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6" r:id="rId4"/>
    <p:sldId id="271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61" r:id="rId15"/>
    <p:sldId id="260" r:id="rId16"/>
    <p:sldId id="259" r:id="rId17"/>
    <p:sldId id="258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A10-BCB4-4F4C-9BC5-00D2FA51627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2A48-1DEB-4CE6-8944-B6FD7C47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8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A10-BCB4-4F4C-9BC5-00D2FA51627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2A48-1DEB-4CE6-8944-B6FD7C47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2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A10-BCB4-4F4C-9BC5-00D2FA51627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2A48-1DEB-4CE6-8944-B6FD7C47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7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A10-BCB4-4F4C-9BC5-00D2FA51627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2A48-1DEB-4CE6-8944-B6FD7C47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9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A10-BCB4-4F4C-9BC5-00D2FA51627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2A48-1DEB-4CE6-8944-B6FD7C47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4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A10-BCB4-4F4C-9BC5-00D2FA51627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2A48-1DEB-4CE6-8944-B6FD7C47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2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A10-BCB4-4F4C-9BC5-00D2FA51627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2A48-1DEB-4CE6-8944-B6FD7C47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7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A10-BCB4-4F4C-9BC5-00D2FA51627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2A48-1DEB-4CE6-8944-B6FD7C47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A10-BCB4-4F4C-9BC5-00D2FA51627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2A48-1DEB-4CE6-8944-B6FD7C47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4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A10-BCB4-4F4C-9BC5-00D2FA51627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2A48-1DEB-4CE6-8944-B6FD7C47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4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A10-BCB4-4F4C-9BC5-00D2FA51627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2A48-1DEB-4CE6-8944-B6FD7C47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9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D7A10-BCB4-4F4C-9BC5-00D2FA51627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62A48-1DEB-4CE6-8944-B6FD7C47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5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806" y="471948"/>
            <a:ext cx="11312136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Power Deposition in 16 x-Slices of a 65-mrad Tilted </a:t>
            </a:r>
            <a:r>
              <a:rPr lang="en-US" sz="3200" dirty="0"/>
              <a:t>G</a:t>
            </a:r>
            <a:r>
              <a:rPr lang="en-US" sz="3200" dirty="0" smtClean="0"/>
              <a:t>raphite </a:t>
            </a:r>
            <a:r>
              <a:rPr lang="en-US" sz="3200" dirty="0"/>
              <a:t>T</a:t>
            </a:r>
            <a:r>
              <a:rPr lang="en-US" sz="3200" dirty="0" smtClean="0"/>
              <a:t>arget</a:t>
            </a:r>
          </a:p>
          <a:p>
            <a:endParaRPr lang="en-US" sz="2400" dirty="0" smtClean="0"/>
          </a:p>
          <a:p>
            <a:r>
              <a:rPr lang="en-US" sz="2400" dirty="0"/>
              <a:t>N. </a:t>
            </a:r>
            <a:r>
              <a:rPr lang="en-US" sz="2400" dirty="0" err="1"/>
              <a:t>Souchlas</a:t>
            </a:r>
            <a:endParaRPr lang="en-US" sz="2400" dirty="0"/>
          </a:p>
          <a:p>
            <a:r>
              <a:rPr lang="en-US" sz="2400" dirty="0"/>
              <a:t>7/7/14</a:t>
            </a:r>
          </a:p>
          <a:p>
            <a:endParaRPr lang="en-US" sz="2400" dirty="0" smtClean="0"/>
          </a:p>
          <a:p>
            <a:r>
              <a:rPr lang="en-US" sz="2400" dirty="0" smtClean="0"/>
              <a:t>4 MW beam power, 6.75 </a:t>
            </a:r>
            <a:r>
              <a:rPr lang="en-US" sz="2400" dirty="0" err="1" smtClean="0"/>
              <a:t>GeV</a:t>
            </a:r>
            <a:r>
              <a:rPr lang="en-US" sz="2400" dirty="0" smtClean="0"/>
              <a:t> beam kinetic energy.</a:t>
            </a:r>
          </a:p>
          <a:p>
            <a:r>
              <a:rPr lang="en-US" sz="2400" dirty="0" smtClean="0"/>
              <a:t>Beam spot has </a:t>
            </a:r>
            <a:r>
              <a:rPr lang="en-US" sz="2400" dirty="0" err="1" smtClean="0"/>
              <a:t>rms</a:t>
            </a:r>
            <a:r>
              <a:rPr lang="en-US" sz="2400" dirty="0" smtClean="0"/>
              <a:t> radius of 2 mm at the target center, </a:t>
            </a:r>
            <a:r>
              <a:rPr lang="el-GR" sz="2400" dirty="0" smtClean="0">
                <a:sym typeface="Symbol" panose="05050102010706020507" pitchFamily="18" charset="2"/>
              </a:rPr>
              <a:t></a:t>
            </a:r>
            <a:r>
              <a:rPr lang="en-US" sz="2400" dirty="0" smtClean="0"/>
              <a:t>* = 80 cm.</a:t>
            </a:r>
          </a:p>
          <a:p>
            <a:endParaRPr lang="en-US" sz="2400" dirty="0"/>
          </a:p>
          <a:p>
            <a:r>
              <a:rPr lang="en-US" sz="2400" dirty="0" smtClean="0"/>
              <a:t>The peak energy deposition is </a:t>
            </a:r>
            <a:r>
              <a:rPr lang="en-US" sz="2400" dirty="0" smtClean="0"/>
              <a:t>3598 </a:t>
            </a:r>
            <a:r>
              <a:rPr lang="en-US" sz="2400" dirty="0" smtClean="0"/>
              <a:t>J/g  (~ same as for the 0</a:t>
            </a:r>
            <a:r>
              <a:rPr lang="en-US" sz="2400" dirty="0" smtClean="0">
                <a:sym typeface="Symbol" panose="05050102010706020507" pitchFamily="18" charset="2"/>
              </a:rPr>
              <a:t> case),</a:t>
            </a:r>
          </a:p>
          <a:p>
            <a:r>
              <a:rPr lang="en-US" sz="2400" dirty="0" smtClean="0">
                <a:sym typeface="Symbol" panose="05050102010706020507" pitchFamily="18" charset="2"/>
              </a:rPr>
              <a:t>and occurs for </a:t>
            </a:r>
            <a:r>
              <a:rPr lang="en-US" sz="2400" dirty="0"/>
              <a:t>(</a:t>
            </a:r>
            <a:r>
              <a:rPr lang="en-US" sz="2400" dirty="0" err="1"/>
              <a:t>x,y,z</a:t>
            </a:r>
            <a:r>
              <a:rPr lang="en-US" sz="2400" dirty="0"/>
              <a:t>) </a:t>
            </a:r>
            <a:r>
              <a:rPr lang="en-US" sz="2400" dirty="0" smtClean="0"/>
              <a:t>= (-</a:t>
            </a:r>
            <a:r>
              <a:rPr lang="en-US" sz="2400" dirty="0"/>
              <a:t>0.35</a:t>
            </a:r>
            <a:r>
              <a:rPr lang="en-US" sz="2400"/>
              <a:t>, </a:t>
            </a:r>
            <a:r>
              <a:rPr lang="en-US" sz="2400" smtClean="0"/>
              <a:t>2.45</a:t>
            </a:r>
            <a:r>
              <a:rPr lang="en-US" sz="2400" dirty="0" smtClean="0"/>
              <a:t>, </a:t>
            </a:r>
            <a:r>
              <a:rPr lang="en-US" sz="2400"/>
              <a:t>-</a:t>
            </a:r>
            <a:r>
              <a:rPr lang="en-US" sz="2400" smtClean="0"/>
              <a:t>37.5</a:t>
            </a:r>
            <a:r>
              <a:rPr lang="en-US" sz="2400" dirty="0" smtClean="0"/>
              <a:t>) </a:t>
            </a:r>
            <a:r>
              <a:rPr lang="en-US" sz="2400" smtClean="0"/>
              <a:t>cm </a:t>
            </a:r>
            <a:r>
              <a:rPr lang="en-US" sz="2400" smtClean="0">
                <a:sym typeface="Symbol" panose="05050102010706020507" pitchFamily="18" charset="2"/>
              </a:rPr>
              <a:t>(2.5 </a:t>
            </a:r>
            <a:r>
              <a:rPr lang="en-US" sz="2400" dirty="0" smtClean="0">
                <a:sym typeface="Symbol" panose="05050102010706020507" pitchFamily="18" charset="2"/>
              </a:rPr>
              <a:t>cm into the target).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4175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2" y="224790"/>
            <a:ext cx="945118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02" y="224790"/>
            <a:ext cx="945118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42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72" y="259080"/>
            <a:ext cx="945118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96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82" y="224790"/>
            <a:ext cx="945118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53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12" y="240030"/>
            <a:ext cx="945118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08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32" y="240030"/>
            <a:ext cx="945118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05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62" y="236220"/>
            <a:ext cx="945118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89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72" y="179070"/>
            <a:ext cx="945118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59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22" y="213360"/>
            <a:ext cx="945118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1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1690" y="651510"/>
            <a:ext cx="838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Trajectory of the central proton ray for 65-mrad tilt and 20-T field.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65" y="1627904"/>
            <a:ext cx="5430766" cy="4206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56" y="1622425"/>
            <a:ext cx="5528718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7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12" y="224790"/>
            <a:ext cx="945118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2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32" y="247650"/>
            <a:ext cx="945118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6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42" y="213360"/>
            <a:ext cx="945118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92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2" y="167640"/>
            <a:ext cx="945118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23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22" y="251460"/>
            <a:ext cx="945118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8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22" y="201930"/>
            <a:ext cx="945118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0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52" y="190500"/>
            <a:ext cx="945118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3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97</Words>
  <Application>Microsoft Office PowerPoint</Application>
  <PresentationFormat>Widescreen</PresentationFormat>
  <Paragraphs>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</dc:creator>
  <cp:lastModifiedBy>Kirk T McDonald</cp:lastModifiedBy>
  <cp:revision>9</cp:revision>
  <cp:lastPrinted>2014-07-10T04:26:39Z</cp:lastPrinted>
  <dcterms:created xsi:type="dcterms:W3CDTF">2014-07-08T00:04:33Z</dcterms:created>
  <dcterms:modified xsi:type="dcterms:W3CDTF">2014-07-10T04:40:13Z</dcterms:modified>
</cp:coreProperties>
</file>