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64" r:id="rId2"/>
    <p:sldId id="288" r:id="rId3"/>
    <p:sldId id="292" r:id="rId4"/>
    <p:sldId id="285" r:id="rId5"/>
    <p:sldId id="295" r:id="rId6"/>
    <p:sldId id="293" r:id="rId7"/>
    <p:sldId id="294" r:id="rId8"/>
    <p:sldId id="296" r:id="rId9"/>
    <p:sldId id="291" r:id="rId10"/>
    <p:sldId id="290" r:id="rId11"/>
    <p:sldId id="289" r:id="rId12"/>
    <p:sldId id="297" r:id="rId13"/>
    <p:sldId id="280" r:id="rId14"/>
    <p:sldId id="283" r:id="rId15"/>
    <p:sldId id="271" r:id="rId16"/>
    <p:sldId id="286" r:id="rId17"/>
  </p:sldIdLst>
  <p:sldSz cx="9144000" cy="6858000" type="screen4x3"/>
  <p:notesSz cx="6797675" cy="9928225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0000"/>
    <a:srgbClr val="003300"/>
    <a:srgbClr val="0000FF"/>
    <a:srgbClr val="006600"/>
    <a:srgbClr val="FF99FF"/>
    <a:srgbClr val="50AAE6"/>
    <a:srgbClr val="5A6EB4"/>
    <a:srgbClr val="A00078"/>
    <a:srgbClr val="A01E28"/>
    <a:srgbClr val="A082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340" autoAdjust="0"/>
    <p:restoredTop sz="91212" autoAdjust="0"/>
  </p:normalViewPr>
  <p:slideViewPr>
    <p:cSldViewPr showGuides="1">
      <p:cViewPr>
        <p:scale>
          <a:sx n="107" d="100"/>
          <a:sy n="107" d="100"/>
        </p:scale>
        <p:origin x="-33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88" d="100"/>
          <a:sy n="88" d="100"/>
        </p:scale>
        <p:origin x="-3756" y="-11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628574" y="508478"/>
            <a:ext cx="2734805" cy="30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pPr>
              <a:defRPr/>
            </a:pPr>
            <a:r>
              <a:rPr lang="de-DE" dirty="0" smtClean="0"/>
              <a:t>Dr. L.Stoppel |  IKET| KALLA</a:t>
            </a:r>
            <a:endParaRPr lang="de-DE" dirty="0"/>
          </a:p>
        </p:txBody>
      </p:sp>
      <p:sp>
        <p:nvSpPr>
          <p:cNvPr id="47111" name="Text Box 7"/>
          <p:cNvSpPr txBox="1">
            <a:spLocks noChangeArrowheads="1"/>
          </p:cNvSpPr>
          <p:nvPr/>
        </p:nvSpPr>
        <p:spPr bwMode="auto">
          <a:xfrm>
            <a:off x="536576" y="9264621"/>
            <a:ext cx="307626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lang="en-US" sz="800" dirty="0"/>
              <a:t>KIT – University of the State of Baden-Wuerttemberg and </a:t>
            </a:r>
            <a:br>
              <a:rPr lang="en-US" sz="800" dirty="0"/>
            </a:br>
            <a:r>
              <a:rPr lang="en-US" sz="800" dirty="0"/>
              <a:t>National Laboratory of the Helmholtz Association</a:t>
            </a:r>
          </a:p>
        </p:txBody>
      </p:sp>
      <p:pic>
        <p:nvPicPr>
          <p:cNvPr id="9223" name="Picture 11" descr="KIT-Logo-rgb_d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4444" y="205115"/>
            <a:ext cx="999196" cy="505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9560862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907"/>
            <a:ext cx="5438140" cy="4467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091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r>
              <a:rPr lang="de-DE" dirty="0" smtClean="0"/>
              <a:t>Dr. L. Stoppel |  IKET| KALLA</a:t>
            </a:r>
            <a:endParaRPr lang="de-DE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30091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AB5DBA3-DFF6-4CFC-93DE-3F08A0E43ADF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77622013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Dr. L. Stoppel |  IKET| KALLA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B5DBA3-DFF6-4CFC-93DE-3F08A0E43ADF}" type="slidenum">
              <a:rPr lang="de-DE" smtClean="0"/>
              <a:pPr>
                <a:defRPr/>
              </a:pPr>
              <a:t>1</a:t>
            </a:fld>
            <a:endParaRPr lang="de-DE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 smtClean="0"/>
          </a:p>
          <a:p>
            <a:r>
              <a:rPr lang="de-DE" smtClean="0"/>
              <a:t>Aus </a:t>
            </a:r>
            <a:r>
              <a:rPr lang="de-DE" dirty="0" smtClean="0"/>
              <a:t>dem Bild kann man schon erkennen</a:t>
            </a:r>
            <a:r>
              <a:rPr lang="de-DE" smtClean="0"/>
              <a:t>, dass der </a:t>
            </a:r>
            <a:r>
              <a:rPr lang="de-DE" dirty="0" smtClean="0"/>
              <a:t>Kern der Anlage wurde in letzten Jahr praktisch komplett neugebaut.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Dr. L. Stoppel |  IKET| KALLA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B5DBA3-DFF6-4CFC-93DE-3F08A0E43ADF}" type="slidenum">
              <a:rPr lang="de-DE" smtClean="0"/>
              <a:pPr>
                <a:defRPr/>
              </a:pPr>
              <a:t>4</a:t>
            </a:fld>
            <a:endParaRPr lang="de-DE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Dr. L. Stoppel |  IKET| KALLA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B5DBA3-DFF6-4CFC-93DE-3F08A0E43ADF}" type="slidenum">
              <a:rPr lang="de-DE" smtClean="0"/>
              <a:pPr>
                <a:defRPr/>
              </a:pPr>
              <a:t>11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029964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Dr. L. Stoppel |  IKET| KALLA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B5DBA3-DFF6-4CFC-93DE-3F08A0E43ADF}" type="slidenum">
              <a:rPr lang="de-DE" smtClean="0"/>
              <a:pPr>
                <a:defRPr/>
              </a:pPr>
              <a:t>16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835162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 descr="FirstSlideFoto-ligt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51520" y="3621021"/>
            <a:ext cx="8712968" cy="2904323"/>
          </a:xfrm>
          <a:prstGeom prst="rect">
            <a:avLst/>
          </a:prstGeom>
        </p:spPr>
      </p:pic>
      <p:pic>
        <p:nvPicPr>
          <p:cNvPr id="26635" name="Picture 9" descr="II_rahmen_neu_titel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85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396875" y="6475413"/>
            <a:ext cx="36703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/>
              <a:t>KIT – University of the State of Baden-Wuerttemberg and </a:t>
            </a:r>
            <a:r>
              <a:rPr lang="en-US" sz="800" dirty="0" smtClean="0"/>
              <a:t/>
            </a:r>
            <a:br>
              <a:rPr lang="en-US" sz="800" dirty="0" smtClean="0"/>
            </a:br>
            <a:r>
              <a:rPr lang="en-US" sz="800" dirty="0" smtClean="0"/>
              <a:t>National Research Center of the Helmholtz Association</a:t>
            </a:r>
            <a:endParaRPr lang="en-US" sz="800" dirty="0"/>
          </a:p>
        </p:txBody>
      </p:sp>
      <p:sp>
        <p:nvSpPr>
          <p:cNvPr id="13" name="Text Box 21"/>
          <p:cNvSpPr txBox="1">
            <a:spLocks noChangeArrowheads="1"/>
          </p:cNvSpPr>
          <p:nvPr/>
        </p:nvSpPr>
        <p:spPr bwMode="auto">
          <a:xfrm>
            <a:off x="385763" y="3367088"/>
            <a:ext cx="45370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r>
              <a:rPr lang="de-DE" sz="1000" noProof="0" dirty="0" smtClean="0">
                <a:solidFill>
                  <a:schemeClr val="bg1"/>
                </a:solidFill>
              </a:rPr>
              <a:t>Institut für Kern- und Energietechnik</a:t>
            </a:r>
            <a:endParaRPr lang="de-DE" sz="1000" noProof="0" dirty="0">
              <a:solidFill>
                <a:schemeClr val="bg1"/>
              </a:solidFill>
            </a:endParaRPr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7318375" y="6497638"/>
            <a:ext cx="17272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r">
              <a:defRPr/>
            </a:pPr>
            <a:r>
              <a:rPr lang="de-DE" sz="1600" b="1" dirty="0">
                <a:solidFill>
                  <a:schemeClr val="bg1"/>
                </a:solidFill>
              </a:rPr>
              <a:t>www.kit.edu</a:t>
            </a:r>
          </a:p>
        </p:txBody>
      </p:sp>
      <p:pic>
        <p:nvPicPr>
          <p:cNvPr id="26640" name="Picture 13" descr="KIT-Logo-rgb_e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288" y="333375"/>
            <a:ext cx="1619250" cy="74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9"/>
          <p:cNvSpPr>
            <a:spLocks noGrp="1"/>
          </p:cNvSpPr>
          <p:nvPr>
            <p:ph type="dt" sz="half" idx="2"/>
          </p:nvPr>
        </p:nvSpPr>
        <p:spPr>
          <a:xfrm>
            <a:off x="612000" y="6444000"/>
            <a:ext cx="10440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May 2 - 6, 2011</a:t>
            </a:r>
            <a:endParaRPr lang="de-DE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59563" y="333375"/>
            <a:ext cx="2089150" cy="575945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90525" y="333375"/>
            <a:ext cx="6116638" cy="5759450"/>
          </a:xfrm>
        </p:spPr>
        <p:txBody>
          <a:bodyPr vert="eaVert"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5" name="Datumsplatzhalter 9"/>
          <p:cNvSpPr>
            <a:spLocks noGrp="1"/>
          </p:cNvSpPr>
          <p:nvPr>
            <p:ph type="dt" sz="half" idx="2"/>
          </p:nvPr>
        </p:nvSpPr>
        <p:spPr>
          <a:xfrm>
            <a:off x="612000" y="6444000"/>
            <a:ext cx="10440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May 2 - 6, 2011</a:t>
            </a:r>
            <a:endParaRPr lang="de-D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5" name="Datumsplatzhalter 9"/>
          <p:cNvSpPr>
            <a:spLocks noGrp="1"/>
          </p:cNvSpPr>
          <p:nvPr>
            <p:ph type="dt" sz="half" idx="2"/>
          </p:nvPr>
        </p:nvSpPr>
        <p:spPr>
          <a:xfrm>
            <a:off x="612000" y="6444000"/>
            <a:ext cx="863656" cy="22536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May 2 - 6, 2011</a:t>
            </a:r>
            <a:endParaRPr lang="de-D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9"/>
          <p:cNvSpPr>
            <a:spLocks noGrp="1"/>
          </p:cNvSpPr>
          <p:nvPr>
            <p:ph type="dt" sz="half" idx="2"/>
          </p:nvPr>
        </p:nvSpPr>
        <p:spPr>
          <a:xfrm>
            <a:off x="612000" y="6444000"/>
            <a:ext cx="10440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May 2 - 6, 2011</a:t>
            </a:r>
            <a:endParaRPr lang="de-DE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92113" y="1198563"/>
            <a:ext cx="4102100" cy="4894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6613" y="1198563"/>
            <a:ext cx="4102100" cy="4894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Datumsplatzhalter 9"/>
          <p:cNvSpPr>
            <a:spLocks noGrp="1"/>
          </p:cNvSpPr>
          <p:nvPr>
            <p:ph type="dt" sz="half" idx="11"/>
          </p:nvPr>
        </p:nvSpPr>
        <p:spPr>
          <a:xfrm>
            <a:off x="612000" y="6444000"/>
            <a:ext cx="10440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May 2 - 6, 2011</a:t>
            </a:r>
            <a:endParaRPr lang="de-D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8" name="Datumsplatzhalter 9"/>
          <p:cNvSpPr>
            <a:spLocks noGrp="1"/>
          </p:cNvSpPr>
          <p:nvPr>
            <p:ph type="dt" sz="half" idx="11"/>
          </p:nvPr>
        </p:nvSpPr>
        <p:spPr>
          <a:xfrm>
            <a:off x="612000" y="6444000"/>
            <a:ext cx="10440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May 2 - 6, 2011</a:t>
            </a:r>
            <a:endParaRPr lang="de-DE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4" name="Datumsplatzhalter 9"/>
          <p:cNvSpPr>
            <a:spLocks noGrp="1"/>
          </p:cNvSpPr>
          <p:nvPr>
            <p:ph type="dt" sz="half" idx="2"/>
          </p:nvPr>
        </p:nvSpPr>
        <p:spPr>
          <a:xfrm>
            <a:off x="612000" y="6444000"/>
            <a:ext cx="863656" cy="22536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May 2 - 6, 2011</a:t>
            </a:r>
            <a:endParaRPr lang="de-DE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9"/>
          <p:cNvSpPr>
            <a:spLocks noGrp="1"/>
          </p:cNvSpPr>
          <p:nvPr>
            <p:ph type="dt" sz="half" idx="2"/>
          </p:nvPr>
        </p:nvSpPr>
        <p:spPr>
          <a:xfrm>
            <a:off x="612000" y="6444000"/>
            <a:ext cx="863656" cy="22536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May 2 - 6, 2011</a:t>
            </a:r>
            <a:endParaRPr lang="de-DE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6" name="Datumsplatzhalter 9"/>
          <p:cNvSpPr>
            <a:spLocks noGrp="1"/>
          </p:cNvSpPr>
          <p:nvPr>
            <p:ph type="dt" sz="half" idx="11"/>
          </p:nvPr>
        </p:nvSpPr>
        <p:spPr>
          <a:xfrm>
            <a:off x="612000" y="6444000"/>
            <a:ext cx="10440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May 2 - 6, 2011</a:t>
            </a:r>
            <a:endParaRPr lang="de-DE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dirty="0" smtClean="0"/>
              <a:t>Bild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Datumsplatzhalter 9"/>
          <p:cNvSpPr>
            <a:spLocks noGrp="1"/>
          </p:cNvSpPr>
          <p:nvPr>
            <p:ph type="dt" sz="half" idx="11"/>
          </p:nvPr>
        </p:nvSpPr>
        <p:spPr>
          <a:xfrm>
            <a:off x="612000" y="6444000"/>
            <a:ext cx="10440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May 2 - 6, 2011</a:t>
            </a:r>
            <a:endParaRPr lang="de-DE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 descr="II_rahmen_neu_folge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0525" y="333375"/>
            <a:ext cx="691197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add title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2113" y="1198563"/>
            <a:ext cx="8356600" cy="489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add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6660232" y="6381328"/>
            <a:ext cx="2363130" cy="171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r">
              <a:spcBef>
                <a:spcPct val="50000"/>
              </a:spcBef>
            </a:pPr>
            <a:r>
              <a:rPr lang="en-GB" sz="900" noProof="0" dirty="0" smtClean="0"/>
              <a:t>Institute for Nuclear and Energy Technologies</a:t>
            </a:r>
            <a:endParaRPr lang="en-GB" sz="900" noProof="0" dirty="0"/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250825" y="6445250"/>
            <a:ext cx="32543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spcBef>
                <a:spcPct val="50000"/>
              </a:spcBef>
              <a:defRPr/>
            </a:pPr>
            <a:fld id="{1667C520-F49C-4D12-A1AD-7CEE7577070E}" type="slidenum">
              <a:rPr lang="de-DE" sz="900" b="1"/>
              <a:pPr>
                <a:spcBef>
                  <a:spcPct val="50000"/>
                </a:spcBef>
                <a:defRPr/>
              </a:pPr>
              <a:t>‹#›</a:t>
            </a:fld>
            <a:endParaRPr lang="de-DE" sz="900" b="1" dirty="0"/>
          </a:p>
        </p:txBody>
      </p:sp>
      <p:pic>
        <p:nvPicPr>
          <p:cNvPr id="1037" name="Picture 9" descr="KITlogo_4c_frutiger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916893" y="142852"/>
            <a:ext cx="1084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Datumsplatzhalter 9"/>
          <p:cNvSpPr>
            <a:spLocks noGrp="1"/>
          </p:cNvSpPr>
          <p:nvPr>
            <p:ph type="dt" sz="half" idx="2"/>
          </p:nvPr>
        </p:nvSpPr>
        <p:spPr>
          <a:xfrm>
            <a:off x="571472" y="6444000"/>
            <a:ext cx="760168" cy="22423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May 2 - 6, 2011</a:t>
            </a:r>
            <a:endParaRPr lang="de-DE" dirty="0"/>
          </a:p>
        </p:txBody>
      </p:sp>
      <p:sp>
        <p:nvSpPr>
          <p:cNvPr id="11" name="Text Box 10"/>
          <p:cNvSpPr txBox="1">
            <a:spLocks noChangeArrowheads="1"/>
          </p:cNvSpPr>
          <p:nvPr userDrawn="1"/>
        </p:nvSpPr>
        <p:spPr bwMode="auto">
          <a:xfrm>
            <a:off x="2578006" y="6429396"/>
            <a:ext cx="3866202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r>
              <a:rPr lang="en-US" sz="900" u="sng" dirty="0" smtClean="0"/>
              <a:t>L. Stoppel</a:t>
            </a:r>
            <a:r>
              <a:rPr lang="en-US" sz="900" u="none" dirty="0" smtClean="0"/>
              <a:t>, Th. Wetzel </a:t>
            </a:r>
          </a:p>
          <a:p>
            <a:pPr>
              <a:lnSpc>
                <a:spcPct val="90000"/>
              </a:lnSpc>
            </a:pPr>
            <a:r>
              <a:rPr lang="en-GB" sz="900" b="0" noProof="0" dirty="0" smtClean="0">
                <a:solidFill>
                  <a:schemeClr val="tx1"/>
                </a:solidFill>
              </a:rPr>
              <a:t>FAIR and IFMIF liquid metal free surface target experiments at KALLA</a:t>
            </a:r>
          </a:p>
        </p:txBody>
      </p:sp>
      <p:pic>
        <p:nvPicPr>
          <p:cNvPr id="12" name="Picture 69"/>
          <p:cNvPicPr>
            <a:picLocks noChangeAspect="1" noChangeArrowheads="1"/>
          </p:cNvPicPr>
          <p:nvPr userDrawn="1"/>
        </p:nvPicPr>
        <p:blipFill>
          <a:blip r:embed="rId15" cstate="print">
            <a:clrChange>
              <a:clrFrom>
                <a:srgbClr val="88BCBF"/>
              </a:clrFrom>
              <a:clrTo>
                <a:srgbClr val="88BCB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36296" y="6525344"/>
            <a:ext cx="768913" cy="28577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14" name="Text Box 68"/>
          <p:cNvSpPr txBox="1">
            <a:spLocks noChangeArrowheads="1"/>
          </p:cNvSpPr>
          <p:nvPr userDrawn="1"/>
        </p:nvSpPr>
        <p:spPr bwMode="auto">
          <a:xfrm>
            <a:off x="7956376" y="6597940"/>
            <a:ext cx="604803" cy="21543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 lIns="91433" tIns="45716" rIns="91433" bIns="45716">
            <a:spAutoFit/>
          </a:bodyPr>
          <a:lstStyle/>
          <a:p>
            <a:pPr algn="r" eaLnBrk="0" hangingPunct="0">
              <a:spcBef>
                <a:spcPct val="50000"/>
              </a:spcBef>
              <a:tabLst>
                <a:tab pos="1076325" algn="r"/>
              </a:tabLst>
            </a:pPr>
            <a:r>
              <a:rPr lang="de-DE" sz="800" dirty="0" smtClean="0">
                <a:solidFill>
                  <a:srgbClr val="008080"/>
                </a:solidFill>
                <a:latin typeface="Arial Black" pitchFamily="34" charset="0"/>
              </a:rPr>
              <a:t>KALLA</a:t>
            </a:r>
            <a:endParaRPr lang="de-DE" sz="800" dirty="0">
              <a:solidFill>
                <a:srgbClr val="008080"/>
              </a:solidFill>
              <a:latin typeface="Arial Black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marL="314325" indent="-314325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90575" indent="-314325" algn="l" rtl="0" eaLnBrk="1" fontAlgn="base" hangingPunct="1">
        <a:spcBef>
          <a:spcPct val="20000"/>
        </a:spcBef>
        <a:spcAft>
          <a:spcPct val="0"/>
        </a:spcAft>
        <a:buBlip>
          <a:blip r:embed="rId17"/>
        </a:buBlip>
        <a:defRPr>
          <a:solidFill>
            <a:schemeClr val="tx1"/>
          </a:solidFill>
          <a:latin typeface="+mn-lt"/>
        </a:defRPr>
      </a:lvl2pPr>
      <a:lvl3pPr marL="1209675" indent="-276225" algn="l" rtl="0" eaLnBrk="1" fontAlgn="base" hangingPunct="1">
        <a:spcBef>
          <a:spcPct val="20000"/>
        </a:spcBef>
        <a:spcAft>
          <a:spcPct val="0"/>
        </a:spcAft>
        <a:buBlip>
          <a:blip r:embed="rId18"/>
        </a:buBlip>
        <a:defRPr sz="1600">
          <a:solidFill>
            <a:schemeClr val="tx1"/>
          </a:solidFill>
          <a:latin typeface="+mn-lt"/>
        </a:defRPr>
      </a:lvl3pPr>
      <a:lvl4pPr marL="1657350" indent="-276225" algn="l" rtl="0" eaLnBrk="1" fontAlgn="base" hangingPunct="1">
        <a:spcBef>
          <a:spcPct val="20000"/>
        </a:spcBef>
        <a:spcAft>
          <a:spcPct val="0"/>
        </a:spcAft>
        <a:buBlip>
          <a:blip r:embed="rId18"/>
        </a:buBlip>
        <a:defRPr sz="1600">
          <a:solidFill>
            <a:schemeClr val="tx1"/>
          </a:solidFill>
          <a:latin typeface="+mn-lt"/>
        </a:defRPr>
      </a:lvl4pPr>
      <a:lvl5pPr marL="2095500" indent="-276225" algn="l" rtl="0" eaLnBrk="1" fontAlgn="base" hangingPunct="1">
        <a:spcBef>
          <a:spcPct val="20000"/>
        </a:spcBef>
        <a:spcAft>
          <a:spcPct val="0"/>
        </a:spcAft>
        <a:buBlip>
          <a:blip r:embed="rId18"/>
        </a:buBlip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SzPct val="60000"/>
        <a:buBlip>
          <a:blip r:embed="rId19"/>
        </a:buBlip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SzPct val="60000"/>
        <a:buBlip>
          <a:blip r:embed="rId19"/>
        </a:buBlip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SzPct val="60000"/>
        <a:buBlip>
          <a:blip r:embed="rId19"/>
        </a:buBlip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SzPct val="60000"/>
        <a:buBlip>
          <a:blip r:embed="rId19"/>
        </a:buBlip>
        <a:defRPr sz="14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4.png"/><Relationship Id="rId4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2.png"/><Relationship Id="rId7" Type="http://schemas.openxmlformats.org/officeDocument/2006/relationships/image" Target="../media/image5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44.png"/><Relationship Id="rId10" Type="http://schemas.openxmlformats.org/officeDocument/2006/relationships/image" Target="../media/image45.png"/><Relationship Id="rId4" Type="http://schemas.openxmlformats.org/officeDocument/2006/relationships/image" Target="../media/image43.png"/><Relationship Id="rId9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MyData\Dienstlich\GSI\JTK_2007\IMGP0869.AVI" TargetMode="Externa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3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6.png"/><Relationship Id="rId3" Type="http://schemas.openxmlformats.org/officeDocument/2006/relationships/image" Target="../media/image26.png"/><Relationship Id="rId7" Type="http://schemas.openxmlformats.org/officeDocument/2006/relationships/image" Target="../media/image28.png"/><Relationship Id="rId12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4.wmf"/><Relationship Id="rId11" Type="http://schemas.openxmlformats.org/officeDocument/2006/relationships/image" Target="../media/image4.png"/><Relationship Id="rId5" Type="http://schemas.openxmlformats.org/officeDocument/2006/relationships/oleObject" Target="../embeddings/oleObject2.bin"/><Relationship Id="rId10" Type="http://schemas.openxmlformats.org/officeDocument/2006/relationships/image" Target="../media/image29.png"/><Relationship Id="rId4" Type="http://schemas.openxmlformats.org/officeDocument/2006/relationships/image" Target="../media/image27.png"/><Relationship Id="rId9" Type="http://schemas.openxmlformats.org/officeDocument/2006/relationships/image" Target="../media/image25.wmf"/><Relationship Id="rId1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2"/>
          <p:cNvSpPr>
            <a:spLocks noChangeArrowheads="1"/>
          </p:cNvSpPr>
          <p:nvPr/>
        </p:nvSpPr>
        <p:spPr bwMode="auto">
          <a:xfrm>
            <a:off x="683568" y="1340768"/>
            <a:ext cx="8065144" cy="79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>
              <a:lnSpc>
                <a:spcPct val="90000"/>
              </a:lnSpc>
            </a:pPr>
            <a:r>
              <a:rPr lang="en-US" sz="2400" b="1" dirty="0" smtClean="0">
                <a:solidFill>
                  <a:srgbClr val="006600"/>
                </a:solidFill>
              </a:rPr>
              <a:t>FAIR and IFMIF liquid metal free surface target experiments at KALLA </a:t>
            </a:r>
            <a:endParaRPr lang="en-US" sz="2400" b="1" dirty="0">
              <a:solidFill>
                <a:srgbClr val="006600"/>
              </a:solidFill>
            </a:endParaRPr>
          </a:p>
        </p:txBody>
      </p:sp>
      <p:sp>
        <p:nvSpPr>
          <p:cNvPr id="30725" name="Rectangle 3"/>
          <p:cNvSpPr>
            <a:spLocks noChangeArrowheads="1"/>
          </p:cNvSpPr>
          <p:nvPr/>
        </p:nvSpPr>
        <p:spPr bwMode="auto">
          <a:xfrm>
            <a:off x="396875" y="2593973"/>
            <a:ext cx="8370888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GB" sz="1400" b="1" u="sng" dirty="0" smtClean="0"/>
              <a:t>L. Stoppel</a:t>
            </a:r>
            <a:r>
              <a:rPr lang="en-GB" sz="1400" b="1" dirty="0" smtClean="0"/>
              <a:t>, Th. Wetzel, </a:t>
            </a:r>
            <a:endParaRPr lang="en-GB" sz="1400" b="1" baseline="30000" dirty="0" smtClean="0"/>
          </a:p>
          <a:p>
            <a:endParaRPr lang="en-GB" sz="1400" b="1" baseline="30000" dirty="0" smtClean="0">
              <a:solidFill>
                <a:srgbClr val="000000"/>
              </a:solidFill>
            </a:endParaRPr>
          </a:p>
          <a:p>
            <a:r>
              <a:rPr lang="en-GB" sz="1400" b="1" dirty="0" smtClean="0"/>
              <a:t>4th High Power Targetry Workshop, </a:t>
            </a:r>
            <a:r>
              <a:rPr lang="en-GB" sz="1400" b="1" smtClean="0">
                <a:solidFill>
                  <a:srgbClr val="000000"/>
                </a:solidFill>
              </a:rPr>
              <a:t>May </a:t>
            </a:r>
            <a:r>
              <a:rPr lang="en-GB" sz="1400" b="1" smtClean="0">
                <a:solidFill>
                  <a:srgbClr val="000000"/>
                </a:solidFill>
              </a:rPr>
              <a:t>3,</a:t>
            </a:r>
            <a:r>
              <a:rPr lang="en-GB" sz="1400" b="1" smtClean="0">
                <a:solidFill>
                  <a:srgbClr val="000000"/>
                </a:solidFill>
              </a:rPr>
              <a:t> </a:t>
            </a:r>
            <a:r>
              <a:rPr lang="en-GB" sz="1400" b="1" dirty="0" smtClean="0">
                <a:solidFill>
                  <a:srgbClr val="000000"/>
                </a:solidFill>
              </a:rPr>
              <a:t>2011</a:t>
            </a:r>
            <a:endParaRPr lang="en-GB" sz="14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4282" y="142853"/>
            <a:ext cx="6911975" cy="428628"/>
          </a:xfrm>
        </p:spPr>
        <p:txBody>
          <a:bodyPr/>
          <a:lstStyle/>
          <a:p>
            <a:r>
              <a:rPr lang="en-GB" dirty="0" smtClean="0">
                <a:solidFill>
                  <a:srgbClr val="003300"/>
                </a:solidFill>
              </a:rPr>
              <a:t>3D-View of the experimental facility ALINA</a:t>
            </a:r>
            <a:endParaRPr lang="en-GB" dirty="0">
              <a:solidFill>
                <a:srgbClr val="003300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smtClean="0"/>
              <a:t>May 2 - 6, 2011</a:t>
            </a:r>
            <a:endParaRPr lang="de-DE" dirty="0"/>
          </a:p>
        </p:txBody>
      </p:sp>
      <p:pic>
        <p:nvPicPr>
          <p:cNvPr id="7" name="Inhaltsplatzhalter 6" descr="ALINA-3D View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2843" y="662511"/>
            <a:ext cx="8786875" cy="5552571"/>
          </a:xfrm>
        </p:spPr>
      </p:pic>
      <p:sp>
        <p:nvSpPr>
          <p:cNvPr id="8" name="Rechteck 7"/>
          <p:cNvSpPr/>
          <p:nvPr/>
        </p:nvSpPr>
        <p:spPr>
          <a:xfrm>
            <a:off x="1500166" y="4500570"/>
            <a:ext cx="2500330" cy="1858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8" indent="-179388" defTabSz="995363">
              <a:lnSpc>
                <a:spcPct val="50000"/>
              </a:lnSpc>
              <a:spcBef>
                <a:spcPct val="50000"/>
              </a:spcBef>
              <a:buFontTx/>
              <a:buChar char="•"/>
            </a:pPr>
            <a:r>
              <a:rPr lang="en-US" sz="1200" dirty="0" smtClean="0">
                <a:solidFill>
                  <a:schemeClr val="accent6">
                    <a:lumMod val="75000"/>
                  </a:schemeClr>
                </a:solidFill>
              </a:rPr>
              <a:t>Inventory:</a:t>
            </a:r>
          </a:p>
          <a:p>
            <a:pPr marL="358775" lvl="2" indent="-179388" defTabSz="995363">
              <a:lnSpc>
                <a:spcPct val="50000"/>
              </a:lnSpc>
              <a:spcBef>
                <a:spcPct val="50000"/>
              </a:spcBef>
              <a:buFontTx/>
              <a:buChar char="•"/>
            </a:pPr>
            <a:r>
              <a:rPr lang="en-US" sz="1200" dirty="0" smtClean="0">
                <a:solidFill>
                  <a:schemeClr val="accent6">
                    <a:lumMod val="75000"/>
                  </a:schemeClr>
                </a:solidFill>
              </a:rPr>
              <a:t>Sump tank: 300 liter</a:t>
            </a:r>
          </a:p>
          <a:p>
            <a:pPr marL="358775" lvl="2" indent="-179388" defTabSz="995363">
              <a:lnSpc>
                <a:spcPct val="50000"/>
              </a:lnSpc>
              <a:spcBef>
                <a:spcPct val="50000"/>
              </a:spcBef>
              <a:buFontTx/>
              <a:buChar char="•"/>
            </a:pPr>
            <a:r>
              <a:rPr lang="en-US" sz="1200" dirty="0" smtClean="0">
                <a:solidFill>
                  <a:schemeClr val="accent6">
                    <a:lumMod val="75000"/>
                  </a:schemeClr>
                </a:solidFill>
              </a:rPr>
              <a:t>Pipe line: 51 liter</a:t>
            </a:r>
          </a:p>
          <a:p>
            <a:pPr marL="358775" lvl="2" indent="-179388" defTabSz="995363">
              <a:lnSpc>
                <a:spcPct val="50000"/>
              </a:lnSpc>
              <a:spcBef>
                <a:spcPct val="50000"/>
              </a:spcBef>
              <a:buFontTx/>
              <a:buChar char="•"/>
            </a:pPr>
            <a:r>
              <a:rPr lang="en-US" sz="1200" dirty="0" smtClean="0">
                <a:solidFill>
                  <a:schemeClr val="accent6">
                    <a:lumMod val="75000"/>
                  </a:schemeClr>
                </a:solidFill>
              </a:rPr>
              <a:t>Test section: 75 liter</a:t>
            </a:r>
          </a:p>
          <a:p>
            <a:pPr marL="179388" indent="-179388" defTabSz="995363">
              <a:lnSpc>
                <a:spcPct val="50000"/>
              </a:lnSpc>
              <a:spcBef>
                <a:spcPct val="50000"/>
              </a:spcBef>
              <a:buFontTx/>
              <a:buChar char="•"/>
            </a:pPr>
            <a:r>
              <a:rPr lang="en-US" sz="1200" dirty="0" smtClean="0">
                <a:solidFill>
                  <a:schemeClr val="accent6">
                    <a:lumMod val="75000"/>
                  </a:schemeClr>
                </a:solidFill>
              </a:rPr>
              <a:t>Flow</a:t>
            </a:r>
            <a:r>
              <a:rPr lang="de-DE" sz="1200" dirty="0" smtClean="0">
                <a:solidFill>
                  <a:schemeClr val="accent6">
                    <a:lumMod val="75000"/>
                  </a:schemeClr>
                </a:solidFill>
              </a:rPr>
              <a:t> rate: 0.5…</a:t>
            </a:r>
            <a:r>
              <a:rPr lang="en-US" sz="1200" dirty="0" smtClean="0">
                <a:solidFill>
                  <a:schemeClr val="accent6">
                    <a:lumMod val="75000"/>
                  </a:schemeClr>
                </a:solidFill>
              </a:rPr>
              <a:t>12 m³/h</a:t>
            </a:r>
          </a:p>
          <a:p>
            <a:pPr marL="179388" lvl="1" indent="-179388" defTabSz="995363">
              <a:lnSpc>
                <a:spcPct val="50000"/>
              </a:lnSpc>
              <a:spcBef>
                <a:spcPct val="50000"/>
              </a:spcBef>
              <a:buFontTx/>
              <a:buChar char="•"/>
            </a:pPr>
            <a:r>
              <a:rPr lang="en-US" sz="1200" dirty="0" smtClean="0">
                <a:solidFill>
                  <a:schemeClr val="accent6">
                    <a:lumMod val="75000"/>
                  </a:schemeClr>
                </a:solidFill>
              </a:rPr>
              <a:t>Flow velocity:</a:t>
            </a:r>
          </a:p>
          <a:p>
            <a:pPr marL="358775" lvl="1" indent="-179388" defTabSz="995363">
              <a:lnSpc>
                <a:spcPct val="50000"/>
              </a:lnSpc>
              <a:spcBef>
                <a:spcPct val="50000"/>
              </a:spcBef>
              <a:buFontTx/>
              <a:buChar char="•"/>
            </a:pPr>
            <a:r>
              <a:rPr lang="en-US" sz="1200" dirty="0" smtClean="0">
                <a:solidFill>
                  <a:schemeClr val="accent6">
                    <a:lumMod val="75000"/>
                  </a:schemeClr>
                </a:solidFill>
              </a:rPr>
              <a:t>up to 1.5 m/s (in the pipe)</a:t>
            </a:r>
          </a:p>
          <a:p>
            <a:pPr marL="358775" lvl="1" indent="-179388" defTabSz="995363">
              <a:lnSpc>
                <a:spcPct val="50000"/>
              </a:lnSpc>
              <a:spcBef>
                <a:spcPct val="50000"/>
              </a:spcBef>
              <a:buFontTx/>
              <a:buChar char="•"/>
            </a:pPr>
            <a:r>
              <a:rPr lang="en-US" sz="1200" dirty="0" smtClean="0">
                <a:solidFill>
                  <a:schemeClr val="accent6">
                    <a:lumMod val="75000"/>
                  </a:schemeClr>
                </a:solidFill>
              </a:rPr>
              <a:t>up to 3.7 m/s (nozzle outlet) </a:t>
            </a:r>
          </a:p>
          <a:p>
            <a:pPr marL="179388" indent="-179388" defTabSz="995363">
              <a:lnSpc>
                <a:spcPct val="50000"/>
              </a:lnSpc>
              <a:spcBef>
                <a:spcPct val="50000"/>
              </a:spcBef>
              <a:buFontTx/>
              <a:buChar char="•"/>
            </a:pPr>
            <a:r>
              <a:rPr lang="en-US" sz="1200" dirty="0" smtClean="0">
                <a:solidFill>
                  <a:schemeClr val="accent6">
                    <a:lumMod val="75000"/>
                  </a:schemeClr>
                </a:solidFill>
              </a:rPr>
              <a:t>Temperature up to 350°C</a:t>
            </a:r>
          </a:p>
          <a:p>
            <a:pPr marL="179388" indent="-179388" defTabSz="995363">
              <a:lnSpc>
                <a:spcPct val="50000"/>
              </a:lnSpc>
              <a:spcBef>
                <a:spcPct val="50000"/>
              </a:spcBef>
              <a:buFontTx/>
              <a:buChar char="•"/>
            </a:pPr>
            <a:r>
              <a:rPr lang="en-US" sz="1200" dirty="0" smtClean="0">
                <a:solidFill>
                  <a:schemeClr val="accent6">
                    <a:lumMod val="75000"/>
                  </a:schemeClr>
                </a:solidFill>
              </a:rPr>
              <a:t>Thermal power: ~ 36 kW</a:t>
            </a:r>
          </a:p>
        </p:txBody>
      </p:sp>
    </p:spTree>
    <p:extLst>
      <p:ext uri="{BB962C8B-B14F-4D97-AF65-F5344CB8AC3E}">
        <p14:creationId xmlns:p14="http://schemas.microsoft.com/office/powerpoint/2010/main" val="1144853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2844" y="142853"/>
            <a:ext cx="6911975" cy="428628"/>
          </a:xfrm>
        </p:spPr>
        <p:txBody>
          <a:bodyPr/>
          <a:lstStyle/>
          <a:p>
            <a:r>
              <a:rPr lang="en-GB" dirty="0" smtClean="0">
                <a:solidFill>
                  <a:srgbClr val="003300"/>
                </a:solidFill>
              </a:rPr>
              <a:t>ALINA test section design (FAIR)</a:t>
            </a:r>
            <a:endParaRPr lang="en-GB" dirty="0">
              <a:solidFill>
                <a:srgbClr val="003300"/>
              </a:solidFill>
            </a:endParaRP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smtClean="0"/>
              <a:t>May 2 - 6, 2011</a:t>
            </a:r>
            <a:endParaRPr lang="de-DE" dirty="0"/>
          </a:p>
        </p:txBody>
      </p:sp>
      <p:pic>
        <p:nvPicPr>
          <p:cNvPr id="9" name="Inhaltsplatzhalter 8" descr="Na-nozzle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000628" y="1142984"/>
            <a:ext cx="3406241" cy="4894262"/>
          </a:xfrm>
        </p:spPr>
      </p:pic>
      <p:pic>
        <p:nvPicPr>
          <p:cNvPr id="10" name="Grafik 9" descr="Na-TestSectio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58" y="1142984"/>
            <a:ext cx="4407411" cy="5143536"/>
          </a:xfrm>
          <a:prstGeom prst="rect">
            <a:avLst/>
          </a:prstGeom>
        </p:spPr>
      </p:pic>
      <p:sp>
        <p:nvSpPr>
          <p:cNvPr id="7" name="Inhaltsplatzhalter 2"/>
          <p:cNvSpPr txBox="1">
            <a:spLocks/>
          </p:cNvSpPr>
          <p:nvPr/>
        </p:nvSpPr>
        <p:spPr bwMode="auto">
          <a:xfrm>
            <a:off x="928662" y="785794"/>
            <a:ext cx="3357586" cy="44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355600" marR="0" lvl="0" indent="-355600" algn="l" defTabSz="995363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Blip>
                <a:blip r:embed="rId5"/>
              </a:buBlip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54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Test section assembly</a:t>
            </a:r>
          </a:p>
          <a:p>
            <a:pPr marL="314325" marR="0" lvl="0" indent="-31432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Inhaltsplatzhalter 2"/>
          <p:cNvSpPr txBox="1">
            <a:spLocks/>
          </p:cNvSpPr>
          <p:nvPr/>
        </p:nvSpPr>
        <p:spPr bwMode="auto">
          <a:xfrm>
            <a:off x="6215074" y="785794"/>
            <a:ext cx="1428760" cy="44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355600" marR="0" lvl="0" indent="-355600" algn="l" defTabSz="995363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Blip>
                <a:blip r:embed="rId5"/>
              </a:buBlip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54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Nozzle</a:t>
            </a:r>
          </a:p>
          <a:p>
            <a:pPr marL="314325" marR="0" lvl="0" indent="-31432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2" name="Grafik 11" descr="Schematic view of the turbulent free jet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001024" y="5214950"/>
            <a:ext cx="983010" cy="1071570"/>
          </a:xfrm>
          <a:prstGeom prst="rect">
            <a:avLst/>
          </a:prstGeom>
        </p:spPr>
      </p:pic>
      <p:pic>
        <p:nvPicPr>
          <p:cNvPr id="14" name="Grafik 13" descr="ALINA-Düse mit Flansch 019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001024" y="3476625"/>
            <a:ext cx="982273" cy="1309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087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4786" y="188640"/>
            <a:ext cx="6911975" cy="359321"/>
          </a:xfrm>
        </p:spPr>
        <p:txBody>
          <a:bodyPr/>
          <a:lstStyle/>
          <a:p>
            <a:r>
              <a:rPr lang="en-GB" dirty="0" smtClean="0">
                <a:solidFill>
                  <a:srgbClr val="003300"/>
                </a:solidFill>
              </a:rPr>
              <a:t>Lithium flow free surface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smtClean="0"/>
              <a:t>May 2 - 6, 2011</a:t>
            </a:r>
            <a:endParaRPr lang="de-DE" dirty="0"/>
          </a:p>
        </p:txBody>
      </p:sp>
      <p:sp>
        <p:nvSpPr>
          <p:cNvPr id="8" name="Inhaltsplatzhalter 2"/>
          <p:cNvSpPr txBox="1">
            <a:spLocks/>
          </p:cNvSpPr>
          <p:nvPr/>
        </p:nvSpPr>
        <p:spPr bwMode="auto">
          <a:xfrm>
            <a:off x="971600" y="1207004"/>
            <a:ext cx="7704856" cy="44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355600" lvl="0" indent="-355600" defTabSz="995363">
              <a:spcBef>
                <a:spcPts val="600"/>
              </a:spcBef>
              <a:spcAft>
                <a:spcPts val="600"/>
              </a:spcAft>
              <a:buBlip>
                <a:blip r:embed="rId2"/>
              </a:buBlip>
              <a:defRPr/>
            </a:pPr>
            <a:r>
              <a:rPr kumimoji="0" lang="en-US" sz="20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</a:rPr>
              <a:t>Example: liquid</a:t>
            </a:r>
            <a:r>
              <a:rPr kumimoji="0" lang="en-US" sz="200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</a:rPr>
              <a:t> metal jet mean velocity </a:t>
            </a:r>
            <a:r>
              <a:rPr kumimoji="0" lang="en-US" sz="2000" i="1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</a:rPr>
              <a:t>U</a:t>
            </a:r>
            <a:r>
              <a:rPr kumimoji="0" lang="en-US" sz="200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</a:rPr>
              <a:t> = 2.5 m/s </a:t>
            </a:r>
            <a:r>
              <a:rPr lang="en-GB" sz="2000" dirty="0"/>
              <a:t>at T=200°C</a:t>
            </a:r>
            <a:endParaRPr kumimoji="0" lang="de-DE" sz="200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</a:endParaRPr>
          </a:p>
        </p:txBody>
      </p:sp>
      <p:sp>
        <p:nvSpPr>
          <p:cNvPr id="9" name="Text Box 145"/>
          <p:cNvSpPr txBox="1">
            <a:spLocks noChangeArrowheads="1"/>
          </p:cNvSpPr>
          <p:nvPr/>
        </p:nvSpPr>
        <p:spPr bwMode="auto">
          <a:xfrm>
            <a:off x="6781231" y="5373216"/>
            <a:ext cx="1714290" cy="29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5743" tIns="37871" rIns="75743" bIns="37871">
            <a:spAutoFit/>
          </a:bodyPr>
          <a:lstStyle>
            <a:lvl1pPr defTabSz="1006475">
              <a:spcBef>
                <a:spcPct val="0"/>
              </a:spcBef>
              <a:tabLst>
                <a:tab pos="24939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defTabSz="1006475">
              <a:spcBef>
                <a:spcPct val="0"/>
              </a:spcBef>
              <a:tabLst>
                <a:tab pos="24939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defTabSz="1006475">
              <a:spcBef>
                <a:spcPct val="0"/>
              </a:spcBef>
              <a:tabLst>
                <a:tab pos="24939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defTabSz="1006475">
              <a:spcBef>
                <a:spcPct val="0"/>
              </a:spcBef>
              <a:tabLst>
                <a:tab pos="24939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defTabSz="1006475">
              <a:spcBef>
                <a:spcPct val="0"/>
              </a:spcBef>
              <a:tabLst>
                <a:tab pos="24939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defTabSz="1006475" eaLnBrk="0" fontAlgn="base" hangingPunct="0">
              <a:spcBef>
                <a:spcPct val="0"/>
              </a:spcBef>
              <a:spcAft>
                <a:spcPct val="0"/>
              </a:spcAft>
              <a:tabLst>
                <a:tab pos="24939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defTabSz="1006475" eaLnBrk="0" fontAlgn="base" hangingPunct="0">
              <a:spcBef>
                <a:spcPct val="0"/>
              </a:spcBef>
              <a:spcAft>
                <a:spcPct val="0"/>
              </a:spcAft>
              <a:tabLst>
                <a:tab pos="24939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defTabSz="1006475" eaLnBrk="0" fontAlgn="base" hangingPunct="0">
              <a:spcBef>
                <a:spcPct val="0"/>
              </a:spcBef>
              <a:spcAft>
                <a:spcPct val="0"/>
              </a:spcAft>
              <a:tabLst>
                <a:tab pos="24939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defTabSz="1006475" eaLnBrk="0" fontAlgn="base" hangingPunct="0">
              <a:spcBef>
                <a:spcPct val="0"/>
              </a:spcBef>
              <a:spcAft>
                <a:spcPct val="0"/>
              </a:spcAft>
              <a:tabLst>
                <a:tab pos="24939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GB" sz="1400" dirty="0">
                <a:latin typeface="Arial" charset="0"/>
              </a:rPr>
              <a:t>e</a:t>
            </a:r>
            <a:r>
              <a:rPr lang="en-GB" sz="1400" dirty="0" smtClean="0">
                <a:latin typeface="Arial" charset="0"/>
              </a:rPr>
              <a:t>xposure 1/200 sec</a:t>
            </a:r>
            <a:endParaRPr lang="en-GB" sz="1400" dirty="0">
              <a:latin typeface="Arial" charset="0"/>
            </a:endParaRP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39766"/>
            <a:ext cx="2736304" cy="3550104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251520" y="5373216"/>
            <a:ext cx="25042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CFD-Calculation, S. </a:t>
            </a:r>
            <a:r>
              <a:rPr lang="en-GB" sz="1400" dirty="0" err="1" smtClean="0"/>
              <a:t>Gordeev</a:t>
            </a:r>
            <a:endParaRPr lang="en-GB" sz="1400" dirty="0"/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2" t="8874" r="32954"/>
          <a:stretch/>
        </p:blipFill>
        <p:spPr>
          <a:xfrm>
            <a:off x="6144653" y="1839766"/>
            <a:ext cx="2876537" cy="3550103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48" r="27949" b="13202"/>
          <a:stretch/>
        </p:blipFill>
        <p:spPr>
          <a:xfrm>
            <a:off x="3118728" y="1844824"/>
            <a:ext cx="2821424" cy="3547185"/>
          </a:xfrm>
          <a:prstGeom prst="rect">
            <a:avLst/>
          </a:prstGeom>
        </p:spPr>
      </p:pic>
      <p:sp>
        <p:nvSpPr>
          <p:cNvPr id="14" name="Text Box 145"/>
          <p:cNvSpPr txBox="1">
            <a:spLocks noChangeArrowheads="1"/>
          </p:cNvSpPr>
          <p:nvPr/>
        </p:nvSpPr>
        <p:spPr bwMode="auto">
          <a:xfrm>
            <a:off x="3672295" y="5392009"/>
            <a:ext cx="1614904" cy="29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5743" tIns="37871" rIns="75743" bIns="37871">
            <a:spAutoFit/>
          </a:bodyPr>
          <a:lstStyle>
            <a:lvl1pPr defTabSz="1006475">
              <a:spcBef>
                <a:spcPct val="0"/>
              </a:spcBef>
              <a:tabLst>
                <a:tab pos="24939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defTabSz="1006475">
              <a:spcBef>
                <a:spcPct val="0"/>
              </a:spcBef>
              <a:tabLst>
                <a:tab pos="24939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defTabSz="1006475">
              <a:spcBef>
                <a:spcPct val="0"/>
              </a:spcBef>
              <a:tabLst>
                <a:tab pos="24939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defTabSz="1006475">
              <a:spcBef>
                <a:spcPct val="0"/>
              </a:spcBef>
              <a:tabLst>
                <a:tab pos="24939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defTabSz="1006475">
              <a:spcBef>
                <a:spcPct val="0"/>
              </a:spcBef>
              <a:tabLst>
                <a:tab pos="24939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defTabSz="1006475" eaLnBrk="0" fontAlgn="base" hangingPunct="0">
              <a:spcBef>
                <a:spcPct val="0"/>
              </a:spcBef>
              <a:spcAft>
                <a:spcPct val="0"/>
              </a:spcAft>
              <a:tabLst>
                <a:tab pos="24939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defTabSz="1006475" eaLnBrk="0" fontAlgn="base" hangingPunct="0">
              <a:spcBef>
                <a:spcPct val="0"/>
              </a:spcBef>
              <a:spcAft>
                <a:spcPct val="0"/>
              </a:spcAft>
              <a:tabLst>
                <a:tab pos="24939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defTabSz="1006475" eaLnBrk="0" fontAlgn="base" hangingPunct="0">
              <a:spcBef>
                <a:spcPct val="0"/>
              </a:spcBef>
              <a:spcAft>
                <a:spcPct val="0"/>
              </a:spcAft>
              <a:tabLst>
                <a:tab pos="24939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defTabSz="1006475" eaLnBrk="0" fontAlgn="base" hangingPunct="0">
              <a:spcBef>
                <a:spcPct val="0"/>
              </a:spcBef>
              <a:spcAft>
                <a:spcPct val="0"/>
              </a:spcAft>
              <a:tabLst>
                <a:tab pos="24939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GB" sz="1400" dirty="0">
                <a:latin typeface="Arial" charset="0"/>
              </a:rPr>
              <a:t>e</a:t>
            </a:r>
            <a:r>
              <a:rPr lang="en-GB" sz="1400" dirty="0" smtClean="0">
                <a:latin typeface="Arial" charset="0"/>
              </a:rPr>
              <a:t>xposure 1/30 sec</a:t>
            </a:r>
            <a:endParaRPr lang="en-GB" sz="14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0409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1" y="650579"/>
            <a:ext cx="7992887" cy="565539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4282" y="142853"/>
            <a:ext cx="6911975" cy="428628"/>
          </a:xfrm>
        </p:spPr>
        <p:txBody>
          <a:bodyPr/>
          <a:lstStyle/>
          <a:p>
            <a:r>
              <a:rPr lang="en-GB" dirty="0" smtClean="0">
                <a:solidFill>
                  <a:srgbClr val="003300"/>
                </a:solidFill>
              </a:rPr>
              <a:t>IFMIF water test section design</a:t>
            </a:r>
            <a:endParaRPr lang="en-GB" dirty="0">
              <a:solidFill>
                <a:srgbClr val="003300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67544" y="6453336"/>
            <a:ext cx="863656" cy="225360"/>
          </a:xfrm>
        </p:spPr>
        <p:txBody>
          <a:bodyPr/>
          <a:lstStyle/>
          <a:p>
            <a:r>
              <a:rPr lang="de-DE" smtClean="0"/>
              <a:t>May 2 - 6, 2011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4282" y="142853"/>
            <a:ext cx="6911975" cy="428628"/>
          </a:xfrm>
        </p:spPr>
        <p:txBody>
          <a:bodyPr/>
          <a:lstStyle/>
          <a:p>
            <a:r>
              <a:rPr lang="en-GB" dirty="0" smtClean="0">
                <a:solidFill>
                  <a:srgbClr val="003300"/>
                </a:solidFill>
              </a:rPr>
              <a:t>Taylor-Goertler instability</a:t>
            </a:r>
            <a:endParaRPr lang="en-GB" dirty="0">
              <a:solidFill>
                <a:srgbClr val="003300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smtClean="0"/>
              <a:t>May 2 - 6, 2011</a:t>
            </a:r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3583" t="5027" r="4504" b="14722"/>
          <a:stretch/>
        </p:blipFill>
        <p:spPr bwMode="auto">
          <a:xfrm>
            <a:off x="6265636" y="689527"/>
            <a:ext cx="1762748" cy="1371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/>
          <a:srcRect t="8245"/>
          <a:stretch/>
        </p:blipFill>
        <p:spPr bwMode="auto">
          <a:xfrm>
            <a:off x="179512" y="3510599"/>
            <a:ext cx="2574342" cy="2510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1428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13" name="Rechteck 12"/>
          <p:cNvSpPr/>
          <p:nvPr/>
        </p:nvSpPr>
        <p:spPr>
          <a:xfrm>
            <a:off x="622107" y="5929535"/>
            <a:ext cx="200567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 smtClean="0"/>
              <a:t>Goertler vortices, </a:t>
            </a:r>
            <a:r>
              <a:rPr lang="en-GB" sz="1400" dirty="0" err="1" smtClean="0"/>
              <a:t>Saric</a:t>
            </a:r>
            <a:endParaRPr lang="en-GB" sz="1400" dirty="0" smtClean="0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4094597"/>
            <a:ext cx="4245124" cy="178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hteck 14"/>
          <p:cNvSpPr/>
          <p:nvPr/>
        </p:nvSpPr>
        <p:spPr>
          <a:xfrm>
            <a:off x="4283968" y="5929535"/>
            <a:ext cx="241918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 err="1" smtClean="0"/>
              <a:t>Goertler</a:t>
            </a:r>
            <a:r>
              <a:rPr lang="en-GB" sz="1400" dirty="0" smtClean="0"/>
              <a:t> vortices, </a:t>
            </a:r>
            <a:r>
              <a:rPr lang="en-GB" sz="1400" dirty="0" err="1" smtClean="0"/>
              <a:t>Wortmann</a:t>
            </a:r>
            <a:endParaRPr lang="en-GB" sz="1400" dirty="0" smtClean="0"/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600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</a:t>
            </a: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9" name="Rechteck 18"/>
          <p:cNvSpPr/>
          <p:nvPr/>
        </p:nvSpPr>
        <p:spPr>
          <a:xfrm>
            <a:off x="899592" y="3202822"/>
            <a:ext cx="394370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Goertler </a:t>
            </a:r>
            <a:r>
              <a:rPr lang="en-US" sz="1400" dirty="0"/>
              <a:t>number as a </a:t>
            </a:r>
            <a:r>
              <a:rPr lang="en-US" sz="1400" dirty="0" smtClean="0"/>
              <a:t>critical stability parameter</a:t>
            </a:r>
            <a:endParaRPr lang="de-DE" sz="1400" dirty="0" smtClean="0"/>
          </a:p>
        </p:txBody>
      </p:sp>
      <p:pic>
        <p:nvPicPr>
          <p:cNvPr id="1036" name="Picture 12"/>
          <p:cNvPicPr>
            <a:picLocks noChangeAspect="1" noChangeArrowheads="1"/>
          </p:cNvPicPr>
          <p:nvPr/>
        </p:nvPicPr>
        <p:blipFill rotWithShape="1">
          <a:blip r:embed="rId5" cstate="print"/>
          <a:srcRect l="2259" t="4545" r="3674" b="8686"/>
          <a:stretch/>
        </p:blipFill>
        <p:spPr bwMode="auto">
          <a:xfrm>
            <a:off x="5411101" y="2204864"/>
            <a:ext cx="3627969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echteck 20"/>
          <p:cNvSpPr/>
          <p:nvPr/>
        </p:nvSpPr>
        <p:spPr>
          <a:xfrm>
            <a:off x="6084168" y="4149080"/>
            <a:ext cx="26642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 smtClean="0"/>
              <a:t>Visualizing of Goertler vortices</a:t>
            </a:r>
          </a:p>
        </p:txBody>
      </p:sp>
      <p:sp>
        <p:nvSpPr>
          <p:cNvPr id="16" name="Inhaltsplatzhalter 2"/>
          <p:cNvSpPr txBox="1">
            <a:spLocks/>
          </p:cNvSpPr>
          <p:nvPr/>
        </p:nvSpPr>
        <p:spPr bwMode="auto">
          <a:xfrm>
            <a:off x="176164" y="686256"/>
            <a:ext cx="5763988" cy="170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14325" indent="-314325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90575" indent="-314325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7"/>
              </a:buBlip>
              <a:defRPr>
                <a:solidFill>
                  <a:schemeClr val="tx1"/>
                </a:solidFill>
                <a:latin typeface="+mn-lt"/>
              </a:defRPr>
            </a:lvl2pPr>
            <a:lvl3pPr marL="1209675" indent="-276225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8"/>
              </a:buBlip>
              <a:defRPr sz="1600">
                <a:solidFill>
                  <a:schemeClr val="tx1"/>
                </a:solidFill>
                <a:latin typeface="+mn-lt"/>
              </a:defRPr>
            </a:lvl3pPr>
            <a:lvl4pPr marL="1657350" indent="-276225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8"/>
              </a:buBlip>
              <a:defRPr sz="1600">
                <a:solidFill>
                  <a:schemeClr val="tx1"/>
                </a:solidFill>
                <a:latin typeface="+mn-lt"/>
              </a:defRPr>
            </a:lvl4pPr>
            <a:lvl5pPr marL="2095500" indent="-276225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8"/>
              </a:buBlip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9"/>
              </a:buBlip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9"/>
              </a:buBlip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9"/>
              </a:buBlip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9"/>
              </a:buBlip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Aft>
                <a:spcPts val="600"/>
              </a:spcAft>
            </a:pPr>
            <a:r>
              <a:rPr lang="en-GB" dirty="0" smtClean="0">
                <a:solidFill>
                  <a:srgbClr val="540000"/>
                </a:solidFill>
              </a:rPr>
              <a:t>Investigation subjects:</a:t>
            </a:r>
            <a:endParaRPr lang="de-DE" dirty="0" smtClean="0">
              <a:solidFill>
                <a:srgbClr val="540000"/>
              </a:solidFill>
            </a:endParaRPr>
          </a:p>
          <a:p>
            <a:pPr lvl="1">
              <a:spcAft>
                <a:spcPts val="600"/>
              </a:spcAft>
            </a:pPr>
            <a:r>
              <a:rPr lang="en-GB" dirty="0">
                <a:solidFill>
                  <a:srgbClr val="540000"/>
                </a:solidFill>
              </a:rPr>
              <a:t>Velocity distribution in the </a:t>
            </a:r>
            <a:r>
              <a:rPr lang="en-GB" dirty="0" smtClean="0">
                <a:solidFill>
                  <a:srgbClr val="540000"/>
                </a:solidFill>
              </a:rPr>
              <a:t>jet flow</a:t>
            </a:r>
            <a:endParaRPr lang="en-GB" dirty="0">
              <a:solidFill>
                <a:srgbClr val="540000"/>
              </a:solidFill>
            </a:endParaRPr>
          </a:p>
          <a:p>
            <a:pPr lvl="1">
              <a:spcAft>
                <a:spcPts val="600"/>
              </a:spcAft>
            </a:pPr>
            <a:r>
              <a:rPr lang="en-GB" dirty="0" smtClean="0">
                <a:solidFill>
                  <a:srgbClr val="540000"/>
                </a:solidFill>
              </a:rPr>
              <a:t>Formation </a:t>
            </a:r>
            <a:r>
              <a:rPr lang="en-GB" dirty="0">
                <a:solidFill>
                  <a:srgbClr val="540000"/>
                </a:solidFill>
              </a:rPr>
              <a:t>and development of Goertler vortices</a:t>
            </a:r>
          </a:p>
          <a:p>
            <a:pPr lvl="1">
              <a:spcAft>
                <a:spcPts val="600"/>
              </a:spcAft>
            </a:pPr>
            <a:r>
              <a:rPr lang="en-US" dirty="0" smtClean="0">
                <a:solidFill>
                  <a:srgbClr val="540000"/>
                </a:solidFill>
              </a:rPr>
              <a:t>Influence </a:t>
            </a:r>
            <a:r>
              <a:rPr lang="en-US" dirty="0">
                <a:solidFill>
                  <a:srgbClr val="540000"/>
                </a:solidFill>
              </a:rPr>
              <a:t>on the free </a:t>
            </a:r>
            <a:r>
              <a:rPr lang="en-US" dirty="0" smtClean="0">
                <a:solidFill>
                  <a:srgbClr val="540000"/>
                </a:solidFill>
              </a:rPr>
              <a:t>surface</a:t>
            </a:r>
            <a:endParaRPr lang="en-GB" dirty="0">
              <a:solidFill>
                <a:srgbClr val="54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feld 5"/>
              <p:cNvSpPr txBox="1"/>
              <p:nvPr/>
            </p:nvSpPr>
            <p:spPr>
              <a:xfrm>
                <a:off x="313548" y="2290754"/>
                <a:ext cx="4882042" cy="9106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/>
                        </a:rPr>
                        <m:t>𝐺𝑜</m:t>
                      </m:r>
                      <m:r>
                        <a:rPr lang="de-DE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∞</m:t>
                              </m:r>
                            </m:sub>
                          </m:sSub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de-DE" i="1">
                              <a:latin typeface="Cambria Math"/>
                              <a:ea typeface="Cambria Math"/>
                            </a:rPr>
                            <m:t>𝜃</m:t>
                          </m:r>
                        </m:num>
                        <m:den>
                          <m:r>
                            <a:rPr lang="de-DE" i="1" smtClean="0">
                              <a:latin typeface="Cambria Math"/>
                              <a:ea typeface="Cambria Math"/>
                            </a:rPr>
                            <m:t>𝜗</m:t>
                          </m:r>
                        </m:den>
                      </m:f>
                      <m:r>
                        <a:rPr lang="de-DE" i="1" smtClean="0">
                          <a:latin typeface="Cambria Math"/>
                          <a:ea typeface="Cambria Math"/>
                        </a:rPr>
                        <m:t>∙</m:t>
                      </m:r>
                      <m:rad>
                        <m:radPr>
                          <m:degHide m:val="on"/>
                          <m:ctrlPr>
                            <a:rPr lang="de-DE" i="1" smtClean="0"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de-DE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de-DE" i="1" smtClean="0"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num>
                            <m:den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𝑅</m:t>
                              </m:r>
                            </m:den>
                          </m:f>
                        </m:e>
                      </m:rad>
                      <m:r>
                        <a:rPr lang="de-DE" i="1" dirty="0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de-DE" b="0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b="0" i="1" dirty="0" smtClean="0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de-DE" b="0" i="1" dirty="0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</m:sub>
                      </m:sSub>
                      <m:r>
                        <a:rPr lang="de-DE" b="0" i="1" dirty="0" smtClean="0">
                          <a:latin typeface="Cambria Math"/>
                          <a:ea typeface="Cambria Math"/>
                        </a:rPr>
                        <m:t>∙</m:t>
                      </m:r>
                      <m:rad>
                        <m:radPr>
                          <m:degHide m:val="on"/>
                          <m:ctrlPr>
                            <a:rPr lang="de-DE" b="0" i="1" dirty="0" smtClean="0"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de-DE" b="0" i="1" dirty="0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de-DE" b="0" i="1" dirty="0" smtClean="0"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num>
                            <m:den>
                              <m:r>
                                <a:rPr lang="de-DE" b="0" i="1" dirty="0" smtClean="0">
                                  <a:latin typeface="Cambria Math"/>
                                  <a:ea typeface="Cambria Math"/>
                                </a:rPr>
                                <m:t>𝑅</m:t>
                              </m:r>
                            </m:den>
                          </m:f>
                        </m:e>
                      </m:rad>
                      <m:r>
                        <a:rPr lang="de-DE" b="0" i="1" dirty="0" smtClean="0">
                          <a:latin typeface="Cambria Math"/>
                          <a:ea typeface="Cambria Math"/>
                        </a:rPr>
                        <m:t>  </m:t>
                      </m:r>
                      <m:sSub>
                        <m:sSubPr>
                          <m:ctrlPr>
                            <a:rPr lang="de-DE" b="0" i="1" dirty="0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de-DE" b="0" i="1" dirty="0" smtClean="0">
                              <a:latin typeface="Cambria Math"/>
                              <a:ea typeface="Cambria Math"/>
                            </a:rPr>
                            <m:t>               </m:t>
                          </m:r>
                          <m:r>
                            <a:rPr lang="de-DE" b="0" i="1" dirty="0" smtClean="0">
                              <a:latin typeface="Cambria Math"/>
                              <a:ea typeface="Cambria Math"/>
                            </a:rPr>
                            <m:t>𝐺𝑜</m:t>
                          </m:r>
                        </m:e>
                        <m:sub>
                          <m:r>
                            <a:rPr lang="de-DE" b="0" i="1" dirty="0" smtClean="0">
                              <a:latin typeface="Cambria Math"/>
                              <a:ea typeface="Cambria Math"/>
                            </a:rPr>
                            <m:t>𝑐𝑟</m:t>
                          </m:r>
                        </m:sub>
                      </m:sSub>
                      <m:r>
                        <a:rPr lang="de-DE" i="1" dirty="0">
                          <a:latin typeface="Cambria Math"/>
                          <a:ea typeface="Cambria Math"/>
                        </a:rPr>
                        <m:t>≈</m:t>
                      </m:r>
                      <m:r>
                        <a:rPr lang="de-DE" b="0" i="1" dirty="0" smtClean="0">
                          <a:latin typeface="Cambria Math"/>
                          <a:ea typeface="Cambria Math"/>
                        </a:rPr>
                        <m:t>7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6" name="Textfeld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548" y="2290754"/>
                <a:ext cx="4882042" cy="910699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85720" y="214291"/>
            <a:ext cx="6911975" cy="334389"/>
          </a:xfrm>
        </p:spPr>
        <p:txBody>
          <a:bodyPr/>
          <a:lstStyle/>
          <a:p>
            <a:r>
              <a:rPr lang="de-DE" dirty="0" smtClean="0">
                <a:solidFill>
                  <a:srgbClr val="540000"/>
                </a:solidFill>
              </a:rPr>
              <a:t>Summary</a:t>
            </a:r>
            <a:endParaRPr lang="de-DE" dirty="0">
              <a:solidFill>
                <a:srgbClr val="54000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1520" y="620688"/>
            <a:ext cx="7488832" cy="252028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GB" dirty="0" smtClean="0"/>
              <a:t>Experimental </a:t>
            </a:r>
            <a:r>
              <a:rPr lang="en-GB" dirty="0"/>
              <a:t>background for investigation of liquid metal free surface </a:t>
            </a:r>
            <a:r>
              <a:rPr lang="en-GB" dirty="0" smtClean="0"/>
              <a:t>flows </a:t>
            </a:r>
            <a:r>
              <a:rPr lang="en-GB" dirty="0"/>
              <a:t>has </a:t>
            </a:r>
            <a:r>
              <a:rPr lang="en-GB" dirty="0" smtClean="0"/>
              <a:t>been created:</a:t>
            </a:r>
            <a:endParaRPr lang="de-DE" dirty="0" smtClean="0"/>
          </a:p>
          <a:p>
            <a:pPr lvl="1">
              <a:spcAft>
                <a:spcPts val="600"/>
              </a:spcAft>
            </a:pPr>
            <a:r>
              <a:rPr lang="en-GB" dirty="0"/>
              <a:t>W</a:t>
            </a:r>
            <a:r>
              <a:rPr lang="en-GB" dirty="0" smtClean="0"/>
              <a:t>ater </a:t>
            </a:r>
            <a:r>
              <a:rPr lang="en-GB" dirty="0"/>
              <a:t>test </a:t>
            </a:r>
            <a:r>
              <a:rPr lang="en-US" dirty="0" smtClean="0"/>
              <a:t>facility FIDES </a:t>
            </a:r>
            <a:r>
              <a:rPr lang="en-GB" dirty="0" smtClean="0"/>
              <a:t>has </a:t>
            </a:r>
            <a:r>
              <a:rPr lang="en-GB" dirty="0"/>
              <a:t>been constructed</a:t>
            </a:r>
            <a:endParaRPr lang="de-DE" dirty="0" smtClean="0"/>
          </a:p>
          <a:p>
            <a:pPr lvl="1">
              <a:spcAft>
                <a:spcPts val="600"/>
              </a:spcAft>
            </a:pPr>
            <a:r>
              <a:rPr lang="en-GB" dirty="0" smtClean="0"/>
              <a:t>Liquid-metal </a:t>
            </a:r>
            <a:r>
              <a:rPr lang="en-GB" dirty="0"/>
              <a:t>facility </a:t>
            </a:r>
            <a:r>
              <a:rPr lang="en-GB" dirty="0" smtClean="0"/>
              <a:t>ALINA was </a:t>
            </a:r>
            <a:r>
              <a:rPr lang="en-GB" dirty="0"/>
              <a:t>built and successfully </a:t>
            </a:r>
            <a:r>
              <a:rPr lang="en-GB" dirty="0" smtClean="0"/>
              <a:t>tested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Facilities have been equipped by modern measuring technics.</a:t>
            </a:r>
            <a:r>
              <a:rPr lang="de-DE" dirty="0" smtClean="0"/>
              <a:t> 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FIDES-facility </a:t>
            </a:r>
            <a:r>
              <a:rPr lang="en-US" dirty="0"/>
              <a:t>was improved and rebuilt to IFMIF-conditions</a:t>
            </a:r>
            <a:endParaRPr lang="de-DE" dirty="0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smtClean="0"/>
              <a:t>May 2 - 6, 2011</a:t>
            </a:r>
            <a:endParaRPr lang="de-DE" dirty="0"/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323528" y="3356992"/>
            <a:ext cx="6264696" cy="345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54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Outlook</a:t>
            </a:r>
            <a:endParaRPr kumimoji="0" lang="de-DE" sz="2400" b="1" i="0" u="none" strike="noStrike" kern="0" cap="none" spc="0" normalizeH="0" baseline="0" noProof="0" dirty="0">
              <a:ln>
                <a:noFill/>
              </a:ln>
              <a:solidFill>
                <a:srgbClr val="54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Inhaltsplatzhalter 2"/>
          <p:cNvSpPr txBox="1">
            <a:spLocks/>
          </p:cNvSpPr>
          <p:nvPr/>
        </p:nvSpPr>
        <p:spPr bwMode="auto">
          <a:xfrm>
            <a:off x="251520" y="3789040"/>
            <a:ext cx="6192688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314325" marR="0" lvl="0" indent="-31432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Experimental investigation of</a:t>
            </a:r>
            <a:r>
              <a:rPr lang="en-GB" sz="2000" kern="0" dirty="0" smtClean="0">
                <a:latin typeface="+mn-lt"/>
              </a:rPr>
              <a:t>:</a:t>
            </a:r>
            <a:endParaRPr kumimoji="0" lang="en-GB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771525" lvl="1" indent="-314325">
              <a:spcBef>
                <a:spcPct val="20000"/>
              </a:spcBef>
              <a:spcAft>
                <a:spcPts val="600"/>
              </a:spcAft>
              <a:buBlip>
                <a:blip r:embed="rId2"/>
              </a:buBlip>
            </a:pPr>
            <a:r>
              <a:rPr lang="en-GB" dirty="0" smtClean="0"/>
              <a:t>Instabilities in the flow - Goertler vortices</a:t>
            </a:r>
          </a:p>
          <a:p>
            <a:pPr marL="771525" lvl="1" indent="-314325">
              <a:spcBef>
                <a:spcPct val="20000"/>
              </a:spcBef>
              <a:spcAft>
                <a:spcPts val="600"/>
              </a:spcAft>
              <a:buBlip>
                <a:blip r:embed="rId2"/>
              </a:buBlip>
            </a:pPr>
            <a:r>
              <a:rPr lang="en-GB" dirty="0" smtClean="0"/>
              <a:t>Stability of the free surface</a:t>
            </a:r>
          </a:p>
          <a:p>
            <a:pPr marL="771525" lvl="1" indent="-314325">
              <a:spcBef>
                <a:spcPct val="20000"/>
              </a:spcBef>
              <a:spcAft>
                <a:spcPts val="600"/>
              </a:spcAft>
              <a:buFontTx/>
              <a:buBlip>
                <a:blip r:embed="rId2"/>
              </a:buBlip>
            </a:pPr>
            <a:r>
              <a:rPr kumimoji="0" lang="en-GB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Flow</a:t>
            </a:r>
            <a:r>
              <a:rPr kumimoji="0" lang="en-GB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conditioning</a:t>
            </a:r>
            <a:endParaRPr kumimoji="0" lang="en-GB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314325" indent="-314325">
              <a:spcBef>
                <a:spcPct val="20000"/>
              </a:spcBef>
              <a:spcAft>
                <a:spcPts val="600"/>
              </a:spcAft>
              <a:buBlip>
                <a:blip r:embed="rId2"/>
              </a:buBlip>
              <a:defRPr/>
            </a:pPr>
            <a:r>
              <a:rPr lang="en-GB" sz="2000" dirty="0" smtClean="0"/>
              <a:t>Application of High Speed PIV system (</a:t>
            </a:r>
            <a:r>
              <a:rPr lang="en-GB" dirty="0" smtClean="0"/>
              <a:t>up to 1000Hz</a:t>
            </a:r>
            <a:r>
              <a:rPr lang="en-GB" sz="2000" dirty="0" smtClean="0"/>
              <a:t>)</a:t>
            </a:r>
            <a:endParaRPr lang="en-GB" sz="2000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2924944"/>
            <a:ext cx="2520280" cy="33843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33" y="668693"/>
            <a:ext cx="8460939" cy="5640627"/>
          </a:xfrm>
          <a:prstGeom prst="rect">
            <a:avLst/>
          </a:prstGeom>
        </p:spPr>
      </p:pic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smtClean="0"/>
              <a:t>May 2 - 6, 2011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4294967295"/>
          </p:nvPr>
        </p:nvSpPr>
        <p:spPr>
          <a:xfrm>
            <a:off x="215391" y="2780928"/>
            <a:ext cx="8785225" cy="1655763"/>
          </a:xfrm>
        </p:spPr>
        <p:txBody>
          <a:bodyPr/>
          <a:lstStyle/>
          <a:p>
            <a:pPr marL="0" indent="0" algn="ctr">
              <a:buNone/>
            </a:pPr>
            <a:r>
              <a:rPr lang="en-GB" sz="4800" b="1" i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+mj-lt"/>
              </a:rPr>
              <a:t>Thank you for your</a:t>
            </a:r>
          </a:p>
          <a:p>
            <a:pPr marL="0" indent="0" algn="ctr">
              <a:buNone/>
            </a:pPr>
            <a:r>
              <a:rPr lang="en-GB" sz="4800" b="1" i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+mj-lt"/>
              </a:rPr>
              <a:t>Attention!</a:t>
            </a:r>
            <a:endParaRPr lang="en-GB" sz="4800" b="1" i="1" dirty="0">
              <a:ln>
                <a:solidFill>
                  <a:schemeClr val="tx1"/>
                </a:solidFill>
              </a:ln>
              <a:solidFill>
                <a:srgbClr val="FFFF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10614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346745"/>
            <a:ext cx="6911975" cy="561975"/>
          </a:xfrm>
        </p:spPr>
        <p:txBody>
          <a:bodyPr/>
          <a:lstStyle/>
          <a:p>
            <a:r>
              <a:rPr lang="de-DE" dirty="0">
                <a:solidFill>
                  <a:srgbClr val="003300"/>
                </a:solidFill>
              </a:rPr>
              <a:t>Content: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536" y="1196752"/>
            <a:ext cx="8356600" cy="4680520"/>
          </a:xfrm>
        </p:spPr>
        <p:txBody>
          <a:bodyPr/>
          <a:lstStyle/>
          <a:p>
            <a:pPr marL="541338" lvl="1" indent="-271463">
              <a:lnSpc>
                <a:spcPct val="114000"/>
              </a:lnSpc>
            </a:pPr>
            <a:r>
              <a:rPr lang="en-GB" sz="2000" b="1" dirty="0">
                <a:solidFill>
                  <a:srgbClr val="540000"/>
                </a:solidFill>
              </a:rPr>
              <a:t>Overview of </a:t>
            </a:r>
            <a:r>
              <a:rPr lang="en-GB" sz="2000" b="1" dirty="0" smtClean="0">
                <a:solidFill>
                  <a:srgbClr val="540000"/>
                </a:solidFill>
              </a:rPr>
              <a:t>liquid </a:t>
            </a:r>
            <a:r>
              <a:rPr lang="en-GB" sz="2000" b="1" dirty="0">
                <a:solidFill>
                  <a:srgbClr val="540000"/>
                </a:solidFill>
              </a:rPr>
              <a:t>metal </a:t>
            </a:r>
            <a:r>
              <a:rPr lang="en-GB" sz="2000" b="1" dirty="0" smtClean="0">
                <a:solidFill>
                  <a:srgbClr val="540000"/>
                </a:solidFill>
              </a:rPr>
              <a:t>targets </a:t>
            </a:r>
            <a:r>
              <a:rPr lang="en-GB" sz="2000" b="1" dirty="0">
                <a:solidFill>
                  <a:srgbClr val="540000"/>
                </a:solidFill>
              </a:rPr>
              <a:t>and </a:t>
            </a:r>
            <a:r>
              <a:rPr lang="en-GB" sz="2000" b="1" dirty="0" smtClean="0">
                <a:solidFill>
                  <a:srgbClr val="540000"/>
                </a:solidFill>
              </a:rPr>
              <a:t>investigation </a:t>
            </a:r>
            <a:r>
              <a:rPr lang="en-GB" sz="2000" b="1" dirty="0">
                <a:solidFill>
                  <a:srgbClr val="540000"/>
                </a:solidFill>
              </a:rPr>
              <a:t>strategy</a:t>
            </a:r>
            <a:endParaRPr lang="en-GB" sz="1200" b="1" dirty="0">
              <a:solidFill>
                <a:srgbClr val="540000"/>
              </a:solidFill>
            </a:endParaRPr>
          </a:p>
          <a:p>
            <a:pPr marL="541338" lvl="1" indent="176213">
              <a:lnSpc>
                <a:spcPct val="114000"/>
              </a:lnSpc>
              <a:tabLst>
                <a:tab pos="541338" algn="l"/>
              </a:tabLst>
            </a:pPr>
            <a:r>
              <a:rPr lang="en-GB" sz="1600" dirty="0" smtClean="0"/>
              <a:t>FAIR</a:t>
            </a:r>
            <a:r>
              <a:rPr lang="en-GB" sz="1600" dirty="0"/>
              <a:t>, IFMIF</a:t>
            </a:r>
            <a:r>
              <a:rPr lang="en-GB" b="1" dirty="0"/>
              <a:t> </a:t>
            </a:r>
            <a:endParaRPr lang="en-GB" b="1" dirty="0" smtClean="0"/>
          </a:p>
          <a:p>
            <a:pPr marL="717550" lvl="2" indent="-176213">
              <a:lnSpc>
                <a:spcPct val="114000"/>
              </a:lnSpc>
            </a:pPr>
            <a:r>
              <a:rPr lang="en-GB" dirty="0" smtClean="0"/>
              <a:t>Water experiment, validation of CFD, liquid-metal experiment</a:t>
            </a:r>
            <a:r>
              <a:rPr lang="en-GB" dirty="0"/>
              <a:t> </a:t>
            </a:r>
            <a:endParaRPr lang="en-GB" dirty="0" smtClean="0"/>
          </a:p>
          <a:p>
            <a:pPr marL="541338" lvl="0" indent="-271463">
              <a:lnSpc>
                <a:spcPct val="114000"/>
              </a:lnSpc>
              <a:spcBef>
                <a:spcPts val="1800"/>
              </a:spcBef>
            </a:pPr>
            <a:r>
              <a:rPr lang="en-GB" b="1" dirty="0">
                <a:solidFill>
                  <a:srgbClr val="540000"/>
                </a:solidFill>
              </a:rPr>
              <a:t>W</a:t>
            </a:r>
            <a:r>
              <a:rPr lang="en-GB" b="1" dirty="0" smtClean="0">
                <a:solidFill>
                  <a:srgbClr val="540000"/>
                </a:solidFill>
              </a:rPr>
              <a:t>ater test facility - FIDES</a:t>
            </a:r>
            <a:endParaRPr lang="en-GB" sz="1200" b="1" dirty="0">
              <a:solidFill>
                <a:srgbClr val="540000"/>
              </a:solidFill>
            </a:endParaRPr>
          </a:p>
          <a:p>
            <a:pPr marL="717550" lvl="2" indent="-176213">
              <a:lnSpc>
                <a:spcPct val="114000"/>
              </a:lnSpc>
            </a:pPr>
            <a:r>
              <a:rPr lang="en-GB" dirty="0" smtClean="0"/>
              <a:t>Objects, design, test section, experimental results</a:t>
            </a:r>
          </a:p>
          <a:p>
            <a:pPr marL="541338" lvl="0" indent="-271463">
              <a:lnSpc>
                <a:spcPct val="114000"/>
              </a:lnSpc>
              <a:spcBef>
                <a:spcPts val="1800"/>
              </a:spcBef>
            </a:pPr>
            <a:r>
              <a:rPr lang="en-GB" b="1" dirty="0" smtClean="0">
                <a:solidFill>
                  <a:srgbClr val="540000"/>
                </a:solidFill>
              </a:rPr>
              <a:t>Liquid metal test facility - ALINA</a:t>
            </a:r>
            <a:endParaRPr lang="en-GB" sz="1200" b="1" dirty="0">
              <a:solidFill>
                <a:srgbClr val="540000"/>
              </a:solidFill>
            </a:endParaRPr>
          </a:p>
          <a:p>
            <a:pPr marL="717550" lvl="2" indent="-176213">
              <a:lnSpc>
                <a:spcPct val="114000"/>
              </a:lnSpc>
            </a:pPr>
            <a:r>
              <a:rPr lang="en-GB" dirty="0"/>
              <a:t>Objects, design, test </a:t>
            </a:r>
            <a:r>
              <a:rPr lang="en-GB" dirty="0" smtClean="0"/>
              <a:t>section, experimental results</a:t>
            </a:r>
            <a:endParaRPr lang="en-GB" sz="1200" dirty="0"/>
          </a:p>
          <a:p>
            <a:pPr marL="541338" lvl="0" indent="-271463">
              <a:lnSpc>
                <a:spcPct val="114000"/>
              </a:lnSpc>
              <a:spcBef>
                <a:spcPts val="2400"/>
              </a:spcBef>
            </a:pPr>
            <a:r>
              <a:rPr lang="en-GB" b="1" dirty="0" smtClean="0">
                <a:solidFill>
                  <a:srgbClr val="540000"/>
                </a:solidFill>
              </a:rPr>
              <a:t>IFMIF test section</a:t>
            </a:r>
            <a:endParaRPr lang="en-GB" sz="1200" dirty="0" smtClean="0">
              <a:solidFill>
                <a:srgbClr val="540000"/>
              </a:solidFill>
            </a:endParaRPr>
          </a:p>
          <a:p>
            <a:pPr marL="717550" lvl="1" indent="-176213">
              <a:lnSpc>
                <a:spcPct val="114000"/>
              </a:lnSpc>
            </a:pPr>
            <a:r>
              <a:rPr lang="en-GB" sz="1600" dirty="0" smtClean="0"/>
              <a:t>Design, Taylor-Goertler instability, measuring technique </a:t>
            </a:r>
          </a:p>
          <a:p>
            <a:pPr marL="541338" lvl="0" indent="-271463">
              <a:lnSpc>
                <a:spcPct val="114000"/>
              </a:lnSpc>
              <a:spcBef>
                <a:spcPts val="1800"/>
              </a:spcBef>
            </a:pPr>
            <a:r>
              <a:rPr lang="en-GB" b="1" dirty="0" smtClean="0">
                <a:solidFill>
                  <a:srgbClr val="540000"/>
                </a:solidFill>
              </a:rPr>
              <a:t>Summary </a:t>
            </a:r>
            <a:r>
              <a:rPr lang="en-GB" b="1" dirty="0">
                <a:solidFill>
                  <a:srgbClr val="540000"/>
                </a:solidFill>
              </a:rPr>
              <a:t>and </a:t>
            </a:r>
            <a:r>
              <a:rPr lang="en-GB" b="1" dirty="0" smtClean="0">
                <a:solidFill>
                  <a:srgbClr val="540000"/>
                </a:solidFill>
              </a:rPr>
              <a:t>outlook</a:t>
            </a:r>
            <a:endParaRPr lang="en-GB" sz="1200" dirty="0">
              <a:solidFill>
                <a:srgbClr val="540000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dirty="0" smtClean="0"/>
              <a:t>May 2 - 6, 2011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9718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4282" y="142853"/>
            <a:ext cx="7572428" cy="357189"/>
          </a:xfrm>
        </p:spPr>
        <p:txBody>
          <a:bodyPr/>
          <a:lstStyle/>
          <a:p>
            <a:pPr marL="309563" indent="-309563" defTabSz="862013">
              <a:spcBef>
                <a:spcPct val="70000"/>
              </a:spcBef>
            </a:pPr>
            <a:r>
              <a:rPr lang="en-GB" dirty="0">
                <a:solidFill>
                  <a:srgbClr val="003300"/>
                </a:solidFill>
                <a:cs typeface="Arial" pitchFamily="34" charset="0"/>
              </a:rPr>
              <a:t>Overview liquid metal targets</a:t>
            </a:r>
            <a:endParaRPr lang="de-DE" dirty="0" smtClean="0">
              <a:solidFill>
                <a:srgbClr val="003300"/>
              </a:solidFill>
              <a:cs typeface="Arial" pitchFamily="34" charset="0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dirty="0" smtClean="0"/>
              <a:t>May 2 - 6, 2011</a:t>
            </a:r>
            <a:endParaRPr lang="de-DE" dirty="0"/>
          </a:p>
        </p:txBody>
      </p:sp>
      <p:pic>
        <p:nvPicPr>
          <p:cNvPr id="11" name="Grafik 10" descr="Schematic view of the turbulent free je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1" y="2088823"/>
            <a:ext cx="2440723" cy="2636321"/>
          </a:xfrm>
          <a:prstGeom prst="rect">
            <a:avLst/>
          </a:prstGeom>
        </p:spPr>
      </p:pic>
      <p:sp>
        <p:nvSpPr>
          <p:cNvPr id="12" name="Inhaltsplatzhalter 7"/>
          <p:cNvSpPr txBox="1">
            <a:spLocks/>
          </p:cNvSpPr>
          <p:nvPr/>
        </p:nvSpPr>
        <p:spPr bwMode="auto">
          <a:xfrm>
            <a:off x="251520" y="620688"/>
            <a:ext cx="2592288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288000" lvl="0" indent="-314325" algn="ctr">
              <a:spcBef>
                <a:spcPts val="0"/>
              </a:spcBef>
              <a:defRPr/>
            </a:pPr>
            <a:r>
              <a:rPr lang="en-US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Nuclear physics research</a:t>
            </a:r>
            <a:endParaRPr lang="en-US" b="1" kern="0" dirty="0" smtClean="0">
              <a:solidFill>
                <a:srgbClr val="0000FF"/>
              </a:solidFill>
              <a:latin typeface="+mn-lt"/>
            </a:endParaRPr>
          </a:p>
          <a:p>
            <a:pPr marL="314325" marR="0" lvl="0" indent="-314325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kern="0" dirty="0" smtClean="0">
                <a:solidFill>
                  <a:srgbClr val="0000FF"/>
                </a:solidFill>
                <a:latin typeface="+mn-lt"/>
              </a:rPr>
              <a:t>Lithium target</a:t>
            </a: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Facility for Antiproton</a:t>
            </a: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and Ion Research</a:t>
            </a: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(FAIR)</a:t>
            </a:r>
            <a:endParaRPr lang="en-US" i="1" dirty="0" smtClean="0"/>
          </a:p>
          <a:p>
            <a:pPr marL="314325" marR="0" lvl="0" indent="-31432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14325" marR="0" lvl="0" indent="-31432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de-DE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Rechteck 14"/>
          <p:cNvSpPr/>
          <p:nvPr/>
        </p:nvSpPr>
        <p:spPr>
          <a:xfrm>
            <a:off x="3059832" y="596151"/>
            <a:ext cx="288032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GB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Transmutation</a:t>
            </a:r>
          </a:p>
          <a:p>
            <a:pPr algn="ctr">
              <a:spcBef>
                <a:spcPts val="0"/>
              </a:spcBef>
            </a:pPr>
            <a:r>
              <a:rPr lang="en-GB" b="1" dirty="0" err="1" smtClean="0">
                <a:solidFill>
                  <a:srgbClr val="0000FF"/>
                </a:solidFill>
              </a:rPr>
              <a:t>PbBi</a:t>
            </a:r>
            <a:r>
              <a:rPr lang="en-GB" b="1" dirty="0" smtClean="0">
                <a:solidFill>
                  <a:srgbClr val="0000FF"/>
                </a:solidFill>
              </a:rPr>
              <a:t>-Target</a:t>
            </a:r>
          </a:p>
          <a:p>
            <a:pPr algn="ctr">
              <a:spcBef>
                <a:spcPts val="0"/>
              </a:spcBef>
            </a:pPr>
            <a:r>
              <a:rPr lang="en-GB" dirty="0" smtClean="0"/>
              <a:t>Accelerator Driven System for Transmutation</a:t>
            </a:r>
            <a:endParaRPr lang="en-GB" b="1" dirty="0" smtClean="0">
              <a:solidFill>
                <a:srgbClr val="0000FF"/>
              </a:solidFill>
            </a:endParaRPr>
          </a:p>
          <a:p>
            <a:pPr algn="ctr">
              <a:spcBef>
                <a:spcPts val="0"/>
              </a:spcBef>
            </a:pPr>
            <a:r>
              <a:rPr lang="en-GB" dirty="0" smtClean="0"/>
              <a:t>(ADS)</a:t>
            </a:r>
            <a:endParaRPr lang="en-GB" dirty="0"/>
          </a:p>
        </p:txBody>
      </p:sp>
      <p:sp>
        <p:nvSpPr>
          <p:cNvPr id="16" name="Rechteck 15"/>
          <p:cNvSpPr/>
          <p:nvPr/>
        </p:nvSpPr>
        <p:spPr>
          <a:xfrm>
            <a:off x="6156176" y="639307"/>
            <a:ext cx="2880320" cy="1452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55600" algn="ctr" defTabSz="995363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Fusion technology</a:t>
            </a:r>
          </a:p>
          <a:p>
            <a:pPr marL="314325" lvl="0" indent="-314325" algn="ctr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kern="0" dirty="0" smtClean="0">
                <a:solidFill>
                  <a:srgbClr val="0000FF"/>
                </a:solidFill>
              </a:rPr>
              <a:t>Lithium target</a:t>
            </a:r>
          </a:p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 smtClean="0"/>
              <a:t>International Fusion Material Irradiation </a:t>
            </a:r>
            <a:r>
              <a:rPr lang="en-GB" dirty="0" smtClean="0"/>
              <a:t>Facility</a:t>
            </a:r>
          </a:p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(IFMIF)</a:t>
            </a:r>
            <a:endParaRPr lang="en-US" b="1" dirty="0" smtClean="0">
              <a:solidFill>
                <a:srgbClr val="0000FF"/>
              </a:solidFill>
            </a:endParaRPr>
          </a:p>
        </p:txBody>
      </p:sp>
      <p:pic>
        <p:nvPicPr>
          <p:cNvPr id="19" name="Picture 1215" descr="Lithium - Target eng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6246" y="2088821"/>
            <a:ext cx="2606919" cy="2636323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23" name="Grafik 22" descr="MYRRHA target 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87825" y="2088821"/>
            <a:ext cx="2880320" cy="2636323"/>
          </a:xfrm>
          <a:prstGeom prst="rect">
            <a:avLst/>
          </a:prstGeom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4797152"/>
            <a:ext cx="2431145" cy="1455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47864" y="4797153"/>
            <a:ext cx="1936593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53672" y="4869160"/>
            <a:ext cx="2610816" cy="1440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65014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7" y="548680"/>
            <a:ext cx="7514959" cy="576064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512" y="194456"/>
            <a:ext cx="6911975" cy="360039"/>
          </a:xfrm>
        </p:spPr>
        <p:txBody>
          <a:bodyPr/>
          <a:lstStyle/>
          <a:p>
            <a:pPr marL="309563" indent="-309563" defTabSz="862013">
              <a:spcBef>
                <a:spcPts val="0"/>
              </a:spcBef>
            </a:pPr>
            <a:r>
              <a:rPr lang="en-GB" dirty="0" smtClean="0">
                <a:solidFill>
                  <a:srgbClr val="003300"/>
                </a:solidFill>
              </a:rPr>
              <a:t>FIDES – water facility design</a:t>
            </a:r>
            <a:endParaRPr lang="en-GB" dirty="0" smtClean="0">
              <a:solidFill>
                <a:srgbClr val="003300"/>
              </a:solidFill>
              <a:cs typeface="Arial" pitchFamily="34" charset="0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smtClean="0"/>
              <a:t>May 2 - 6, 2011</a:t>
            </a:r>
            <a:endParaRPr lang="de-DE" dirty="0"/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5868144" y="764704"/>
            <a:ext cx="3168351" cy="240680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91433" tIns="45716" rIns="91433" bIns="45716">
            <a:spAutoFit/>
          </a:bodyPr>
          <a:lstStyle/>
          <a:p>
            <a:pPr marL="423863" indent="-423863" defTabSz="1400175">
              <a:spcAft>
                <a:spcPct val="40000"/>
              </a:spcAft>
              <a:buFont typeface="Wingdings" pitchFamily="2" charset="2"/>
              <a:buNone/>
            </a:pPr>
            <a:r>
              <a:rPr lang="en-GB" sz="1600" b="1" dirty="0" smtClean="0"/>
              <a:t>Facility Data:</a:t>
            </a:r>
          </a:p>
          <a:p>
            <a:pPr marL="423863" indent="-423863" defTabSz="1400175"/>
            <a:r>
              <a:rPr lang="en-GB" sz="1600" dirty="0" smtClean="0"/>
              <a:t>total height </a:t>
            </a:r>
            <a:r>
              <a:rPr lang="en-GB" sz="1600" dirty="0" smtClean="0">
                <a:cs typeface="Arial" charset="0"/>
              </a:rPr>
              <a:t>~  7 m</a:t>
            </a:r>
            <a:r>
              <a:rPr lang="en-GB" sz="1600" dirty="0" smtClean="0"/>
              <a:t> </a:t>
            </a:r>
          </a:p>
          <a:p>
            <a:pPr marL="423863" indent="-423863" defTabSz="1400175"/>
            <a:r>
              <a:rPr lang="en-GB" sz="1600" dirty="0" smtClean="0"/>
              <a:t>medium      -   water</a:t>
            </a:r>
            <a:endParaRPr lang="en-GB" sz="1600" dirty="0" smtClean="0">
              <a:cs typeface="Arial" charset="0"/>
            </a:endParaRPr>
          </a:p>
          <a:p>
            <a:pPr marL="423863" indent="-423863" defTabSz="1400175"/>
            <a:r>
              <a:rPr lang="en-GB" sz="1600" dirty="0" smtClean="0">
                <a:cs typeface="Arial" charset="0"/>
              </a:rPr>
              <a:t>separator    </a:t>
            </a:r>
            <a:r>
              <a:rPr lang="en-GB" sz="1600" dirty="0" smtClean="0"/>
              <a:t>~  </a:t>
            </a:r>
            <a:r>
              <a:rPr lang="en-GB" sz="1600" dirty="0" smtClean="0">
                <a:cs typeface="Arial" charset="0"/>
              </a:rPr>
              <a:t>2.5 m³</a:t>
            </a:r>
          </a:p>
          <a:p>
            <a:pPr marL="423863" indent="-423863" defTabSz="1400175"/>
            <a:r>
              <a:rPr lang="en-GB" sz="1600" dirty="0" smtClean="0">
                <a:cs typeface="Arial" charset="0"/>
              </a:rPr>
              <a:t>water tank  -   2.5 m³</a:t>
            </a:r>
          </a:p>
          <a:p>
            <a:pPr marL="423863" indent="-423863" defTabSz="1400175"/>
            <a:r>
              <a:rPr lang="en-GB" sz="1600" dirty="0" smtClean="0"/>
              <a:t>flow rate   –    up to</a:t>
            </a:r>
            <a:r>
              <a:rPr lang="en-GB" sz="1600" dirty="0" smtClean="0">
                <a:cs typeface="Arial" charset="0"/>
              </a:rPr>
              <a:t> 60 m³/h</a:t>
            </a:r>
          </a:p>
          <a:p>
            <a:pPr marL="423863" indent="-423863" defTabSz="1400175"/>
            <a:r>
              <a:rPr lang="en-GB" sz="1600" dirty="0" smtClean="0">
                <a:cs typeface="Arial" charset="0"/>
              </a:rPr>
              <a:t>flow velocity:</a:t>
            </a:r>
          </a:p>
          <a:p>
            <a:pPr marL="423863" indent="-423863" defTabSz="1400175">
              <a:buFont typeface="Wingdings" pitchFamily="2" charset="2"/>
              <a:buNone/>
            </a:pPr>
            <a:r>
              <a:rPr lang="en-GB" sz="1600" dirty="0" smtClean="0">
                <a:cs typeface="Arial" charset="0"/>
              </a:rPr>
              <a:t>	in the pipe     – max. 5 m/s</a:t>
            </a:r>
          </a:p>
          <a:p>
            <a:pPr marL="423863" indent="-423863" defTabSz="1400175">
              <a:buFont typeface="Wingdings" pitchFamily="2" charset="2"/>
              <a:buNone/>
            </a:pPr>
            <a:r>
              <a:rPr lang="en-GB" sz="1600" dirty="0" smtClean="0">
                <a:cs typeface="Arial" charset="0"/>
              </a:rPr>
              <a:t>	nozzle outlet  – max. 20 m/s</a:t>
            </a:r>
            <a:endParaRPr lang="en-GB" sz="1600" dirty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Rectangle 2"/>
          <p:cNvSpPr>
            <a:spLocks noGrp="1" noChangeArrowheads="1"/>
          </p:cNvSpPr>
          <p:nvPr>
            <p:ph type="title"/>
          </p:nvPr>
        </p:nvSpPr>
        <p:spPr>
          <a:xfrm>
            <a:off x="165485" y="260648"/>
            <a:ext cx="8230626" cy="451409"/>
          </a:xfrm>
        </p:spPr>
        <p:txBody>
          <a:bodyPr/>
          <a:lstStyle/>
          <a:p>
            <a:r>
              <a:rPr lang="en-GB" dirty="0" smtClean="0">
                <a:solidFill>
                  <a:srgbClr val="003300"/>
                </a:solidFill>
              </a:rPr>
              <a:t>Water test section design (FAIR)</a:t>
            </a:r>
            <a:endParaRPr lang="en-GB" dirty="0">
              <a:solidFill>
                <a:srgbClr val="003300"/>
              </a:solidFill>
            </a:endParaRPr>
          </a:p>
        </p:txBody>
      </p:sp>
      <p:pic>
        <p:nvPicPr>
          <p:cNvPr id="32973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546" y="1104553"/>
            <a:ext cx="4364182" cy="22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9734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273" y="1834006"/>
            <a:ext cx="4247444" cy="212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9735" name="Text Box 7"/>
          <p:cNvSpPr txBox="1">
            <a:spLocks noChangeArrowheads="1"/>
          </p:cNvSpPr>
          <p:nvPr/>
        </p:nvSpPr>
        <p:spPr bwMode="auto">
          <a:xfrm>
            <a:off x="4223071" y="2348880"/>
            <a:ext cx="784549" cy="338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5743" tIns="37871" rIns="75743" bIns="37871">
            <a:spAutoFit/>
          </a:bodyPr>
          <a:lstStyle>
            <a:lvl1pPr marL="423863" indent="-423863" defTabSz="1400175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defTabSz="1400175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defTabSz="1400175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defTabSz="1400175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defTabSz="1400175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defTabSz="1400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defTabSz="1400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defTabSz="1400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defTabSz="1400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 typeface="Wingdings" pitchFamily="2" charset="2"/>
              <a:buNone/>
            </a:pPr>
            <a:r>
              <a:rPr lang="en-GB" sz="1700" dirty="0">
                <a:latin typeface="Arial" charset="0"/>
              </a:rPr>
              <a:t>nozzle</a:t>
            </a:r>
          </a:p>
        </p:txBody>
      </p:sp>
      <p:sp>
        <p:nvSpPr>
          <p:cNvPr id="329736" name="Line 8"/>
          <p:cNvSpPr>
            <a:spLocks noChangeShapeType="1"/>
          </p:cNvSpPr>
          <p:nvPr/>
        </p:nvSpPr>
        <p:spPr bwMode="auto">
          <a:xfrm flipH="1" flipV="1">
            <a:off x="4920929" y="2513003"/>
            <a:ext cx="1513737" cy="432707"/>
          </a:xfrm>
          <a:prstGeom prst="line">
            <a:avLst/>
          </a:prstGeom>
          <a:noFill/>
          <a:ln w="38100">
            <a:solidFill>
              <a:srgbClr val="3366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5743" tIns="37871" rIns="75743" bIns="37871"/>
          <a:lstStyle/>
          <a:p>
            <a:endParaRPr lang="de-DE"/>
          </a:p>
        </p:txBody>
      </p:sp>
      <p:sp>
        <p:nvSpPr>
          <p:cNvPr id="329737" name="Line 9"/>
          <p:cNvSpPr>
            <a:spLocks noChangeShapeType="1"/>
          </p:cNvSpPr>
          <p:nvPr/>
        </p:nvSpPr>
        <p:spPr bwMode="auto">
          <a:xfrm flipH="1" flipV="1">
            <a:off x="2185938" y="2338720"/>
            <a:ext cx="2094859" cy="179205"/>
          </a:xfrm>
          <a:prstGeom prst="line">
            <a:avLst/>
          </a:prstGeom>
          <a:noFill/>
          <a:ln w="38100">
            <a:solidFill>
              <a:srgbClr val="33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5743" tIns="37871" rIns="75743" bIns="37871"/>
          <a:lstStyle/>
          <a:p>
            <a:endParaRPr lang="de-DE"/>
          </a:p>
        </p:txBody>
      </p:sp>
      <p:sp>
        <p:nvSpPr>
          <p:cNvPr id="329738" name="Text Box 10"/>
          <p:cNvSpPr txBox="1">
            <a:spLocks noChangeArrowheads="1"/>
          </p:cNvSpPr>
          <p:nvPr/>
        </p:nvSpPr>
        <p:spPr bwMode="auto">
          <a:xfrm>
            <a:off x="3059546" y="2955125"/>
            <a:ext cx="1489870" cy="338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5743" tIns="37871" rIns="75743" bIns="37871">
            <a:spAutoFit/>
          </a:bodyPr>
          <a:lstStyle>
            <a:lvl1pPr marL="423863" indent="-423863" defTabSz="1400175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defTabSz="1400175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defTabSz="1400175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defTabSz="1400175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defTabSz="1400175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defTabSz="1400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defTabSz="1400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defTabSz="1400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defTabSz="1400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 typeface="Wingdings" pitchFamily="2" charset="2"/>
              <a:buNone/>
            </a:pPr>
            <a:r>
              <a:rPr lang="en-GB" sz="1700">
                <a:latin typeface="Arial" charset="0"/>
              </a:rPr>
              <a:t>glass housing</a:t>
            </a:r>
          </a:p>
        </p:txBody>
      </p:sp>
      <p:sp>
        <p:nvSpPr>
          <p:cNvPr id="329739" name="Line 11"/>
          <p:cNvSpPr>
            <a:spLocks noChangeShapeType="1"/>
          </p:cNvSpPr>
          <p:nvPr/>
        </p:nvSpPr>
        <p:spPr bwMode="auto">
          <a:xfrm flipV="1">
            <a:off x="4455263" y="2945710"/>
            <a:ext cx="989060" cy="61232"/>
          </a:xfrm>
          <a:prstGeom prst="line">
            <a:avLst/>
          </a:prstGeom>
          <a:noFill/>
          <a:ln w="38100">
            <a:solidFill>
              <a:srgbClr val="33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5743" tIns="37871" rIns="75743" bIns="37871"/>
          <a:lstStyle/>
          <a:p>
            <a:endParaRPr lang="de-DE"/>
          </a:p>
        </p:txBody>
      </p:sp>
      <p:sp>
        <p:nvSpPr>
          <p:cNvPr id="329740" name="Line 12"/>
          <p:cNvSpPr>
            <a:spLocks noChangeShapeType="1"/>
          </p:cNvSpPr>
          <p:nvPr/>
        </p:nvSpPr>
        <p:spPr bwMode="auto">
          <a:xfrm flipH="1" flipV="1">
            <a:off x="1662546" y="2770067"/>
            <a:ext cx="1397000" cy="308882"/>
          </a:xfrm>
          <a:prstGeom prst="line">
            <a:avLst/>
          </a:prstGeom>
          <a:noFill/>
          <a:ln w="38100">
            <a:solidFill>
              <a:srgbClr val="33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5743" tIns="37871" rIns="75743" bIns="37871"/>
          <a:lstStyle/>
          <a:p>
            <a:endParaRPr lang="de-DE"/>
          </a:p>
        </p:txBody>
      </p:sp>
      <p:sp>
        <p:nvSpPr>
          <p:cNvPr id="329744" name="Text Box 16"/>
          <p:cNvSpPr txBox="1">
            <a:spLocks noChangeArrowheads="1"/>
          </p:cNvSpPr>
          <p:nvPr/>
        </p:nvSpPr>
        <p:spPr bwMode="auto">
          <a:xfrm>
            <a:off x="5037667" y="1772774"/>
            <a:ext cx="1671010" cy="338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5743" tIns="37871" rIns="75743" bIns="37871">
            <a:spAutoFit/>
          </a:bodyPr>
          <a:lstStyle>
            <a:lvl1pPr marL="423863" indent="-423863" defTabSz="1400175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defTabSz="1400175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defTabSz="1400175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defTabSz="1400175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defTabSz="1400175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defTabSz="1400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defTabSz="1400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defTabSz="1400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defTabSz="1400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 typeface="Wingdings" pitchFamily="2" charset="2"/>
              <a:buNone/>
            </a:pPr>
            <a:r>
              <a:rPr lang="en-GB" sz="1700">
                <a:latin typeface="Arial" charset="0"/>
              </a:rPr>
              <a:t>flow conditioner</a:t>
            </a:r>
          </a:p>
        </p:txBody>
      </p:sp>
      <p:sp>
        <p:nvSpPr>
          <p:cNvPr id="329745" name="Line 17"/>
          <p:cNvSpPr>
            <a:spLocks noChangeShapeType="1"/>
          </p:cNvSpPr>
          <p:nvPr/>
        </p:nvSpPr>
        <p:spPr bwMode="auto">
          <a:xfrm>
            <a:off x="6550122" y="1957831"/>
            <a:ext cx="582404" cy="740229"/>
          </a:xfrm>
          <a:prstGeom prst="line">
            <a:avLst/>
          </a:prstGeom>
          <a:noFill/>
          <a:ln w="38100">
            <a:solidFill>
              <a:srgbClr val="33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5743" tIns="37871" rIns="75743" bIns="37871"/>
          <a:lstStyle/>
          <a:p>
            <a:endParaRPr lang="de-DE"/>
          </a:p>
        </p:txBody>
      </p:sp>
      <p:sp>
        <p:nvSpPr>
          <p:cNvPr id="329746" name="Line 18"/>
          <p:cNvSpPr>
            <a:spLocks noChangeShapeType="1"/>
          </p:cNvSpPr>
          <p:nvPr/>
        </p:nvSpPr>
        <p:spPr bwMode="auto">
          <a:xfrm flipH="1">
            <a:off x="2942808" y="1968607"/>
            <a:ext cx="2094859" cy="122464"/>
          </a:xfrm>
          <a:prstGeom prst="line">
            <a:avLst/>
          </a:prstGeom>
          <a:noFill/>
          <a:ln w="38100">
            <a:solidFill>
              <a:srgbClr val="33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5743" tIns="37871" rIns="75743" bIns="37871"/>
          <a:lstStyle/>
          <a:p>
            <a:endParaRPr lang="de-DE"/>
          </a:p>
        </p:txBody>
      </p:sp>
      <p:sp>
        <p:nvSpPr>
          <p:cNvPr id="329747" name="Text Box 19"/>
          <p:cNvSpPr txBox="1">
            <a:spLocks noChangeArrowheads="1"/>
          </p:cNvSpPr>
          <p:nvPr/>
        </p:nvSpPr>
        <p:spPr bwMode="auto">
          <a:xfrm>
            <a:off x="6317930" y="1093777"/>
            <a:ext cx="1416132" cy="338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5743" tIns="37871" rIns="75743" bIns="37871">
            <a:spAutoFit/>
          </a:bodyPr>
          <a:lstStyle>
            <a:lvl1pPr marL="423863" indent="-423863" defTabSz="1400175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defTabSz="1400175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defTabSz="1400175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defTabSz="1400175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defTabSz="1400175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defTabSz="1400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defTabSz="1400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defTabSz="1400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defTabSz="1400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 typeface="Wingdings" pitchFamily="2" charset="2"/>
              <a:buNone/>
            </a:pPr>
            <a:r>
              <a:rPr lang="en-GB" sz="1700">
                <a:latin typeface="Arial" charset="0"/>
              </a:rPr>
              <a:t>inflow basket</a:t>
            </a:r>
          </a:p>
        </p:txBody>
      </p:sp>
      <p:sp>
        <p:nvSpPr>
          <p:cNvPr id="329748" name="Line 20"/>
          <p:cNvSpPr>
            <a:spLocks noChangeShapeType="1"/>
          </p:cNvSpPr>
          <p:nvPr/>
        </p:nvSpPr>
        <p:spPr bwMode="auto">
          <a:xfrm>
            <a:off x="7015788" y="1340067"/>
            <a:ext cx="872323" cy="1111703"/>
          </a:xfrm>
          <a:prstGeom prst="line">
            <a:avLst/>
          </a:prstGeom>
          <a:noFill/>
          <a:ln w="38100">
            <a:solidFill>
              <a:srgbClr val="33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5743" tIns="37871" rIns="75743" bIns="37871"/>
          <a:lstStyle/>
          <a:p>
            <a:endParaRPr lang="de-DE"/>
          </a:p>
        </p:txBody>
      </p:sp>
      <p:sp>
        <p:nvSpPr>
          <p:cNvPr id="329749" name="Line 21"/>
          <p:cNvSpPr>
            <a:spLocks noChangeShapeType="1"/>
          </p:cNvSpPr>
          <p:nvPr/>
        </p:nvSpPr>
        <p:spPr bwMode="auto">
          <a:xfrm flipH="1">
            <a:off x="4048606" y="1350842"/>
            <a:ext cx="2269324" cy="308883"/>
          </a:xfrm>
          <a:prstGeom prst="line">
            <a:avLst/>
          </a:prstGeom>
          <a:noFill/>
          <a:ln w="38100">
            <a:solidFill>
              <a:srgbClr val="33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5743" tIns="37871" rIns="75743" bIns="37871"/>
          <a:lstStyle/>
          <a:p>
            <a:endParaRPr lang="de-DE"/>
          </a:p>
        </p:txBody>
      </p:sp>
      <p:sp>
        <p:nvSpPr>
          <p:cNvPr id="329750" name="Line 22"/>
          <p:cNvSpPr>
            <a:spLocks noChangeShapeType="1"/>
          </p:cNvSpPr>
          <p:nvPr/>
        </p:nvSpPr>
        <p:spPr bwMode="auto">
          <a:xfrm flipH="1">
            <a:off x="4629728" y="908720"/>
            <a:ext cx="1280263" cy="432707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5743" tIns="37871" rIns="75743" bIns="37871"/>
          <a:lstStyle/>
          <a:p>
            <a:endParaRPr lang="de-DE"/>
          </a:p>
        </p:txBody>
      </p:sp>
      <p:sp>
        <p:nvSpPr>
          <p:cNvPr id="329751" name="Line 23"/>
          <p:cNvSpPr>
            <a:spLocks noChangeShapeType="1"/>
          </p:cNvSpPr>
          <p:nvPr/>
        </p:nvSpPr>
        <p:spPr bwMode="auto">
          <a:xfrm flipH="1">
            <a:off x="5386596" y="3068174"/>
            <a:ext cx="697859" cy="24765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5743" tIns="37871" rIns="75743" bIns="37871"/>
          <a:lstStyle/>
          <a:p>
            <a:endParaRPr lang="de-DE"/>
          </a:p>
        </p:txBody>
      </p:sp>
      <p:pic>
        <p:nvPicPr>
          <p:cNvPr id="329752" name="Picture 24" descr="Foto of the test sectio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8738" y="4021925"/>
            <a:ext cx="4048606" cy="1958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9759" name="IMGP0869.AVI">
            <a:hlinkClick r:id="" action="ppaction://media"/>
          </p:cNvPr>
          <p:cNvPicPr>
            <a:picLocks noGrp="1" noRot="1" noChangeAspect="1" noChangeArrowheads="1"/>
          </p:cNvPicPr>
          <p:nvPr>
            <p:ph idx="1"/>
            <a:vide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1600" y="3912290"/>
            <a:ext cx="2560525" cy="2036990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1" name="Datumsplatzhalter 3"/>
          <p:cNvSpPr>
            <a:spLocks noGrp="1"/>
          </p:cNvSpPr>
          <p:nvPr>
            <p:ph type="dt" sz="half" idx="2"/>
          </p:nvPr>
        </p:nvSpPr>
        <p:spPr>
          <a:xfrm>
            <a:off x="612000" y="6444000"/>
            <a:ext cx="863656" cy="225360"/>
          </a:xfrm>
        </p:spPr>
        <p:txBody>
          <a:bodyPr/>
          <a:lstStyle/>
          <a:p>
            <a:r>
              <a:rPr lang="de-DE" dirty="0" smtClean="0"/>
              <a:t>May 2 - 6, 2011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10938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467" fill="hold"/>
                                        <p:tgtEl>
                                          <p:spTgt spid="3297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mute="1"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2975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297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297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9759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title"/>
          </p:nvPr>
        </p:nvSpPr>
        <p:spPr>
          <a:xfrm>
            <a:off x="193674" y="116632"/>
            <a:ext cx="6911975" cy="561975"/>
          </a:xfrm>
        </p:spPr>
        <p:txBody>
          <a:bodyPr/>
          <a:lstStyle/>
          <a:p>
            <a:r>
              <a:rPr lang="en-GB" dirty="0">
                <a:solidFill>
                  <a:srgbClr val="003300"/>
                </a:solidFill>
              </a:rPr>
              <a:t>Water-jet investigation (nozzle flow)</a:t>
            </a:r>
          </a:p>
        </p:txBody>
      </p:sp>
      <p:graphicFrame>
        <p:nvGraphicFramePr>
          <p:cNvPr id="175251" name="Group 147"/>
          <p:cNvGraphicFramePr>
            <a:graphicFrameLocks noGrp="1"/>
          </p:cNvGraphicFramePr>
          <p:nvPr/>
        </p:nvGraphicFramePr>
        <p:xfrm>
          <a:off x="539750" y="2960688"/>
          <a:ext cx="3708400" cy="998793"/>
        </p:xfrm>
        <a:graphic>
          <a:graphicData uri="http://schemas.openxmlformats.org/drawingml/2006/table">
            <a:tbl>
              <a:tblPr/>
              <a:tblGrid>
                <a:gridCol w="928688"/>
                <a:gridCol w="927100"/>
                <a:gridCol w="923925"/>
                <a:gridCol w="928687"/>
              </a:tblGrid>
              <a:tr h="352425">
                <a:tc>
                  <a:txBody>
                    <a:bodyPr/>
                    <a:lstStyle/>
                    <a:p>
                      <a:pPr marL="0" marR="0" lvl="0" indent="0" algn="ctr" defTabSz="1214438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Symbol" pitchFamily="18" charset="2"/>
                        </a:rPr>
                        <a:t>l</a:t>
                      </a: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charset="0"/>
                        </a:rPr>
                        <a:t>, nm</a:t>
                      </a:r>
                    </a:p>
                  </a:txBody>
                  <a:tcPr marL="79346" marR="79346" marT="39672" marB="3967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4438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Symbol" pitchFamily="18" charset="2"/>
                        </a:rPr>
                        <a:t>d</a:t>
                      </a:r>
                      <a:r>
                        <a:rPr kumimoji="0" lang="en-GB" sz="16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charset="0"/>
                        </a:rPr>
                        <a:t>x,</a:t>
                      </a: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charset="0"/>
                        </a:rPr>
                        <a:t>,</a:t>
                      </a: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Symbol" pitchFamily="18" charset="2"/>
                        </a:rPr>
                        <a:t>m</a:t>
                      </a: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charset="0"/>
                        </a:rPr>
                        <a:t>m</a:t>
                      </a:r>
                      <a:endParaRPr kumimoji="0" lang="en-GB" sz="1600" b="0" i="0" u="none" strike="noStrike" cap="none" normalizeH="0" baseline="-2500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Arial" charset="0"/>
                      </a:endParaRPr>
                    </a:p>
                  </a:txBody>
                  <a:tcPr marL="79346" marR="79346" marT="39672" marB="39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4438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Symbol" pitchFamily="18" charset="2"/>
                        </a:rPr>
                        <a:t>d</a:t>
                      </a:r>
                      <a:r>
                        <a:rPr kumimoji="0" lang="en-GB" sz="16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charset="0"/>
                        </a:rPr>
                        <a:t>y</a:t>
                      </a: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charset="0"/>
                        </a:rPr>
                        <a:t>,</a:t>
                      </a: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Symbol" pitchFamily="18" charset="2"/>
                        </a:rPr>
                        <a:t>m</a:t>
                      </a: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charset="0"/>
                        </a:rPr>
                        <a:t>m</a:t>
                      </a:r>
                    </a:p>
                  </a:txBody>
                  <a:tcPr marL="79346" marR="79346" marT="39672" marB="39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4438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Symbol" pitchFamily="18" charset="2"/>
                        </a:rPr>
                        <a:t>d</a:t>
                      </a:r>
                      <a:r>
                        <a:rPr kumimoji="0" lang="en-GB" sz="16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charset="0"/>
                        </a:rPr>
                        <a:t>z</a:t>
                      </a: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charset="0"/>
                        </a:rPr>
                        <a:t>,</a:t>
                      </a: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Symbol" pitchFamily="18" charset="2"/>
                        </a:rPr>
                        <a:t>m</a:t>
                      </a: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charset="0"/>
                        </a:rPr>
                        <a:t>m</a:t>
                      </a:r>
                    </a:p>
                  </a:txBody>
                  <a:tcPr marL="79346" marR="79346" marT="39672" marB="39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5588">
                <a:tc>
                  <a:txBody>
                    <a:bodyPr/>
                    <a:lstStyle/>
                    <a:p>
                      <a:pPr marL="0" marR="0" lvl="0" indent="0" algn="ctr" defTabSz="1214438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charset="0"/>
                        </a:rPr>
                        <a:t>488</a:t>
                      </a:r>
                    </a:p>
                  </a:txBody>
                  <a:tcPr marL="79346" marR="79346" marT="39672" marB="3967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4438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charset="0"/>
                        </a:rPr>
                        <a:t>56</a:t>
                      </a:r>
                    </a:p>
                  </a:txBody>
                  <a:tcPr marL="79346" marR="79346" marT="39672" marB="39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4438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charset="0"/>
                        </a:rPr>
                        <a:t>56</a:t>
                      </a:r>
                    </a:p>
                  </a:txBody>
                  <a:tcPr marL="79346" marR="79346" marT="39672" marB="39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4438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charset="0"/>
                        </a:rPr>
                        <a:t>353</a:t>
                      </a:r>
                    </a:p>
                  </a:txBody>
                  <a:tcPr marL="79346" marR="79346" marT="39672" marB="39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5588">
                <a:tc>
                  <a:txBody>
                    <a:bodyPr/>
                    <a:lstStyle/>
                    <a:p>
                      <a:pPr marL="0" marR="0" lvl="0" indent="0" algn="ctr" defTabSz="1214438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charset="0"/>
                        </a:rPr>
                        <a:t>514.5</a:t>
                      </a:r>
                    </a:p>
                  </a:txBody>
                  <a:tcPr marL="79346" marR="79346" marT="39672" marB="3967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4438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charset="0"/>
                        </a:rPr>
                        <a:t>59</a:t>
                      </a:r>
                    </a:p>
                  </a:txBody>
                  <a:tcPr marL="79346" marR="79346" marT="39672" marB="39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4438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charset="0"/>
                        </a:rPr>
                        <a:t>59</a:t>
                      </a:r>
                    </a:p>
                  </a:txBody>
                  <a:tcPr marL="79346" marR="79346" marT="39672" marB="39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4438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charset="0"/>
                        </a:rPr>
                        <a:t>372</a:t>
                      </a:r>
                    </a:p>
                  </a:txBody>
                  <a:tcPr marL="79346" marR="79346" marT="39672" marB="39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5130" name="Text Box 26"/>
          <p:cNvSpPr txBox="1">
            <a:spLocks noChangeArrowheads="1"/>
          </p:cNvSpPr>
          <p:nvPr/>
        </p:nvSpPr>
        <p:spPr bwMode="auto">
          <a:xfrm>
            <a:off x="1430338" y="2528888"/>
            <a:ext cx="1884362" cy="34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9346" tIns="39672" rIns="79346" bIns="39672">
            <a:spAutoFit/>
          </a:bodyPr>
          <a:lstStyle>
            <a:lvl1pPr marL="368300" indent="-368300" defTabSz="12144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396875" defTabSz="12144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793750" defTabSz="12144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190625" defTabSz="12144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587500" defTabSz="12144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44700" defTabSz="1214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01900" defTabSz="1214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59100" defTabSz="1214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16300" defTabSz="1214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80000"/>
              </a:lnSpc>
              <a:spcBef>
                <a:spcPct val="20000"/>
              </a:spcBef>
              <a:buClr>
                <a:srgbClr val="008080"/>
              </a:buClr>
              <a:buFont typeface="Wingdings" pitchFamily="2" charset="2"/>
              <a:buNone/>
            </a:pPr>
            <a:r>
              <a:rPr lang="en-GB" sz="2200">
                <a:solidFill>
                  <a:srgbClr val="A50021"/>
                </a:solidFill>
                <a:latin typeface="Arial" charset="0"/>
              </a:rPr>
              <a:t>Probe volume</a:t>
            </a:r>
          </a:p>
        </p:txBody>
      </p:sp>
      <p:sp>
        <p:nvSpPr>
          <p:cNvPr id="175212" name="Oval 108"/>
          <p:cNvSpPr>
            <a:spLocks noChangeArrowheads="1"/>
          </p:cNvSpPr>
          <p:nvPr/>
        </p:nvSpPr>
        <p:spPr bwMode="auto">
          <a:xfrm rot="-1783647">
            <a:off x="1466850" y="4797425"/>
            <a:ext cx="1695450" cy="792163"/>
          </a:xfrm>
          <a:prstGeom prst="ellipse">
            <a:avLst/>
          </a:prstGeom>
          <a:solidFill>
            <a:srgbClr val="00FF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75213" name="Oval 109"/>
          <p:cNvSpPr>
            <a:spLocks noChangeArrowheads="1"/>
          </p:cNvSpPr>
          <p:nvPr/>
        </p:nvSpPr>
        <p:spPr bwMode="auto">
          <a:xfrm rot="-1655838">
            <a:off x="2046288" y="5499100"/>
            <a:ext cx="788987" cy="53975"/>
          </a:xfrm>
          <a:prstGeom prst="ellipse">
            <a:avLst/>
          </a:prstGeom>
          <a:solidFill>
            <a:srgbClr val="00FF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75215" name="Line 111"/>
          <p:cNvSpPr>
            <a:spLocks noChangeShapeType="1"/>
          </p:cNvSpPr>
          <p:nvPr/>
        </p:nvSpPr>
        <p:spPr bwMode="auto">
          <a:xfrm flipH="1">
            <a:off x="2330450" y="4725988"/>
            <a:ext cx="1228725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75216" name="Line 112"/>
          <p:cNvSpPr>
            <a:spLocks noChangeShapeType="1"/>
          </p:cNvSpPr>
          <p:nvPr/>
        </p:nvSpPr>
        <p:spPr bwMode="auto">
          <a:xfrm flipV="1">
            <a:off x="1574800" y="4905375"/>
            <a:ext cx="0" cy="681038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75217" name="Line 113"/>
          <p:cNvSpPr>
            <a:spLocks noChangeShapeType="1"/>
          </p:cNvSpPr>
          <p:nvPr/>
        </p:nvSpPr>
        <p:spPr bwMode="auto">
          <a:xfrm flipV="1">
            <a:off x="3051175" y="4113213"/>
            <a:ext cx="0" cy="657225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75218" name="Line 114"/>
          <p:cNvSpPr>
            <a:spLocks noChangeShapeType="1"/>
          </p:cNvSpPr>
          <p:nvPr/>
        </p:nvSpPr>
        <p:spPr bwMode="auto">
          <a:xfrm flipV="1">
            <a:off x="1574800" y="4186238"/>
            <a:ext cx="1476375" cy="8286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75219" name="Line 115"/>
          <p:cNvSpPr>
            <a:spLocks noChangeShapeType="1"/>
          </p:cNvSpPr>
          <p:nvPr/>
        </p:nvSpPr>
        <p:spPr bwMode="auto">
          <a:xfrm flipV="1">
            <a:off x="998538" y="5805488"/>
            <a:ext cx="5397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75220" name="Line 116"/>
          <p:cNvSpPr>
            <a:spLocks noChangeShapeType="1"/>
          </p:cNvSpPr>
          <p:nvPr/>
        </p:nvSpPr>
        <p:spPr bwMode="auto">
          <a:xfrm>
            <a:off x="3446463" y="4725988"/>
            <a:ext cx="0" cy="9001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75221" name="Line 117"/>
          <p:cNvSpPr>
            <a:spLocks noChangeShapeType="1"/>
          </p:cNvSpPr>
          <p:nvPr/>
        </p:nvSpPr>
        <p:spPr bwMode="auto">
          <a:xfrm flipH="1">
            <a:off x="2327275" y="5626100"/>
            <a:ext cx="1228725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75222" name="Rectangle 118"/>
          <p:cNvSpPr>
            <a:spLocks noChangeArrowheads="1"/>
          </p:cNvSpPr>
          <p:nvPr/>
        </p:nvSpPr>
        <p:spPr bwMode="auto">
          <a:xfrm>
            <a:off x="2079625" y="4257675"/>
            <a:ext cx="325438" cy="29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8525" tIns="38574" rIns="78525" bIns="38574">
            <a:spAutoFit/>
          </a:bodyPr>
          <a:lstStyle/>
          <a:p>
            <a:pPr defTabSz="793750">
              <a:lnSpc>
                <a:spcPct val="90000"/>
              </a:lnSpc>
              <a:spcBef>
                <a:spcPct val="0"/>
              </a:spcBef>
            </a:pPr>
            <a:r>
              <a:rPr lang="en-GB" sz="1600" b="1">
                <a:solidFill>
                  <a:schemeClr val="tx2"/>
                </a:solidFill>
                <a:latin typeface="Symbol" pitchFamily="18" charset="2"/>
              </a:rPr>
              <a:t></a:t>
            </a:r>
            <a:r>
              <a:rPr lang="en-GB" sz="1600" b="1" i="1" baseline="-25000">
                <a:solidFill>
                  <a:schemeClr val="tx2"/>
                </a:solidFill>
                <a:latin typeface="Helvetica" pitchFamily="34" charset="0"/>
              </a:rPr>
              <a:t>z</a:t>
            </a:r>
          </a:p>
        </p:txBody>
      </p:sp>
      <p:sp>
        <p:nvSpPr>
          <p:cNvPr id="175223" name="Rectangle 119"/>
          <p:cNvSpPr>
            <a:spLocks noChangeArrowheads="1"/>
          </p:cNvSpPr>
          <p:nvPr/>
        </p:nvSpPr>
        <p:spPr bwMode="auto">
          <a:xfrm>
            <a:off x="3482975" y="5013325"/>
            <a:ext cx="333375" cy="29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8525" tIns="38574" rIns="78525" bIns="38574">
            <a:spAutoFit/>
          </a:bodyPr>
          <a:lstStyle/>
          <a:p>
            <a:pPr defTabSz="793750">
              <a:lnSpc>
                <a:spcPct val="90000"/>
              </a:lnSpc>
              <a:spcBef>
                <a:spcPct val="0"/>
              </a:spcBef>
            </a:pPr>
            <a:r>
              <a:rPr lang="en-GB" sz="1600" b="1">
                <a:solidFill>
                  <a:schemeClr val="tx2"/>
                </a:solidFill>
                <a:latin typeface="Symbol" pitchFamily="18" charset="2"/>
              </a:rPr>
              <a:t></a:t>
            </a:r>
            <a:r>
              <a:rPr lang="en-GB" sz="1600" b="1" i="1" baseline="-25000">
                <a:solidFill>
                  <a:schemeClr val="tx2"/>
                </a:solidFill>
                <a:latin typeface="Helvetica" pitchFamily="34" charset="0"/>
              </a:rPr>
              <a:t>x</a:t>
            </a:r>
          </a:p>
        </p:txBody>
      </p:sp>
      <p:sp>
        <p:nvSpPr>
          <p:cNvPr id="175224" name="Rectangle 120"/>
          <p:cNvSpPr>
            <a:spLocks noChangeArrowheads="1"/>
          </p:cNvSpPr>
          <p:nvPr/>
        </p:nvSpPr>
        <p:spPr bwMode="auto">
          <a:xfrm>
            <a:off x="1035050" y="5805488"/>
            <a:ext cx="333375" cy="296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8525" tIns="38574" rIns="78525" bIns="38574">
            <a:spAutoFit/>
          </a:bodyPr>
          <a:lstStyle/>
          <a:p>
            <a:pPr defTabSz="793750">
              <a:lnSpc>
                <a:spcPct val="90000"/>
              </a:lnSpc>
              <a:spcBef>
                <a:spcPct val="0"/>
              </a:spcBef>
            </a:pPr>
            <a:r>
              <a:rPr lang="en-GB" sz="1600" b="1">
                <a:solidFill>
                  <a:schemeClr val="tx2"/>
                </a:solidFill>
                <a:latin typeface="Symbol" pitchFamily="18" charset="2"/>
              </a:rPr>
              <a:t></a:t>
            </a:r>
            <a:r>
              <a:rPr lang="en-GB" sz="1600" b="1" i="1" baseline="-25000">
                <a:solidFill>
                  <a:schemeClr val="tx2"/>
                </a:solidFill>
                <a:latin typeface="Helvetica" pitchFamily="34" charset="0"/>
              </a:rPr>
              <a:t>y</a:t>
            </a:r>
          </a:p>
        </p:txBody>
      </p:sp>
      <p:sp>
        <p:nvSpPr>
          <p:cNvPr id="175225" name="Rectangle 121"/>
          <p:cNvSpPr>
            <a:spLocks noChangeArrowheads="1"/>
          </p:cNvSpPr>
          <p:nvPr/>
        </p:nvSpPr>
        <p:spPr bwMode="auto">
          <a:xfrm>
            <a:off x="711200" y="5049838"/>
            <a:ext cx="517525" cy="296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8525" tIns="38574" rIns="78525" bIns="38574">
            <a:spAutoFit/>
          </a:bodyPr>
          <a:lstStyle/>
          <a:p>
            <a:pPr defTabSz="793750">
              <a:lnSpc>
                <a:spcPct val="90000"/>
              </a:lnSpc>
              <a:spcBef>
                <a:spcPct val="0"/>
              </a:spcBef>
            </a:pPr>
            <a:r>
              <a:rPr lang="en-GB" sz="1600" b="1" i="1">
                <a:solidFill>
                  <a:srgbClr val="006600"/>
                </a:solidFill>
                <a:latin typeface="Helvetica" pitchFamily="34" charset="0"/>
              </a:rPr>
              <a:t>Y, v</a:t>
            </a:r>
          </a:p>
        </p:txBody>
      </p:sp>
      <p:sp>
        <p:nvSpPr>
          <p:cNvPr id="175226" name="Rectangle 122"/>
          <p:cNvSpPr>
            <a:spLocks noChangeArrowheads="1"/>
          </p:cNvSpPr>
          <p:nvPr/>
        </p:nvSpPr>
        <p:spPr bwMode="auto">
          <a:xfrm>
            <a:off x="3230563" y="4294188"/>
            <a:ext cx="552450" cy="296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8525" tIns="38574" rIns="78525" bIns="38574">
            <a:spAutoFit/>
          </a:bodyPr>
          <a:lstStyle/>
          <a:p>
            <a:pPr defTabSz="793750">
              <a:lnSpc>
                <a:spcPct val="90000"/>
              </a:lnSpc>
              <a:spcBef>
                <a:spcPct val="0"/>
              </a:spcBef>
            </a:pPr>
            <a:r>
              <a:rPr lang="en-GB" sz="1600" b="1" i="1">
                <a:solidFill>
                  <a:srgbClr val="006600"/>
                </a:solidFill>
                <a:latin typeface="Helvetica" pitchFamily="34" charset="0"/>
              </a:rPr>
              <a:t>Z, w</a:t>
            </a:r>
          </a:p>
        </p:txBody>
      </p:sp>
      <p:sp>
        <p:nvSpPr>
          <p:cNvPr id="175227" name="Rectangle 123"/>
          <p:cNvSpPr>
            <a:spLocks noChangeArrowheads="1"/>
          </p:cNvSpPr>
          <p:nvPr/>
        </p:nvSpPr>
        <p:spPr bwMode="auto">
          <a:xfrm>
            <a:off x="2114550" y="5949950"/>
            <a:ext cx="593725" cy="29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8525" tIns="38574" rIns="78525" bIns="38574">
            <a:spAutoFit/>
          </a:bodyPr>
          <a:lstStyle/>
          <a:p>
            <a:pPr defTabSz="793750">
              <a:lnSpc>
                <a:spcPct val="90000"/>
              </a:lnSpc>
              <a:spcBef>
                <a:spcPct val="0"/>
              </a:spcBef>
            </a:pPr>
            <a:r>
              <a:rPr lang="en-GB" sz="1600" b="1" i="1">
                <a:solidFill>
                  <a:srgbClr val="006600"/>
                </a:solidFill>
                <a:latin typeface="Helvetica" pitchFamily="34" charset="0"/>
              </a:rPr>
              <a:t>X, u</a:t>
            </a:r>
          </a:p>
        </p:txBody>
      </p:sp>
      <p:sp>
        <p:nvSpPr>
          <p:cNvPr id="175228" name="Oval 124"/>
          <p:cNvSpPr>
            <a:spLocks noChangeArrowheads="1"/>
          </p:cNvSpPr>
          <p:nvPr/>
        </p:nvSpPr>
        <p:spPr bwMode="auto">
          <a:xfrm rot="-1747566">
            <a:off x="1847850" y="5410200"/>
            <a:ext cx="1166813" cy="82550"/>
          </a:xfrm>
          <a:prstGeom prst="ellipse">
            <a:avLst/>
          </a:prstGeom>
          <a:solidFill>
            <a:srgbClr val="00FF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75229" name="Oval 125"/>
          <p:cNvSpPr>
            <a:spLocks noChangeArrowheads="1"/>
          </p:cNvSpPr>
          <p:nvPr/>
        </p:nvSpPr>
        <p:spPr bwMode="auto">
          <a:xfrm rot="-1772327">
            <a:off x="1682750" y="5302250"/>
            <a:ext cx="1441450" cy="107950"/>
          </a:xfrm>
          <a:prstGeom prst="ellipse">
            <a:avLst/>
          </a:prstGeom>
          <a:solidFill>
            <a:srgbClr val="00FF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75230" name="Oval 126"/>
          <p:cNvSpPr>
            <a:spLocks noChangeArrowheads="1"/>
          </p:cNvSpPr>
          <p:nvPr/>
        </p:nvSpPr>
        <p:spPr bwMode="auto">
          <a:xfrm rot="-1719212">
            <a:off x="1531938" y="5229225"/>
            <a:ext cx="1627187" cy="144463"/>
          </a:xfrm>
          <a:prstGeom prst="ellipse">
            <a:avLst/>
          </a:prstGeom>
          <a:solidFill>
            <a:srgbClr val="00FF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75231" name="Oval 127"/>
          <p:cNvSpPr>
            <a:spLocks noChangeArrowheads="1"/>
          </p:cNvSpPr>
          <p:nvPr/>
        </p:nvSpPr>
        <p:spPr bwMode="auto">
          <a:xfrm rot="-1760043">
            <a:off x="1473200" y="5121275"/>
            <a:ext cx="1685925" cy="152400"/>
          </a:xfrm>
          <a:prstGeom prst="ellipse">
            <a:avLst/>
          </a:prstGeom>
          <a:solidFill>
            <a:srgbClr val="00FF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75232" name="Oval 128"/>
          <p:cNvSpPr>
            <a:spLocks noChangeArrowheads="1"/>
          </p:cNvSpPr>
          <p:nvPr/>
        </p:nvSpPr>
        <p:spPr bwMode="auto">
          <a:xfrm rot="-1788761">
            <a:off x="1468438" y="5059363"/>
            <a:ext cx="1619250" cy="134937"/>
          </a:xfrm>
          <a:prstGeom prst="ellipse">
            <a:avLst/>
          </a:prstGeom>
          <a:solidFill>
            <a:srgbClr val="00FF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75233" name="Oval 129"/>
          <p:cNvSpPr>
            <a:spLocks noChangeArrowheads="1"/>
          </p:cNvSpPr>
          <p:nvPr/>
        </p:nvSpPr>
        <p:spPr bwMode="auto">
          <a:xfrm rot="-1772327">
            <a:off x="1503363" y="4978400"/>
            <a:ext cx="1441450" cy="107950"/>
          </a:xfrm>
          <a:prstGeom prst="ellipse">
            <a:avLst/>
          </a:prstGeom>
          <a:solidFill>
            <a:srgbClr val="00FF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75234" name="Oval 130"/>
          <p:cNvSpPr>
            <a:spLocks noChangeArrowheads="1"/>
          </p:cNvSpPr>
          <p:nvPr/>
        </p:nvSpPr>
        <p:spPr bwMode="auto">
          <a:xfrm rot="-1680403">
            <a:off x="1611313" y="4887913"/>
            <a:ext cx="1176337" cy="90487"/>
          </a:xfrm>
          <a:prstGeom prst="ellipse">
            <a:avLst/>
          </a:prstGeom>
          <a:solidFill>
            <a:srgbClr val="00FF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75235" name="Oval 131"/>
          <p:cNvSpPr>
            <a:spLocks noChangeArrowheads="1"/>
          </p:cNvSpPr>
          <p:nvPr/>
        </p:nvSpPr>
        <p:spPr bwMode="auto">
          <a:xfrm rot="-1655838">
            <a:off x="1790700" y="4851400"/>
            <a:ext cx="788988" cy="53975"/>
          </a:xfrm>
          <a:prstGeom prst="ellipse">
            <a:avLst/>
          </a:prstGeom>
          <a:solidFill>
            <a:srgbClr val="00FF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175236" name="Group 132"/>
          <p:cNvGrpSpPr>
            <a:grpSpLocks/>
          </p:cNvGrpSpPr>
          <p:nvPr/>
        </p:nvGrpSpPr>
        <p:grpSpPr bwMode="auto">
          <a:xfrm rot="326412">
            <a:off x="2330450" y="4760913"/>
            <a:ext cx="288925" cy="900112"/>
            <a:chOff x="3736" y="2803"/>
            <a:chExt cx="139" cy="569"/>
          </a:xfrm>
        </p:grpSpPr>
        <p:sp>
          <p:nvSpPr>
            <p:cNvPr id="175237" name="Arc 133"/>
            <p:cNvSpPr>
              <a:spLocks/>
            </p:cNvSpPr>
            <p:nvPr/>
          </p:nvSpPr>
          <p:spPr bwMode="auto">
            <a:xfrm>
              <a:off x="3736" y="3090"/>
              <a:ext cx="139" cy="282"/>
            </a:xfrm>
            <a:custGeom>
              <a:avLst/>
              <a:gdLst>
                <a:gd name="G0" fmla="+- 0 0 0"/>
                <a:gd name="G1" fmla="+- 0 0 0"/>
                <a:gd name="G2" fmla="+- 21600 0 0"/>
                <a:gd name="T0" fmla="*/ 21600 w 21600"/>
                <a:gd name="T1" fmla="*/ 0 h 21600"/>
                <a:gd name="T2" fmla="*/ 0 w 21600"/>
                <a:gd name="T3" fmla="*/ 21600 h 21600"/>
                <a:gd name="T4" fmla="*/ 0 w 21600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75238" name="Arc 134"/>
            <p:cNvSpPr>
              <a:spLocks/>
            </p:cNvSpPr>
            <p:nvPr/>
          </p:nvSpPr>
          <p:spPr bwMode="auto">
            <a:xfrm>
              <a:off x="3736" y="2803"/>
              <a:ext cx="139" cy="28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523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0"/>
                  </a:moveTo>
                  <a:cubicBezTo>
                    <a:pt x="11899" y="0"/>
                    <a:pt x="21557" y="9623"/>
                    <a:pt x="21599" y="21523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1899" y="0"/>
                    <a:pt x="21557" y="9623"/>
                    <a:pt x="21599" y="21523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175239" name="Line 135"/>
          <p:cNvSpPr>
            <a:spLocks noChangeShapeType="1"/>
          </p:cNvSpPr>
          <p:nvPr/>
        </p:nvSpPr>
        <p:spPr bwMode="auto">
          <a:xfrm flipV="1">
            <a:off x="927100" y="5194300"/>
            <a:ext cx="1152525" cy="6477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75240" name="Line 136"/>
          <p:cNvSpPr>
            <a:spLocks noChangeShapeType="1"/>
          </p:cNvSpPr>
          <p:nvPr/>
        </p:nvSpPr>
        <p:spPr bwMode="auto">
          <a:xfrm flipH="1">
            <a:off x="2330450" y="4689475"/>
            <a:ext cx="0" cy="1225550"/>
          </a:xfrm>
          <a:prstGeom prst="line">
            <a:avLst/>
          </a:prstGeom>
          <a:noFill/>
          <a:ln w="28575">
            <a:solidFill>
              <a:srgbClr val="66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75241" name="Line 137"/>
          <p:cNvSpPr>
            <a:spLocks noChangeShapeType="1"/>
          </p:cNvSpPr>
          <p:nvPr/>
        </p:nvSpPr>
        <p:spPr bwMode="auto">
          <a:xfrm flipV="1">
            <a:off x="1430338" y="4652963"/>
            <a:ext cx="1871662" cy="1042987"/>
          </a:xfrm>
          <a:prstGeom prst="line">
            <a:avLst/>
          </a:prstGeom>
          <a:noFill/>
          <a:ln w="28575">
            <a:solidFill>
              <a:srgbClr val="66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75242" name="Line 138"/>
          <p:cNvSpPr>
            <a:spLocks noChangeShapeType="1"/>
          </p:cNvSpPr>
          <p:nvPr/>
        </p:nvSpPr>
        <p:spPr bwMode="auto">
          <a:xfrm flipH="1" flipV="1">
            <a:off x="1250950" y="5194300"/>
            <a:ext cx="1800225" cy="0"/>
          </a:xfrm>
          <a:prstGeom prst="line">
            <a:avLst/>
          </a:prstGeom>
          <a:noFill/>
          <a:ln w="28575">
            <a:solidFill>
              <a:srgbClr val="66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75243" name="Line 139"/>
          <p:cNvSpPr>
            <a:spLocks noChangeShapeType="1"/>
          </p:cNvSpPr>
          <p:nvPr/>
        </p:nvSpPr>
        <p:spPr bwMode="auto">
          <a:xfrm flipV="1">
            <a:off x="1395413" y="5194300"/>
            <a:ext cx="1223962" cy="684213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175244" name="Group 140"/>
          <p:cNvGrpSpPr>
            <a:grpSpLocks/>
          </p:cNvGrpSpPr>
          <p:nvPr/>
        </p:nvGrpSpPr>
        <p:grpSpPr bwMode="auto">
          <a:xfrm rot="460469">
            <a:off x="2079625" y="4725988"/>
            <a:ext cx="250825" cy="900112"/>
            <a:chOff x="3585" y="2804"/>
            <a:chExt cx="139" cy="568"/>
          </a:xfrm>
        </p:grpSpPr>
        <p:sp>
          <p:nvSpPr>
            <p:cNvPr id="175245" name="Arc 141"/>
            <p:cNvSpPr>
              <a:spLocks/>
            </p:cNvSpPr>
            <p:nvPr/>
          </p:nvSpPr>
          <p:spPr bwMode="auto">
            <a:xfrm>
              <a:off x="3585" y="3090"/>
              <a:ext cx="139" cy="282"/>
            </a:xfrm>
            <a:custGeom>
              <a:avLst/>
              <a:gdLst>
                <a:gd name="G0" fmla="+- 21600 0 0"/>
                <a:gd name="G1" fmla="+- 0 0 0"/>
                <a:gd name="G2" fmla="+- 21600 0 0"/>
                <a:gd name="T0" fmla="*/ 21600 w 21600"/>
                <a:gd name="T1" fmla="*/ 21600 h 21600"/>
                <a:gd name="T2" fmla="*/ 0 w 21600"/>
                <a:gd name="T3" fmla="*/ 0 h 21600"/>
                <a:gd name="T4" fmla="*/ 21600 w 21600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</a:path>
                <a:path w="21600" h="21600" stroke="0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75246" name="Arc 142"/>
            <p:cNvSpPr>
              <a:spLocks/>
            </p:cNvSpPr>
            <p:nvPr/>
          </p:nvSpPr>
          <p:spPr bwMode="auto">
            <a:xfrm>
              <a:off x="3585" y="2804"/>
              <a:ext cx="139" cy="281"/>
            </a:xfrm>
            <a:custGeom>
              <a:avLst/>
              <a:gdLst>
                <a:gd name="G0" fmla="+- 21600 0 0"/>
                <a:gd name="G1" fmla="+- 21599 0 0"/>
                <a:gd name="G2" fmla="+- 21600 0 0"/>
                <a:gd name="T0" fmla="*/ 0 w 21600"/>
                <a:gd name="T1" fmla="*/ 21522 h 21599"/>
                <a:gd name="T2" fmla="*/ 21445 w 21600"/>
                <a:gd name="T3" fmla="*/ 0 h 21599"/>
                <a:gd name="T4" fmla="*/ 21600 w 21600"/>
                <a:gd name="T5" fmla="*/ 21599 h 21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599" fill="none" extrusionOk="0">
                  <a:moveTo>
                    <a:pt x="0" y="21522"/>
                  </a:moveTo>
                  <a:cubicBezTo>
                    <a:pt x="42" y="9683"/>
                    <a:pt x="9606" y="84"/>
                    <a:pt x="21444" y="-1"/>
                  </a:cubicBezTo>
                </a:path>
                <a:path w="21600" h="21599" stroke="0" extrusionOk="0">
                  <a:moveTo>
                    <a:pt x="0" y="21522"/>
                  </a:moveTo>
                  <a:cubicBezTo>
                    <a:pt x="42" y="9683"/>
                    <a:pt x="9606" y="84"/>
                    <a:pt x="21444" y="-1"/>
                  </a:cubicBezTo>
                  <a:lnTo>
                    <a:pt x="21600" y="21599"/>
                  </a:lnTo>
                  <a:close/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graphicFrame>
        <p:nvGraphicFramePr>
          <p:cNvPr id="175247" name="Object 143"/>
          <p:cNvGraphicFramePr>
            <a:graphicFrameLocks noGrp="1" noChangeAspect="1"/>
          </p:cNvGraphicFramePr>
          <p:nvPr>
            <p:ph idx="1"/>
          </p:nvPr>
        </p:nvGraphicFramePr>
        <p:xfrm>
          <a:off x="4945063" y="836613"/>
          <a:ext cx="3929062" cy="4968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6" name="Visio" r:id="rId3" imgW="5019472" imgH="6578199" progId="Visio.Drawing.11">
                  <p:embed/>
                </p:oleObj>
              </mc:Choice>
              <mc:Fallback>
                <p:oleObj name="Visio" r:id="rId3" imgW="5019472" imgH="6578199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5063" y="836613"/>
                        <a:ext cx="3929062" cy="4968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cap="flat" cmpd="sng" algn="ctr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5249" name="Text Box 145"/>
          <p:cNvSpPr txBox="1">
            <a:spLocks noChangeArrowheads="1"/>
          </p:cNvSpPr>
          <p:nvPr/>
        </p:nvSpPr>
        <p:spPr bwMode="auto">
          <a:xfrm>
            <a:off x="215900" y="873125"/>
            <a:ext cx="4894263" cy="116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5743" tIns="37871" rIns="75743" bIns="37871">
            <a:spAutoFit/>
          </a:bodyPr>
          <a:lstStyle>
            <a:lvl1pPr defTabSz="1006475">
              <a:spcBef>
                <a:spcPct val="0"/>
              </a:spcBef>
              <a:tabLst>
                <a:tab pos="24939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defTabSz="1006475">
              <a:spcBef>
                <a:spcPct val="0"/>
              </a:spcBef>
              <a:tabLst>
                <a:tab pos="24939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defTabSz="1006475">
              <a:spcBef>
                <a:spcPct val="0"/>
              </a:spcBef>
              <a:tabLst>
                <a:tab pos="24939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defTabSz="1006475">
              <a:spcBef>
                <a:spcPct val="0"/>
              </a:spcBef>
              <a:tabLst>
                <a:tab pos="24939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defTabSz="1006475">
              <a:spcBef>
                <a:spcPct val="0"/>
              </a:spcBef>
              <a:tabLst>
                <a:tab pos="24939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defTabSz="1006475" eaLnBrk="0" fontAlgn="base" hangingPunct="0">
              <a:spcBef>
                <a:spcPct val="0"/>
              </a:spcBef>
              <a:spcAft>
                <a:spcPct val="0"/>
              </a:spcAft>
              <a:tabLst>
                <a:tab pos="24939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defTabSz="1006475" eaLnBrk="0" fontAlgn="base" hangingPunct="0">
              <a:spcBef>
                <a:spcPct val="0"/>
              </a:spcBef>
              <a:spcAft>
                <a:spcPct val="0"/>
              </a:spcAft>
              <a:tabLst>
                <a:tab pos="24939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defTabSz="1006475" eaLnBrk="0" fontAlgn="base" hangingPunct="0">
              <a:spcBef>
                <a:spcPct val="0"/>
              </a:spcBef>
              <a:spcAft>
                <a:spcPct val="0"/>
              </a:spcAft>
              <a:tabLst>
                <a:tab pos="24939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defTabSz="1006475" eaLnBrk="0" fontAlgn="base" hangingPunct="0">
              <a:spcBef>
                <a:spcPct val="0"/>
              </a:spcBef>
              <a:spcAft>
                <a:spcPct val="0"/>
              </a:spcAft>
              <a:tabLst>
                <a:tab pos="24939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Char char="•"/>
            </a:pPr>
            <a:r>
              <a:rPr lang="en-GB" sz="2100" dirty="0">
                <a:latin typeface="Arial" charset="0"/>
              </a:rPr>
              <a:t> Quantitative analysis by means of LDA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GB" sz="2100" dirty="0">
                <a:latin typeface="Arial" charset="0"/>
              </a:rPr>
              <a:t> Acquisition of viscous boundary layer</a:t>
            </a:r>
          </a:p>
          <a:p>
            <a:pPr>
              <a:spcBef>
                <a:spcPct val="20000"/>
              </a:spcBef>
            </a:pPr>
            <a:r>
              <a:rPr lang="en-GB" sz="2100" dirty="0">
                <a:latin typeface="Arial" charset="0"/>
              </a:rPr>
              <a:t>      (minimized measurement volume)</a:t>
            </a:r>
          </a:p>
        </p:txBody>
      </p:sp>
      <p:sp>
        <p:nvSpPr>
          <p:cNvPr id="42" name="Datumsplatzhalter 3"/>
          <p:cNvSpPr>
            <a:spLocks noGrp="1"/>
          </p:cNvSpPr>
          <p:nvPr>
            <p:ph type="dt" sz="half" idx="2"/>
          </p:nvPr>
        </p:nvSpPr>
        <p:spPr>
          <a:xfrm>
            <a:off x="612000" y="6444000"/>
            <a:ext cx="863656" cy="225360"/>
          </a:xfrm>
        </p:spPr>
        <p:txBody>
          <a:bodyPr/>
          <a:lstStyle/>
          <a:p>
            <a:r>
              <a:rPr lang="de-DE" dirty="0" smtClean="0"/>
              <a:t>May 2 - 6, 2011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34317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>
          <a:xfrm>
            <a:off x="180975" y="188641"/>
            <a:ext cx="6911975" cy="360040"/>
          </a:xfrm>
        </p:spPr>
        <p:txBody>
          <a:bodyPr/>
          <a:lstStyle/>
          <a:p>
            <a:r>
              <a:rPr lang="en-GB" dirty="0">
                <a:solidFill>
                  <a:srgbClr val="003300"/>
                </a:solidFill>
              </a:rPr>
              <a:t>Water-jet investigation (nozzle flow)</a:t>
            </a:r>
          </a:p>
        </p:txBody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0128" y="692696"/>
            <a:ext cx="6120680" cy="360040"/>
          </a:xfrm>
        </p:spPr>
        <p:txBody>
          <a:bodyPr/>
          <a:lstStyle/>
          <a:p>
            <a:pPr>
              <a:buFontTx/>
              <a:buNone/>
            </a:pPr>
            <a:r>
              <a:rPr lang="en-GB" sz="1800" dirty="0" smtClean="0"/>
              <a:t>Boundary layer </a:t>
            </a:r>
            <a:r>
              <a:rPr lang="en-GB" sz="1800" dirty="0">
                <a:solidFill>
                  <a:srgbClr val="A50021"/>
                </a:solidFill>
              </a:rPr>
              <a:t>velocity </a:t>
            </a:r>
            <a:r>
              <a:rPr lang="en-GB" sz="1800" dirty="0" smtClean="0"/>
              <a:t>and </a:t>
            </a:r>
            <a:r>
              <a:rPr lang="en-GB" sz="1800" dirty="0">
                <a:solidFill>
                  <a:srgbClr val="A50021"/>
                </a:solidFill>
              </a:rPr>
              <a:t>turbulence intensity</a:t>
            </a:r>
            <a:r>
              <a:rPr lang="en-GB" sz="1800" dirty="0"/>
              <a:t> </a:t>
            </a:r>
            <a:r>
              <a:rPr lang="en-GB" sz="1800" dirty="0" smtClean="0"/>
              <a:t>distribution</a:t>
            </a:r>
            <a:endParaRPr lang="en-GB" sz="1800" dirty="0"/>
          </a:p>
        </p:txBody>
      </p:sp>
      <p:pic>
        <p:nvPicPr>
          <p:cNvPr id="17203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6013" y="3322638"/>
            <a:ext cx="28575" cy="28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2040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3644900"/>
            <a:ext cx="1146175" cy="1836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2041" name="Text Box 9"/>
          <p:cNvSpPr txBox="1">
            <a:spLocks noChangeArrowheads="1"/>
          </p:cNvSpPr>
          <p:nvPr/>
        </p:nvSpPr>
        <p:spPr bwMode="auto">
          <a:xfrm>
            <a:off x="7416800" y="1593850"/>
            <a:ext cx="1300163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3" tIns="45716" rIns="91433" bIns="45716">
            <a:spAutoFit/>
          </a:bodyPr>
          <a:lstStyle>
            <a:lvl1pPr marL="368300" indent="-368300" defTabSz="12144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defTabSz="12144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defTabSz="12144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defTabSz="12144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defTabSz="12144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defTabSz="1214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defTabSz="1214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defTabSz="1214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defTabSz="1214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80000"/>
              </a:lnSpc>
              <a:spcBef>
                <a:spcPct val="20000"/>
              </a:spcBef>
              <a:buClr>
                <a:srgbClr val="008080"/>
              </a:buClr>
              <a:buFont typeface="Wingdings" pitchFamily="2" charset="2"/>
              <a:buNone/>
            </a:pPr>
            <a:r>
              <a:rPr lang="de-DE" sz="2200">
                <a:latin typeface="Arial" charset="0"/>
              </a:rPr>
              <a:t>y</a:t>
            </a:r>
            <a:r>
              <a:rPr lang="de-DE" sz="2200" baseline="30000">
                <a:latin typeface="Arial" charset="0"/>
              </a:rPr>
              <a:t>+</a:t>
            </a:r>
            <a:r>
              <a:rPr lang="de-DE" sz="2200">
                <a:latin typeface="Arial" charset="0"/>
              </a:rPr>
              <a:t>=yU</a:t>
            </a:r>
            <a:r>
              <a:rPr lang="de-DE" sz="2200" baseline="-25000">
                <a:latin typeface="Arial" charset="0"/>
                <a:sym typeface="Symbol" pitchFamily="18" charset="2"/>
              </a:rPr>
              <a:t></a:t>
            </a:r>
            <a:r>
              <a:rPr lang="de-DE" sz="2200">
                <a:latin typeface="Arial" charset="0"/>
              </a:rPr>
              <a:t>/</a:t>
            </a:r>
            <a:r>
              <a:rPr lang="de-DE" sz="2200">
                <a:latin typeface="Arial" charset="0"/>
                <a:sym typeface="Symbol" pitchFamily="18" charset="2"/>
              </a:rPr>
              <a:t></a:t>
            </a:r>
          </a:p>
        </p:txBody>
      </p:sp>
      <p:sp>
        <p:nvSpPr>
          <p:cNvPr id="172043" name="Text Box 11"/>
          <p:cNvSpPr txBox="1">
            <a:spLocks noChangeArrowheads="1"/>
          </p:cNvSpPr>
          <p:nvPr/>
        </p:nvSpPr>
        <p:spPr bwMode="auto">
          <a:xfrm>
            <a:off x="7235825" y="2276475"/>
            <a:ext cx="1641475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3" tIns="45716" rIns="91433" bIns="45716">
            <a:spAutoFit/>
          </a:bodyPr>
          <a:lstStyle>
            <a:lvl1pPr marL="368300" indent="-368300" defTabSz="12144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defTabSz="12144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defTabSz="12144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defTabSz="12144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defTabSz="12144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defTabSz="1214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defTabSz="1214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defTabSz="1214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defTabSz="1214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80000"/>
              </a:lnSpc>
              <a:spcBef>
                <a:spcPct val="20000"/>
              </a:spcBef>
              <a:buClr>
                <a:srgbClr val="008080"/>
              </a:buClr>
              <a:buFont typeface="Wingdings" pitchFamily="2" charset="2"/>
              <a:buNone/>
            </a:pPr>
            <a:r>
              <a:rPr lang="de-DE" sz="2200">
                <a:latin typeface="Arial" charset="0"/>
              </a:rPr>
              <a:t>U</a:t>
            </a:r>
            <a:r>
              <a:rPr lang="de-DE" sz="2200" baseline="-25000">
                <a:latin typeface="Arial" charset="0"/>
                <a:sym typeface="Symbol" pitchFamily="18" charset="2"/>
              </a:rPr>
              <a:t></a:t>
            </a:r>
            <a:r>
              <a:rPr lang="de-DE" sz="2200">
                <a:latin typeface="Arial" charset="0"/>
              </a:rPr>
              <a:t>=(</a:t>
            </a:r>
            <a:r>
              <a:rPr lang="de-DE" sz="2200">
                <a:latin typeface="Arial" charset="0"/>
                <a:sym typeface="Symbol" pitchFamily="18" charset="2"/>
              </a:rPr>
              <a:t></a:t>
            </a:r>
            <a:r>
              <a:rPr lang="de-DE" sz="2200" baseline="-25000">
                <a:latin typeface="Arial" charset="0"/>
              </a:rPr>
              <a:t>w</a:t>
            </a:r>
            <a:r>
              <a:rPr lang="de-DE" sz="2200">
                <a:latin typeface="Arial" charset="0"/>
              </a:rPr>
              <a:t>/</a:t>
            </a:r>
            <a:r>
              <a:rPr lang="de-DE" sz="2200">
                <a:latin typeface="Arial" charset="0"/>
                <a:sym typeface="Symbol" pitchFamily="18" charset="2"/>
              </a:rPr>
              <a:t></a:t>
            </a:r>
            <a:r>
              <a:rPr lang="de-DE" sz="2200">
                <a:latin typeface="Arial" charset="0"/>
              </a:rPr>
              <a:t>)</a:t>
            </a:r>
            <a:r>
              <a:rPr lang="de-DE" sz="2200" baseline="30000">
                <a:latin typeface="Arial" charset="0"/>
              </a:rPr>
              <a:t>0,5</a:t>
            </a:r>
          </a:p>
        </p:txBody>
      </p:sp>
      <p:sp>
        <p:nvSpPr>
          <p:cNvPr id="172044" name="Text Box 12"/>
          <p:cNvSpPr txBox="1">
            <a:spLocks noChangeArrowheads="1"/>
          </p:cNvSpPr>
          <p:nvPr/>
        </p:nvSpPr>
        <p:spPr bwMode="auto">
          <a:xfrm>
            <a:off x="7092950" y="2746375"/>
            <a:ext cx="1900238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3" tIns="45716" rIns="91433" bIns="45716">
            <a:spAutoFit/>
          </a:bodyPr>
          <a:lstStyle>
            <a:lvl1pPr marL="368300" indent="-368300" defTabSz="12144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defTabSz="12144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defTabSz="12144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defTabSz="12144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defTabSz="12144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defTabSz="1214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defTabSz="1214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defTabSz="1214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defTabSz="1214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80000"/>
              </a:lnSpc>
              <a:spcBef>
                <a:spcPct val="20000"/>
              </a:spcBef>
              <a:buClr>
                <a:srgbClr val="008080"/>
              </a:buClr>
              <a:buFont typeface="Wingdings" pitchFamily="2" charset="2"/>
              <a:buNone/>
            </a:pPr>
            <a:r>
              <a:rPr lang="de-DE" sz="2200">
                <a:latin typeface="Arial" charset="0"/>
                <a:sym typeface="Symbol" pitchFamily="18" charset="2"/>
              </a:rPr>
              <a:t></a:t>
            </a:r>
            <a:r>
              <a:rPr lang="de-DE" sz="2200" baseline="-25000">
                <a:latin typeface="Arial" charset="0"/>
              </a:rPr>
              <a:t>w</a:t>
            </a:r>
            <a:r>
              <a:rPr lang="de-DE" sz="2200">
                <a:latin typeface="Arial" charset="0"/>
              </a:rPr>
              <a:t> – </a:t>
            </a:r>
            <a:r>
              <a:rPr lang="de-DE" sz="2000">
                <a:latin typeface="Arial" charset="0"/>
              </a:rPr>
              <a:t>wall shear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rgbClr val="008080"/>
              </a:buClr>
              <a:buFont typeface="Wingdings" pitchFamily="2" charset="2"/>
              <a:buNone/>
            </a:pPr>
            <a:r>
              <a:rPr lang="de-DE" sz="2000">
                <a:latin typeface="Arial" charset="0"/>
              </a:rPr>
              <a:t>	    stress</a:t>
            </a:r>
          </a:p>
        </p:txBody>
      </p:sp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9135776"/>
              </p:ext>
            </p:extLst>
          </p:nvPr>
        </p:nvGraphicFramePr>
        <p:xfrm>
          <a:off x="107504" y="3501008"/>
          <a:ext cx="3673475" cy="286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4" name="Graph" r:id="rId5" imgW="4564685" imgH="3368650" progId="Origin50.Graph">
                  <p:embed/>
                </p:oleObj>
              </mc:Choice>
              <mc:Fallback>
                <p:oleObj name="Graph" r:id="rId5" imgW="4564685" imgH="3368650" progId="Origin50.Graph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504" y="3501008"/>
                        <a:ext cx="3673475" cy="2860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785642"/>
            <a:ext cx="3600450" cy="2379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800077"/>
              </p:ext>
            </p:extLst>
          </p:nvPr>
        </p:nvGraphicFramePr>
        <p:xfrm>
          <a:off x="439738" y="980728"/>
          <a:ext cx="3311525" cy="2798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5" name="Graph" r:id="rId8" imgW="4745126" imgH="3416198" progId="Origin50.Graph">
                  <p:embed/>
                </p:oleObj>
              </mc:Choice>
              <mc:Fallback>
                <p:oleObj name="Graph" r:id="rId8" imgW="4745126" imgH="3416198" progId="Origin50.Graph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9738" y="980728"/>
                        <a:ext cx="3311525" cy="2798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888" y="1196752"/>
            <a:ext cx="3348037" cy="247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3"/>
          <p:cNvSpPr txBox="1">
            <a:spLocks noChangeArrowheads="1"/>
          </p:cNvSpPr>
          <p:nvPr/>
        </p:nvSpPr>
        <p:spPr bwMode="auto">
          <a:xfrm>
            <a:off x="4644008" y="1089153"/>
            <a:ext cx="2088232" cy="180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14325" indent="-314325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11"/>
              </a:buBlip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90575" indent="-314325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12"/>
              </a:buBlip>
              <a:defRPr>
                <a:solidFill>
                  <a:schemeClr val="tx1"/>
                </a:solidFill>
                <a:latin typeface="+mn-lt"/>
              </a:defRPr>
            </a:lvl2pPr>
            <a:lvl3pPr marL="1209675" indent="-276225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13"/>
              </a:buBlip>
              <a:defRPr sz="1600">
                <a:solidFill>
                  <a:schemeClr val="tx1"/>
                </a:solidFill>
                <a:latin typeface="+mn-lt"/>
              </a:defRPr>
            </a:lvl3pPr>
            <a:lvl4pPr marL="1657350" indent="-276225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13"/>
              </a:buBlip>
              <a:defRPr sz="1600">
                <a:solidFill>
                  <a:schemeClr val="tx1"/>
                </a:solidFill>
                <a:latin typeface="+mn-lt"/>
              </a:defRPr>
            </a:lvl4pPr>
            <a:lvl5pPr marL="2095500" indent="-276225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13"/>
              </a:buBlip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14"/>
              </a:buBlip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14"/>
              </a:buBlip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14"/>
              </a:buBlip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14"/>
              </a:buBlip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Tx/>
              <a:buNone/>
            </a:pPr>
            <a:r>
              <a:rPr lang="en-GB" sz="1000" dirty="0" smtClean="0"/>
              <a:t>STAR-CD Calculation, S. </a:t>
            </a:r>
            <a:r>
              <a:rPr lang="en-GB" sz="1000" dirty="0" err="1" smtClean="0"/>
              <a:t>Gordeev</a:t>
            </a:r>
            <a:r>
              <a:rPr lang="en-GB" sz="1000" dirty="0" smtClean="0"/>
              <a:t> </a:t>
            </a:r>
            <a:endParaRPr lang="en-GB" sz="1000" dirty="0"/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 bwMode="auto">
          <a:xfrm>
            <a:off x="1709682" y="1052736"/>
            <a:ext cx="1044116" cy="180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14325" indent="-314325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11"/>
              </a:buBlip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90575" indent="-314325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12"/>
              </a:buBlip>
              <a:defRPr>
                <a:solidFill>
                  <a:schemeClr val="tx1"/>
                </a:solidFill>
                <a:latin typeface="+mn-lt"/>
              </a:defRPr>
            </a:lvl2pPr>
            <a:lvl3pPr marL="1209675" indent="-276225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13"/>
              </a:buBlip>
              <a:defRPr sz="1600">
                <a:solidFill>
                  <a:schemeClr val="tx1"/>
                </a:solidFill>
                <a:latin typeface="+mn-lt"/>
              </a:defRPr>
            </a:lvl3pPr>
            <a:lvl4pPr marL="1657350" indent="-276225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13"/>
              </a:buBlip>
              <a:defRPr sz="1600">
                <a:solidFill>
                  <a:schemeClr val="tx1"/>
                </a:solidFill>
                <a:latin typeface="+mn-lt"/>
              </a:defRPr>
            </a:lvl4pPr>
            <a:lvl5pPr marL="2095500" indent="-276225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13"/>
              </a:buBlip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14"/>
              </a:buBlip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14"/>
              </a:buBlip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14"/>
              </a:buBlip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14"/>
              </a:buBlip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Tx/>
              <a:buNone/>
            </a:pPr>
            <a:r>
              <a:rPr lang="en-GB" sz="1000" dirty="0" smtClean="0"/>
              <a:t>Experimental data</a:t>
            </a:r>
            <a:endParaRPr lang="en-GB" sz="1000" dirty="0"/>
          </a:p>
        </p:txBody>
      </p:sp>
      <p:sp>
        <p:nvSpPr>
          <p:cNvPr id="16" name="Datumsplatzhalter 3"/>
          <p:cNvSpPr>
            <a:spLocks noGrp="1"/>
          </p:cNvSpPr>
          <p:nvPr>
            <p:ph type="dt" sz="half" idx="2"/>
          </p:nvPr>
        </p:nvSpPr>
        <p:spPr>
          <a:xfrm>
            <a:off x="612000" y="6444000"/>
            <a:ext cx="863656" cy="225360"/>
          </a:xfrm>
        </p:spPr>
        <p:txBody>
          <a:bodyPr/>
          <a:lstStyle/>
          <a:p>
            <a:r>
              <a:rPr lang="de-DE" dirty="0" smtClean="0"/>
              <a:t>May 2 - 6, 2011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02189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88640"/>
            <a:ext cx="6911975" cy="418678"/>
          </a:xfrm>
        </p:spPr>
        <p:txBody>
          <a:bodyPr/>
          <a:lstStyle/>
          <a:p>
            <a:r>
              <a:rPr lang="en-GB" b="1" dirty="0">
                <a:solidFill>
                  <a:srgbClr val="003300"/>
                </a:solidFill>
              </a:rPr>
              <a:t>Water-jet investigation (free surface)</a:t>
            </a:r>
            <a:endParaRPr lang="de-DE" b="1" dirty="0">
              <a:solidFill>
                <a:srgbClr val="003300"/>
              </a:solidFill>
            </a:endParaRPr>
          </a:p>
        </p:txBody>
      </p:sp>
      <p:pic>
        <p:nvPicPr>
          <p:cNvPr id="186373" name="Picture 5" descr="6-Cross-sectional%20view%20at%2050%20m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7013" y="980728"/>
            <a:ext cx="3729037" cy="478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6375" name="Picture 7" descr="Free surfaces compa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717032"/>
            <a:ext cx="5003800" cy="2601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Datumsplatzhalter 3"/>
          <p:cNvSpPr>
            <a:spLocks noGrp="1"/>
          </p:cNvSpPr>
          <p:nvPr>
            <p:ph type="dt" sz="half" idx="2"/>
          </p:nvPr>
        </p:nvSpPr>
        <p:spPr>
          <a:xfrm>
            <a:off x="612000" y="6444000"/>
            <a:ext cx="863656" cy="225360"/>
          </a:xfrm>
        </p:spPr>
        <p:txBody>
          <a:bodyPr/>
          <a:lstStyle/>
          <a:p>
            <a:r>
              <a:rPr lang="de-DE" dirty="0" smtClean="0"/>
              <a:t>May 2 - 6, 2011</a:t>
            </a:r>
            <a:endParaRPr lang="de-DE" dirty="0"/>
          </a:p>
        </p:txBody>
      </p:sp>
      <p:sp>
        <p:nvSpPr>
          <p:cNvPr id="2" name="Textfeld 1"/>
          <p:cNvSpPr txBox="1"/>
          <p:nvPr/>
        </p:nvSpPr>
        <p:spPr>
          <a:xfrm>
            <a:off x="7171531" y="6075352"/>
            <a:ext cx="183896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 smtClean="0"/>
              <a:t>CFD-</a:t>
            </a:r>
            <a:r>
              <a:rPr lang="de-DE" sz="1000" dirty="0" err="1" smtClean="0"/>
              <a:t>Calculation</a:t>
            </a:r>
            <a:r>
              <a:rPr lang="de-DE" sz="1000" dirty="0" smtClean="0"/>
              <a:t>, S. </a:t>
            </a:r>
            <a:r>
              <a:rPr lang="de-DE" sz="1000" dirty="0" err="1" smtClean="0"/>
              <a:t>Gordeev</a:t>
            </a:r>
            <a:endParaRPr lang="de-DE" sz="1000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632" y="692696"/>
            <a:ext cx="5061532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819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85720" y="428604"/>
            <a:ext cx="6911975" cy="561975"/>
          </a:xfrm>
        </p:spPr>
        <p:txBody>
          <a:bodyPr/>
          <a:lstStyle/>
          <a:p>
            <a:pPr marL="309563" indent="-309563" defTabSz="862013">
              <a:spcBef>
                <a:spcPct val="70000"/>
              </a:spcBef>
            </a:pPr>
            <a:r>
              <a:rPr lang="en-US" dirty="0" smtClean="0">
                <a:solidFill>
                  <a:srgbClr val="003300"/>
                </a:solidFill>
              </a:rPr>
              <a:t>The mission of the liquid metal ALINA-Facility</a:t>
            </a:r>
            <a:endParaRPr lang="en-GB" dirty="0" smtClean="0">
              <a:solidFill>
                <a:srgbClr val="003300"/>
              </a:solidFill>
              <a:cs typeface="Arial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158" y="2000240"/>
            <a:ext cx="8356600" cy="3373445"/>
          </a:xfrm>
        </p:spPr>
        <p:txBody>
          <a:bodyPr/>
          <a:lstStyle/>
          <a:p>
            <a:pPr marL="355600" indent="-355600" defTabSz="995363">
              <a:spcBef>
                <a:spcPts val="1200"/>
              </a:spcBef>
              <a:spcAft>
                <a:spcPts val="1200"/>
              </a:spcAft>
              <a:buFontTx/>
              <a:buChar char="•"/>
            </a:pPr>
            <a:r>
              <a:rPr lang="en-US" dirty="0" smtClean="0"/>
              <a:t>Experimental research on hydrodynamic phenomena of the free surface liquid metal flow (FAIR, IFMIF)</a:t>
            </a:r>
          </a:p>
          <a:p>
            <a:pPr marL="355600" indent="-355600" defTabSz="995363">
              <a:spcBef>
                <a:spcPts val="1200"/>
              </a:spcBef>
              <a:spcAft>
                <a:spcPts val="1200"/>
              </a:spcAft>
              <a:buFontTx/>
              <a:buChar char="•"/>
            </a:pPr>
            <a:r>
              <a:rPr lang="en-US" dirty="0" smtClean="0"/>
              <a:t>Thermal-hydraulic investigation of the systems with liquid metal flow</a:t>
            </a:r>
          </a:p>
          <a:p>
            <a:pPr marL="355600" indent="-355600" defTabSz="995363">
              <a:spcBef>
                <a:spcPts val="1200"/>
              </a:spcBef>
              <a:spcAft>
                <a:spcPts val="1200"/>
              </a:spcAft>
              <a:buFontTx/>
              <a:buChar char="•"/>
            </a:pPr>
            <a:r>
              <a:rPr lang="en-US" dirty="0" smtClean="0"/>
              <a:t>Design optimization and testing of new technological solution for liquid metal facilities</a:t>
            </a:r>
          </a:p>
          <a:p>
            <a:pPr marL="355600" indent="-355600" defTabSz="995363">
              <a:spcBef>
                <a:spcPts val="1200"/>
              </a:spcBef>
              <a:spcAft>
                <a:spcPts val="1200"/>
              </a:spcAft>
              <a:buFontTx/>
              <a:buChar char="•"/>
            </a:pPr>
            <a:r>
              <a:rPr lang="en-US" dirty="0" smtClean="0"/>
              <a:t>Developing and testing of new measuring techniques</a:t>
            </a:r>
          </a:p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smtClean="0"/>
              <a:t>May 2 - 6, 2011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80245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IT_master_e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D9D9D9"/>
      </a:lt2>
      <a:accent1>
        <a:srgbClr val="009682"/>
      </a:accent1>
      <a:accent2>
        <a:srgbClr val="4664AA"/>
      </a:accent2>
      <a:accent3>
        <a:srgbClr val="FFFFFF"/>
      </a:accent3>
      <a:accent4>
        <a:srgbClr val="000000"/>
      </a:accent4>
      <a:accent5>
        <a:srgbClr val="AAC9C1"/>
      </a:accent5>
      <a:accent6>
        <a:srgbClr val="3F5A9A"/>
      </a:accent6>
      <a:hlink>
        <a:srgbClr val="808080"/>
      </a:hlink>
      <a:folHlink>
        <a:srgbClr val="7D92C3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D9D9D9"/>
        </a:lt2>
        <a:accent1>
          <a:srgbClr val="009682"/>
        </a:accent1>
        <a:accent2>
          <a:srgbClr val="4664AA"/>
        </a:accent2>
        <a:accent3>
          <a:srgbClr val="FFFFFF"/>
        </a:accent3>
        <a:accent4>
          <a:srgbClr val="000000"/>
        </a:accent4>
        <a:accent5>
          <a:srgbClr val="AAC9C1"/>
        </a:accent5>
        <a:accent6>
          <a:srgbClr val="3F5A9A"/>
        </a:accent6>
        <a:hlink>
          <a:srgbClr val="808080"/>
        </a:hlink>
        <a:folHlink>
          <a:srgbClr val="7D92C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KIT_master_en</Template>
  <TotalTime>0</TotalTime>
  <Words>705</Words>
  <Application>Microsoft Office PowerPoint</Application>
  <PresentationFormat>On-screen Show (4:3)</PresentationFormat>
  <Paragraphs>152</Paragraphs>
  <Slides>16</Slides>
  <Notes>4</Notes>
  <HiddenSlides>0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KIT_master_en</vt:lpstr>
      <vt:lpstr>Visio</vt:lpstr>
      <vt:lpstr>Graph</vt:lpstr>
      <vt:lpstr>PowerPoint Presentation</vt:lpstr>
      <vt:lpstr>Content:</vt:lpstr>
      <vt:lpstr>Overview liquid metal targets</vt:lpstr>
      <vt:lpstr>FIDES – water facility design</vt:lpstr>
      <vt:lpstr>Water test section design (FAIR)</vt:lpstr>
      <vt:lpstr>Water-jet investigation (nozzle flow)</vt:lpstr>
      <vt:lpstr>Water-jet investigation (nozzle flow)</vt:lpstr>
      <vt:lpstr>Water-jet investigation (free surface)</vt:lpstr>
      <vt:lpstr>The mission of the liquid metal ALINA-Facility</vt:lpstr>
      <vt:lpstr>3D-View of the experimental facility ALINA</vt:lpstr>
      <vt:lpstr>ALINA test section design (FAIR)</vt:lpstr>
      <vt:lpstr>Lithium flow free surface</vt:lpstr>
      <vt:lpstr>IFMIF water test section design</vt:lpstr>
      <vt:lpstr>Taylor-Goertler instability</vt:lpstr>
      <vt:lpstr>Summary</vt:lpstr>
      <vt:lpstr>PowerPoint Presentation</vt:lpstr>
    </vt:vector>
  </TitlesOfParts>
  <Company>Karlsruhe Institute of Technology (KIT)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Stoppel</dc:creator>
  <cp:lastModifiedBy>Kirk T McDonald</cp:lastModifiedBy>
  <cp:revision>352</cp:revision>
  <cp:lastPrinted>2011-04-28T17:45:14Z</cp:lastPrinted>
  <dcterms:created xsi:type="dcterms:W3CDTF">2010-04-22T13:45:49Z</dcterms:created>
  <dcterms:modified xsi:type="dcterms:W3CDTF">2011-05-09T21:17:56Z</dcterms:modified>
</cp:coreProperties>
</file>