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4" r:id="rId2"/>
    <p:sldId id="560" r:id="rId3"/>
    <p:sldId id="618" r:id="rId4"/>
    <p:sldId id="643" r:id="rId5"/>
    <p:sldId id="644" r:id="rId6"/>
    <p:sldId id="645" r:id="rId7"/>
    <p:sldId id="646" r:id="rId8"/>
    <p:sldId id="647" r:id="rId9"/>
    <p:sldId id="648" r:id="rId10"/>
    <p:sldId id="649" r:id="rId11"/>
    <p:sldId id="651" r:id="rId12"/>
    <p:sldId id="652" r:id="rId13"/>
    <p:sldId id="653" r:id="rId14"/>
    <p:sldId id="655" r:id="rId15"/>
    <p:sldId id="650" r:id="rId16"/>
    <p:sldId id="553" r:id="rId17"/>
    <p:sldId id="656" r:id="rId18"/>
    <p:sldId id="657" r:id="rId19"/>
    <p:sldId id="658" r:id="rId20"/>
    <p:sldId id="662" r:id="rId21"/>
    <p:sldId id="659" r:id="rId22"/>
    <p:sldId id="660" r:id="rId23"/>
    <p:sldId id="661" r:id="rId24"/>
    <p:sldId id="663" r:id="rId25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CC00"/>
    <a:srgbClr val="FF9900"/>
    <a:srgbClr val="CC0000"/>
    <a:srgbClr val="FF0000"/>
    <a:srgbClr val="FF0066"/>
    <a:srgbClr val="FFFF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0" autoAdjust="0"/>
  </p:normalViewPr>
  <p:slideViewPr>
    <p:cSldViewPr>
      <p:cViewPr>
        <p:scale>
          <a:sx n="100" d="100"/>
          <a:sy n="100" d="100"/>
        </p:scale>
        <p:origin x="-122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33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550863"/>
            <a:ext cx="4927600" cy="3695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725" tIns="44074" rIns="89725" bIns="44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651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8A8A-B5E6-4E4C-A25B-A011B53FBB1B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334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22F2-127D-4ACC-85C0-F3A8C5585CA8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642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810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8" y="3810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3CA1-56F5-4ABE-8A07-B78964844674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574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7818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2588" y="13716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9624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8908-B403-49CD-BB4B-6664C6BAAD33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1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E2E8-3C12-4D5C-BDA2-71BEB634BE2F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48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A151E-2714-4490-B3CC-7DB9248324D1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664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A1A9-806E-482B-97FF-029AF451737A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941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7034-4D38-4B68-BF6F-96E758A8A667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604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E869-7470-4E5B-A860-2DF847A7B693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127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2AD5-9489-45D1-940D-405B26782154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20E62-6371-4534-BFD5-CC038BD70D22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0978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299B-A0DF-44C7-85E7-CA0B18B59B61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599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810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81000" y="228600"/>
            <a:ext cx="83820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3276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1714500" algn="r"/>
              </a:tabLst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nuSTORM Workshop – Fermilab, Sep. 21, 2012</a:t>
            </a: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477000"/>
            <a:ext cx="3048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3BDF83F-CC54-4E59-A4AD-16DB5B089FB3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Comic Sans MS" pitchFamily="66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22383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90805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25095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5938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0510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5082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29654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4226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752600"/>
            <a:ext cx="8610600" cy="1600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Modified Moliere’s Screening Parameter and its Impact on Calculation of Radiation Damage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5334000"/>
            <a:ext cx="5181600" cy="1143000"/>
          </a:xfrm>
        </p:spPr>
        <p:txBody>
          <a:bodyPr/>
          <a:lstStyle/>
          <a:p>
            <a:r>
              <a:rPr lang="en-US" sz="1800" dirty="0" smtClean="0"/>
              <a:t>5th High Power </a:t>
            </a:r>
            <a:r>
              <a:rPr lang="en-US" sz="1800" dirty="0" err="1" smtClean="0"/>
              <a:t>Targetry</a:t>
            </a:r>
            <a:r>
              <a:rPr lang="en-US" sz="1800" dirty="0" smtClean="0"/>
              <a:t> Workshop  </a:t>
            </a:r>
          </a:p>
          <a:p>
            <a:r>
              <a:rPr lang="en-US" sz="1800" dirty="0" smtClean="0"/>
              <a:t> Fermilab</a:t>
            </a:r>
          </a:p>
          <a:p>
            <a:r>
              <a:rPr lang="en-US" sz="1800" dirty="0" smtClean="0"/>
              <a:t>May 21, 2014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3276600" y="35814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Sergei Striganov </a:t>
            </a:r>
          </a:p>
        </p:txBody>
      </p:sp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1066800" y="381000"/>
            <a:ext cx="1447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i="1">
                <a:solidFill>
                  <a:schemeClr val="bg2"/>
                </a:solidFill>
                <a:latin typeface="Bookman Old Style" pitchFamily="18" charset="0"/>
              </a:rPr>
              <a:t>Fermilab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4572000" y="381000"/>
            <a:ext cx="4114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90513" algn="ctr">
              <a:spcBef>
                <a:spcPct val="50000"/>
              </a:spcBef>
            </a:pPr>
            <a:r>
              <a:rPr lang="en-US" sz="2000" b="1" i="1">
                <a:solidFill>
                  <a:schemeClr val="bg2"/>
                </a:solidFill>
                <a:latin typeface="Bookman Old Style" pitchFamily="18" charset="0"/>
              </a:rPr>
              <a:t>Accelerator Physics Center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10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Correction to Born approximation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23546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Coulomb 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correction is the difference between the values of parameters calculated in the </a:t>
            </a:r>
            <a:r>
              <a:rPr lang="en-US" sz="2800" kern="0" dirty="0" err="1">
                <a:solidFill>
                  <a:schemeClr val="accent2"/>
                </a:solidFill>
                <a:latin typeface="Comic Sans MS"/>
              </a:rPr>
              <a:t>eikonal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 approximation and in Born approximation. An exact formula for the differential cross section in terms of an integral is given in Moliere’s </a:t>
            </a:r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paper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, but his final evaluation of integral is numerical and only approximate. Recently, </a:t>
            </a:r>
            <a:r>
              <a:rPr lang="en-US" sz="2800" kern="0" dirty="0" err="1">
                <a:solidFill>
                  <a:schemeClr val="accent2"/>
                </a:solidFill>
                <a:latin typeface="Comic Sans MS"/>
              </a:rPr>
              <a:t>Kuraev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 et al </a:t>
            </a:r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(JINR, </a:t>
            </a:r>
            <a:r>
              <a:rPr lang="en-US" sz="2800" kern="0" dirty="0" err="1" smtClean="0">
                <a:solidFill>
                  <a:schemeClr val="accent2"/>
                </a:solidFill>
                <a:latin typeface="Comic Sans MS"/>
              </a:rPr>
              <a:t>Dubna</a:t>
            </a:r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) have 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found exact solution in the </a:t>
            </a:r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ultra relativistic </a:t>
            </a:r>
            <a:r>
              <a:rPr lang="en-US" sz="2800" kern="0" dirty="0">
                <a:solidFill>
                  <a:schemeClr val="accent2"/>
                </a:solidFill>
                <a:latin typeface="Comic Sans MS"/>
              </a:rPr>
              <a:t>limit. Their result reveals significant deviation from Moliere’s approximation for sufficiently heavy elements</a:t>
            </a:r>
            <a:r>
              <a:rPr lang="en-US" sz="2800" kern="0" dirty="0" smtClean="0">
                <a:solidFill>
                  <a:schemeClr val="accent2"/>
                </a:solidFill>
                <a:latin typeface="Comic Sans MS"/>
              </a:rPr>
              <a:t>.</a:t>
            </a:r>
          </a:p>
          <a:p>
            <a:r>
              <a:rPr lang="en-US" sz="2800" kern="0" dirty="0" smtClean="0">
                <a:solidFill>
                  <a:srgbClr val="CC0000"/>
                </a:solidFill>
                <a:latin typeface="Comic Sans M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11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Correction to Born approximation - II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14021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Fernandez-</a:t>
            </a:r>
            <a:r>
              <a:rPr lang="en-US" kern="0" dirty="0" err="1" smtClean="0">
                <a:solidFill>
                  <a:schemeClr val="accent2"/>
                </a:solidFill>
                <a:latin typeface="Comic Sans MS"/>
              </a:rPr>
              <a:t>Varea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et al proposed a precise form for elastic Coulomb scattering 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cross section based 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on </a:t>
            </a:r>
            <a:r>
              <a:rPr lang="en-US" kern="0" dirty="0" err="1">
                <a:solidFill>
                  <a:schemeClr val="accent2"/>
                </a:solidFill>
                <a:latin typeface="Comic Sans MS"/>
              </a:rPr>
              <a:t>Hartree-Fock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 atomic 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form factor 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for 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electron 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with energy &gt; Z </a:t>
            </a:r>
            <a:r>
              <a:rPr lang="en-US" kern="0" dirty="0" err="1">
                <a:solidFill>
                  <a:schemeClr val="accent2"/>
                </a:solidFill>
                <a:latin typeface="Comic Sans MS"/>
              </a:rPr>
              <a:t>keV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correction. They introduced </a:t>
            </a:r>
            <a:r>
              <a:rPr lang="en-US" kern="0" dirty="0">
                <a:solidFill>
                  <a:schemeClr val="accent2"/>
                </a:solidFill>
                <a:latin typeface="Comic Sans MS"/>
              </a:rPr>
              <a:t>correction parameter to improve agreement with precise partial wave calculation. This cross section is used in popular PENELOPE code for simulation of multiple Coulomb </a:t>
            </a:r>
            <a:r>
              <a:rPr lang="en-US" kern="0" dirty="0" smtClean="0">
                <a:solidFill>
                  <a:schemeClr val="accent2"/>
                </a:solidFill>
                <a:latin typeface="Comic Sans MS"/>
              </a:rPr>
              <a:t>scattering. We can used this parameter as another way of “practical estimate” of Coulomb correction.</a:t>
            </a:r>
          </a:p>
          <a:p>
            <a:endParaRPr lang="en-US" kern="0" dirty="0">
              <a:solidFill>
                <a:schemeClr val="accent2"/>
              </a:solidFill>
              <a:latin typeface="Comic Sans MS"/>
            </a:endParaRPr>
          </a:p>
          <a:p>
            <a:r>
              <a:rPr lang="en-US" kern="0" dirty="0" smtClean="0">
                <a:solidFill>
                  <a:srgbClr val="FF0066"/>
                </a:solidFill>
                <a:latin typeface="Comic Sans MS"/>
              </a:rPr>
              <a:t>For electron energies less than Z </a:t>
            </a:r>
            <a:r>
              <a:rPr lang="en-US" kern="0" dirty="0" err="1" smtClean="0">
                <a:solidFill>
                  <a:srgbClr val="FF0066"/>
                </a:solidFill>
                <a:latin typeface="Comic Sans MS"/>
              </a:rPr>
              <a:t>keV</a:t>
            </a:r>
            <a:r>
              <a:rPr lang="en-US" kern="0" dirty="0" smtClean="0">
                <a:solidFill>
                  <a:srgbClr val="FF0066"/>
                </a:solidFill>
                <a:latin typeface="Comic Sans MS"/>
              </a:rPr>
              <a:t>, accuracy of correction progressively deteriorates. Correction parameter still yields accurate results  </a:t>
            </a:r>
            <a:r>
              <a:rPr lang="en-US" kern="0" dirty="0">
                <a:solidFill>
                  <a:srgbClr val="FF0066"/>
                </a:solidFill>
                <a:latin typeface="Comic Sans MS"/>
              </a:rPr>
              <a:t>i</a:t>
            </a:r>
            <a:r>
              <a:rPr lang="en-US" kern="0" dirty="0" smtClean="0">
                <a:solidFill>
                  <a:srgbClr val="FF0066"/>
                </a:solidFill>
                <a:latin typeface="Comic Sans MS"/>
              </a:rPr>
              <a:t>f kinetic energy </a:t>
            </a:r>
            <a:r>
              <a:rPr lang="en-US" kern="0" dirty="0" err="1" smtClean="0">
                <a:solidFill>
                  <a:srgbClr val="FF0066"/>
                </a:solidFill>
                <a:latin typeface="Comic Sans MS"/>
              </a:rPr>
              <a:t>E</a:t>
            </a:r>
            <a:r>
              <a:rPr lang="en-US" kern="0" baseline="-25000" dirty="0" err="1" smtClean="0">
                <a:solidFill>
                  <a:srgbClr val="FF0066"/>
                </a:solidFill>
                <a:latin typeface="Comic Sans MS"/>
              </a:rPr>
              <a:t>c</a:t>
            </a:r>
            <a:r>
              <a:rPr lang="en-US" kern="0" dirty="0" smtClean="0">
                <a:solidFill>
                  <a:srgbClr val="FF0066"/>
                </a:solidFill>
                <a:latin typeface="Comic Sans MS"/>
              </a:rPr>
              <a:t>=0.25Z </a:t>
            </a:r>
            <a:r>
              <a:rPr lang="en-US" kern="0" dirty="0" err="1" smtClean="0">
                <a:solidFill>
                  <a:srgbClr val="FF0066"/>
                </a:solidFill>
                <a:latin typeface="Comic Sans MS"/>
              </a:rPr>
              <a:t>keV</a:t>
            </a:r>
            <a:r>
              <a:rPr lang="en-US" kern="0" dirty="0" smtClean="0">
                <a:solidFill>
                  <a:srgbClr val="FF0066"/>
                </a:solidFill>
                <a:latin typeface="Comic Sans MS"/>
              </a:rPr>
              <a:t> is used, when E &lt; </a:t>
            </a:r>
            <a:r>
              <a:rPr lang="en-US" kern="0" dirty="0" err="1" smtClean="0">
                <a:solidFill>
                  <a:srgbClr val="FF0066"/>
                </a:solidFill>
                <a:latin typeface="Comic Sans MS"/>
              </a:rPr>
              <a:t>E</a:t>
            </a:r>
            <a:r>
              <a:rPr lang="en-US" kern="0" baseline="-25000" dirty="0" err="1" smtClean="0">
                <a:solidFill>
                  <a:srgbClr val="FF0066"/>
                </a:solidFill>
                <a:latin typeface="Comic Sans MS"/>
              </a:rPr>
              <a:t>c</a:t>
            </a:r>
            <a:endParaRPr lang="en-US" kern="0" baseline="-25000" dirty="0" smtClean="0">
              <a:solidFill>
                <a:srgbClr val="FF0066"/>
              </a:solidFill>
              <a:latin typeface="Comic Sans MS"/>
            </a:endParaRPr>
          </a:p>
          <a:p>
            <a:endParaRPr lang="en-US" sz="2800" kern="0" dirty="0">
              <a:solidFill>
                <a:srgbClr val="CC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585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12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CC0000"/>
                </a:solidFill>
              </a:rPr>
              <a:t>Correction to Born approximation: </a:t>
            </a:r>
            <a:br>
              <a:rPr lang="en-US" sz="2800" dirty="0" smtClean="0">
                <a:solidFill>
                  <a:srgbClr val="CC0000"/>
                </a:solidFill>
              </a:rPr>
            </a:br>
            <a:r>
              <a:rPr lang="en-US" sz="2800" dirty="0" err="1" smtClean="0">
                <a:solidFill>
                  <a:srgbClr val="CC0000"/>
                </a:solidFill>
              </a:rPr>
              <a:t>ultrarelativistic</a:t>
            </a:r>
            <a:r>
              <a:rPr lang="en-US" sz="2800" dirty="0" smtClean="0">
                <a:solidFill>
                  <a:srgbClr val="CC0000"/>
                </a:solidFill>
              </a:rPr>
              <a:t> case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04203"/>
            <a:ext cx="7563906" cy="51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13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CC0000"/>
                </a:solidFill>
              </a:rPr>
              <a:t>Correction to Born approximation: </a:t>
            </a:r>
            <a:br>
              <a:rPr lang="en-US" sz="28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energy dependence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5" y="1143000"/>
            <a:ext cx="7535327" cy="50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8229600" cy="457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Correction to Born approximation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656936"/>
            <a:ext cx="8839200" cy="3753264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Recently, Salvat presented computer code for calculation Coulomb elastic scattering of protons with energies 10 keV-10 </a:t>
            </a:r>
            <a:r>
              <a:rPr lang="en-US" sz="2400" dirty="0" err="1" smtClean="0">
                <a:solidFill>
                  <a:schemeClr val="accent2"/>
                </a:solidFill>
              </a:rPr>
              <a:t>GeV</a:t>
            </a:r>
            <a:r>
              <a:rPr lang="en-US" sz="2400" dirty="0" smtClean="0">
                <a:solidFill>
                  <a:schemeClr val="accent2"/>
                </a:solidFill>
              </a:rPr>
              <a:t>. Elastic collisions are described in terms of numerical differential cross sections, calculated from </a:t>
            </a:r>
            <a:r>
              <a:rPr lang="en-US" sz="2400" dirty="0" err="1" smtClean="0">
                <a:solidFill>
                  <a:schemeClr val="accent2"/>
                </a:solidFill>
              </a:rPr>
              <a:t>eikonal</a:t>
            </a:r>
            <a:r>
              <a:rPr lang="en-US" sz="2400" dirty="0" smtClean="0">
                <a:solidFill>
                  <a:schemeClr val="accent2"/>
                </a:solidFill>
              </a:rPr>
              <a:t> approximation with Dirac-</a:t>
            </a:r>
            <a:r>
              <a:rPr lang="en-US" sz="2400" dirty="0" err="1" smtClean="0">
                <a:solidFill>
                  <a:schemeClr val="accent2"/>
                </a:solidFill>
              </a:rPr>
              <a:t>Hartree</a:t>
            </a:r>
            <a:r>
              <a:rPr lang="en-US" sz="2400" dirty="0" smtClean="0">
                <a:solidFill>
                  <a:schemeClr val="accent2"/>
                </a:solidFill>
              </a:rPr>
              <a:t>-</a:t>
            </a:r>
            <a:r>
              <a:rPr lang="en-US" sz="2400" dirty="0" err="1" smtClean="0">
                <a:solidFill>
                  <a:schemeClr val="accent2"/>
                </a:solidFill>
              </a:rPr>
              <a:t>Fock</a:t>
            </a:r>
            <a:r>
              <a:rPr lang="en-US" sz="2400" dirty="0" smtClean="0">
                <a:solidFill>
                  <a:schemeClr val="accent2"/>
                </a:solidFill>
              </a:rPr>
              <a:t>-Slater </a:t>
            </a:r>
            <a:r>
              <a:rPr lang="en-US" sz="2400" dirty="0">
                <a:solidFill>
                  <a:schemeClr val="accent2"/>
                </a:solidFill>
              </a:rPr>
              <a:t>atomic potential (NIM B316 (2013) 144-159</a:t>
            </a:r>
            <a:r>
              <a:rPr lang="en-US" sz="2400" dirty="0" smtClean="0">
                <a:solidFill>
                  <a:schemeClr val="accent2"/>
                </a:solidFill>
              </a:rPr>
              <a:t>).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 So, we’ll obtain soon tool to check energy dependence of screening based on rigorous calculation. 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   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52400" y="990600"/>
            <a:ext cx="8763000" cy="133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70000"/>
              </a:spcBef>
            </a:pP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8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1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15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CC0000"/>
                </a:solidFill>
              </a:rPr>
              <a:t>Screening parameters: </a:t>
            </a:r>
            <a:br>
              <a:rPr lang="en-US" sz="2800" dirty="0" smtClean="0">
                <a:solidFill>
                  <a:srgbClr val="CC0000"/>
                </a:solidFill>
              </a:rPr>
            </a:br>
            <a:r>
              <a:rPr lang="en-US" sz="2800" dirty="0" err="1" smtClean="0">
                <a:solidFill>
                  <a:srgbClr val="CC0000"/>
                </a:solidFill>
              </a:rPr>
              <a:t>ultrarelativistic</a:t>
            </a:r>
            <a:r>
              <a:rPr lang="en-US" sz="2800" dirty="0" smtClean="0">
                <a:solidFill>
                  <a:srgbClr val="CC0000"/>
                </a:solidFill>
              </a:rPr>
              <a:t> case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10" y="1219200"/>
            <a:ext cx="7554380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8229600" cy="457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Comparison with other calculation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648200"/>
          </a:xfrm>
        </p:spPr>
        <p:txBody>
          <a:bodyPr/>
          <a:lstStyle/>
          <a:p>
            <a:r>
              <a:rPr lang="en-US" dirty="0" smtClean="0"/>
              <a:t>  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09575" y="1219200"/>
            <a:ext cx="8763000" cy="863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70000"/>
              </a:spcBef>
            </a:pP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We 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are going to compare calculation Non-Ionizing Energy-Loss (NIEL) and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dpa</a:t>
            </a: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using: </a:t>
            </a:r>
          </a:p>
          <a:p>
            <a:pPr marL="285750" indent="-285750" algn="just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classical approach: NASA team – Jun et al  and 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IOTA code 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–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Konobeyev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et al</a:t>
            </a:r>
          </a:p>
          <a:p>
            <a:pPr marL="285750" indent="-285750" algn="just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quantum-mechanics Tomas-Fermi-Moliere approach  - G4 team –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Boschini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et al</a:t>
            </a:r>
          </a:p>
          <a:p>
            <a:pPr algn="just">
              <a:spcBef>
                <a:spcPct val="7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With our quantum-mechanics calculation:</a:t>
            </a:r>
          </a:p>
          <a:p>
            <a:pPr marL="285750" indent="-285750" algn="just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Tomas-Fermi-Moliere-Mott + nuclear screening  - 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TFM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: Moliere screening parameter</a:t>
            </a:r>
          </a:p>
          <a:p>
            <a:pPr marL="285750" indent="-285750" algn="just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Hartree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-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Fock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-Penelope-Mott </a:t>
            </a: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+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nuclear screening  - 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HFP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: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Hartree-Fock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screening parameter in Born approximation.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Penelopa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“practical correction” at low energies</a:t>
            </a:r>
          </a:p>
          <a:p>
            <a:pPr marL="285750" indent="-285750" algn="just"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Hartree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-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Fock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-Moliere-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Dubna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-Mott </a:t>
            </a: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+ nuclear screening  - 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HFD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: </a:t>
            </a:r>
            <a:r>
              <a:rPr lang="en-US" sz="1800" dirty="0" err="1">
                <a:solidFill>
                  <a:schemeClr val="accent2"/>
                </a:solidFill>
                <a:latin typeface="Comic Sans MS" pitchFamily="66" charset="0"/>
              </a:rPr>
              <a:t>Hartree-Fock</a:t>
            </a: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 screening parameter in Born approximation.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Dubna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Coulomb correction at </a:t>
            </a:r>
            <a:r>
              <a:rPr lang="en-US" sz="1800" dirty="0" err="1" smtClean="0">
                <a:solidFill>
                  <a:schemeClr val="accent2"/>
                </a:solidFill>
                <a:latin typeface="Comic Sans MS" pitchFamily="66" charset="0"/>
              </a:rPr>
              <a:t>ultrarelativistic</a:t>
            </a:r>
            <a:r>
              <a:rPr lang="en-US" sz="1800" dirty="0" smtClean="0">
                <a:solidFill>
                  <a:schemeClr val="accent2"/>
                </a:solidFill>
                <a:latin typeface="Comic Sans MS" pitchFamily="66" charset="0"/>
              </a:rPr>
              <a:t> energies. Moliere Coulomb correction </a:t>
            </a:r>
            <a:r>
              <a:rPr lang="en-US" sz="1800" dirty="0">
                <a:solidFill>
                  <a:schemeClr val="accent2"/>
                </a:solidFill>
                <a:latin typeface="Comic Sans MS" pitchFamily="66" charset="0"/>
              </a:rPr>
              <a:t>at low energies.</a:t>
            </a:r>
          </a:p>
          <a:p>
            <a:pPr algn="just">
              <a:spcBef>
                <a:spcPct val="70000"/>
              </a:spcBef>
            </a:pP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18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>
              <a:spcBef>
                <a:spcPct val="70000"/>
              </a:spcBef>
            </a:pP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733800" y="6477000"/>
            <a:ext cx="30480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5th HPT Workshop  -  S.I. Striganov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Comparison with other </a:t>
            </a:r>
            <a:r>
              <a:rPr lang="en-US" b="1" dirty="0" smtClean="0">
                <a:solidFill>
                  <a:srgbClr val="C00000"/>
                </a:solidFill>
              </a:rPr>
              <a:t>calculation: NIEL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630230"/>
            <a:ext cx="4114800" cy="451193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623060"/>
            <a:ext cx="4114800" cy="4526279"/>
          </a:xfrm>
        </p:spPr>
      </p:pic>
    </p:spTree>
    <p:extLst>
      <p:ext uri="{BB962C8B-B14F-4D97-AF65-F5344CB8AC3E}">
        <p14:creationId xmlns:p14="http://schemas.microsoft.com/office/powerpoint/2010/main" val="3111881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Comparison with other </a:t>
            </a:r>
            <a:r>
              <a:rPr lang="en-US" b="1" dirty="0" smtClean="0">
                <a:solidFill>
                  <a:srgbClr val="C00000"/>
                </a:solidFill>
              </a:rPr>
              <a:t>calculation: NIEL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595005"/>
            <a:ext cx="4114800" cy="458239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625803"/>
            <a:ext cx="4114800" cy="4520793"/>
          </a:xfrm>
        </p:spPr>
      </p:pic>
    </p:spTree>
    <p:extLst>
      <p:ext uri="{BB962C8B-B14F-4D97-AF65-F5344CB8AC3E}">
        <p14:creationId xmlns:p14="http://schemas.microsoft.com/office/powerpoint/2010/main" val="2307173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Comparison with other </a:t>
            </a:r>
            <a:r>
              <a:rPr lang="en-US" b="1" dirty="0" smtClean="0">
                <a:solidFill>
                  <a:srgbClr val="C00000"/>
                </a:solidFill>
              </a:rPr>
              <a:t>calculation – </a:t>
            </a:r>
            <a:r>
              <a:rPr lang="en-US" b="1" dirty="0" err="1" smtClean="0">
                <a:solidFill>
                  <a:srgbClr val="C00000"/>
                </a:solidFill>
              </a:rPr>
              <a:t>dpa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700546"/>
            <a:ext cx="4114800" cy="4371307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592254"/>
            <a:ext cx="4114800" cy="4587891"/>
          </a:xfrm>
        </p:spPr>
      </p:pic>
    </p:spTree>
    <p:extLst>
      <p:ext uri="{BB962C8B-B14F-4D97-AF65-F5344CB8AC3E}">
        <p14:creationId xmlns:p14="http://schemas.microsoft.com/office/powerpoint/2010/main" val="2943709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9B1C520-A59E-4503-98C6-88F7F44F7E27}" type="slidenum">
              <a:rPr lang="en-US" sz="1000">
                <a:latin typeface="Arial" charset="0"/>
              </a:rPr>
              <a:pPr algn="r"/>
              <a:t>2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C0000"/>
                </a:solidFill>
              </a:rPr>
              <a:t>OUTLINE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724400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Models of elastic Coulomb scattering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Screening parameter in </a:t>
            </a:r>
            <a:r>
              <a:rPr lang="en-US" sz="2800" dirty="0" err="1" smtClean="0">
                <a:solidFill>
                  <a:schemeClr val="accent2"/>
                </a:solidFill>
              </a:rPr>
              <a:t>Hartree-Fock</a:t>
            </a:r>
            <a:r>
              <a:rPr lang="en-US" sz="2800" dirty="0" smtClean="0">
                <a:solidFill>
                  <a:schemeClr val="accent2"/>
                </a:solidFill>
              </a:rPr>
              <a:t> model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Correction to Born approximation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Comparison with other calculations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Conclusion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Full form factor against Moliere approximation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Moliere approximation – using one dipole term instead full from factor appears to be very useful to obtain analytical approximation of angular distribution due to multiple Coulomb scattering.</a:t>
            </a: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   In calculation of radiation damage we do not radically simplify procedure by using Moliere’s approximation, but can loose precision. </a:t>
            </a: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 Let’s compare NIEL and </a:t>
            </a:r>
            <a:r>
              <a:rPr lang="en-US" sz="2400" dirty="0" err="1" smtClean="0">
                <a:solidFill>
                  <a:schemeClr val="accent2"/>
                </a:solidFill>
              </a:rPr>
              <a:t>dpa</a:t>
            </a:r>
            <a:r>
              <a:rPr lang="en-US" sz="2400" dirty="0" smtClean="0">
                <a:solidFill>
                  <a:schemeClr val="accent2"/>
                </a:solidFill>
              </a:rPr>
              <a:t> obtained by integration Moliere’s dipole approximation and more precise cross section including all 3 terms in form factor description.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2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Full </a:t>
            </a:r>
            <a:r>
              <a:rPr lang="en-US" b="1" dirty="0">
                <a:solidFill>
                  <a:srgbClr val="C00000"/>
                </a:solidFill>
              </a:rPr>
              <a:t>form factor against Moliere </a:t>
            </a:r>
            <a:r>
              <a:rPr lang="en-US" b="1" dirty="0" smtClean="0">
                <a:solidFill>
                  <a:srgbClr val="C00000"/>
                </a:solidFill>
              </a:rPr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585932"/>
            <a:ext cx="4114800" cy="4600536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593669"/>
            <a:ext cx="4114800" cy="4585062"/>
          </a:xfrm>
        </p:spPr>
      </p:pic>
    </p:spTree>
    <p:extLst>
      <p:ext uri="{BB962C8B-B14F-4D97-AF65-F5344CB8AC3E}">
        <p14:creationId xmlns:p14="http://schemas.microsoft.com/office/powerpoint/2010/main" val="596697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Full </a:t>
            </a:r>
            <a:r>
              <a:rPr lang="en-US" b="1" dirty="0">
                <a:solidFill>
                  <a:srgbClr val="C00000"/>
                </a:solidFill>
              </a:rPr>
              <a:t>form factor against Moliere </a:t>
            </a:r>
            <a:r>
              <a:rPr lang="en-US" b="1" dirty="0" smtClean="0">
                <a:solidFill>
                  <a:srgbClr val="C00000"/>
                </a:solidFill>
              </a:rPr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592157"/>
            <a:ext cx="4114800" cy="4588085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624441"/>
            <a:ext cx="4114800" cy="4523518"/>
          </a:xfrm>
        </p:spPr>
      </p:pic>
    </p:spTree>
    <p:extLst>
      <p:ext uri="{BB962C8B-B14F-4D97-AF65-F5344CB8AC3E}">
        <p14:creationId xmlns:p14="http://schemas.microsoft.com/office/powerpoint/2010/main" val="2658572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Full </a:t>
            </a:r>
            <a:r>
              <a:rPr lang="en-US" b="1" dirty="0">
                <a:solidFill>
                  <a:srgbClr val="C00000"/>
                </a:solidFill>
              </a:rPr>
              <a:t>form factor against Moliere </a:t>
            </a:r>
            <a:r>
              <a:rPr lang="en-US" b="1" dirty="0" smtClean="0">
                <a:solidFill>
                  <a:srgbClr val="C00000"/>
                </a:solidFill>
              </a:rPr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642744"/>
            <a:ext cx="4114800" cy="4486911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8" y="1637032"/>
            <a:ext cx="4114800" cy="4498336"/>
          </a:xfrm>
        </p:spPr>
      </p:pic>
      <p:sp>
        <p:nvSpPr>
          <p:cNvPr id="10" name="TextBox 9"/>
          <p:cNvSpPr txBox="1"/>
          <p:nvPr/>
        </p:nvSpPr>
        <p:spPr>
          <a:xfrm>
            <a:off x="5486400" y="1060161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Jun(25eV) &gt; IOTA(30eV)?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Different atomic screening? 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20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Calculations of NIEL and </a:t>
            </a:r>
            <a:r>
              <a:rPr lang="en-US" dirty="0" err="1" smtClean="0">
                <a:solidFill>
                  <a:schemeClr val="accent2"/>
                </a:solidFill>
              </a:rPr>
              <a:t>dpa</a:t>
            </a:r>
            <a:r>
              <a:rPr lang="en-US" dirty="0" smtClean="0">
                <a:solidFill>
                  <a:schemeClr val="accent2"/>
                </a:solidFill>
              </a:rPr>
              <a:t> based on classical and quantum mechanic approaches are in reasonable agreement for protons with energy larger than  few </a:t>
            </a:r>
            <a:r>
              <a:rPr lang="en-US" dirty="0" err="1" smtClean="0">
                <a:solidFill>
                  <a:schemeClr val="accent2"/>
                </a:solidFill>
              </a:rPr>
              <a:t>keV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Calculations of NIEL and </a:t>
            </a:r>
            <a:r>
              <a:rPr lang="en-US" dirty="0" err="1" smtClean="0">
                <a:solidFill>
                  <a:schemeClr val="accent2"/>
                </a:solidFill>
              </a:rPr>
              <a:t>dpa</a:t>
            </a:r>
            <a:r>
              <a:rPr lang="en-US" dirty="0" smtClean="0">
                <a:solidFill>
                  <a:schemeClr val="accent2"/>
                </a:solidFill>
              </a:rPr>
              <a:t> are not very sensitive to atomic screening model.  Energy dependence of screening parameter looks like much more important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Calculation of NIEL and </a:t>
            </a:r>
            <a:r>
              <a:rPr lang="en-US" dirty="0" err="1" smtClean="0">
                <a:solidFill>
                  <a:schemeClr val="accent2"/>
                </a:solidFill>
              </a:rPr>
              <a:t>dpa</a:t>
            </a:r>
            <a:r>
              <a:rPr lang="en-US" dirty="0" smtClean="0">
                <a:solidFill>
                  <a:schemeClr val="accent2"/>
                </a:solidFill>
              </a:rPr>
              <a:t> using precise description of atomic form factor improve precision at very low proton energies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Including of nuclear form factor significantly decreases calculated NIEL and </a:t>
            </a:r>
            <a:r>
              <a:rPr lang="en-US" dirty="0" err="1" smtClean="0">
                <a:solidFill>
                  <a:schemeClr val="accent2"/>
                </a:solidFill>
              </a:rPr>
              <a:t>dpa</a:t>
            </a:r>
            <a:r>
              <a:rPr lang="en-US" dirty="0" smtClean="0">
                <a:solidFill>
                  <a:schemeClr val="accent2"/>
                </a:solidFill>
              </a:rPr>
              <a:t>, especially for heavy nucleus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Comparison of Moliere’s differential cross section with results of recently developed code (Salvat 2013) at low energies will be interesting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3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Models of Elastic Coulomb scattering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724400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At energies below 10 MeV, Coulomb interactions dominate the production of displaced atoms from their lattice sites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For protons classical mechanics approach can be used at energies &lt; Z/10 MeV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Quantum-mechanical description of elastic scattering including a relativistic treatment is also available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Classical and quantum mechanic provide similar results at energies &gt; Z/10 MeV where relativistic and spin effects do not important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4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Models of Elastic Coulomb scattering-II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724400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IOTA code (</a:t>
            </a:r>
            <a:r>
              <a:rPr lang="en-US" sz="2400" dirty="0" err="1" smtClean="0">
                <a:solidFill>
                  <a:schemeClr val="accent2"/>
                </a:solidFill>
              </a:rPr>
              <a:t>Konobeyev</a:t>
            </a:r>
            <a:r>
              <a:rPr lang="en-US" sz="2400" dirty="0" smtClean="0">
                <a:solidFill>
                  <a:schemeClr val="accent2"/>
                </a:solidFill>
              </a:rPr>
              <a:t> et al), NASA SEE and SET programs (Jun et al) – energy-transfer differential cross section based on </a:t>
            </a:r>
            <a:r>
              <a:rPr lang="en-US" sz="2400" dirty="0" err="1" smtClean="0">
                <a:solidFill>
                  <a:schemeClr val="accent2"/>
                </a:solidFill>
              </a:rPr>
              <a:t>Lindhard</a:t>
            </a:r>
            <a:r>
              <a:rPr lang="en-US" sz="2400" dirty="0" smtClean="0">
                <a:solidFill>
                  <a:schemeClr val="accent2"/>
                </a:solidFill>
              </a:rPr>
              <a:t>, Nielsen, </a:t>
            </a:r>
            <a:r>
              <a:rPr lang="en-US" sz="2400" dirty="0" err="1" smtClean="0">
                <a:solidFill>
                  <a:schemeClr val="accent2"/>
                </a:solidFill>
              </a:rPr>
              <a:t>Scharff</a:t>
            </a:r>
            <a:r>
              <a:rPr lang="en-US" sz="2400" dirty="0" smtClean="0">
                <a:solidFill>
                  <a:schemeClr val="accent2"/>
                </a:solidFill>
              </a:rPr>
              <a:t> “Approximation method in classical scattering by screened coulomb field”. This approach was applied to Tomas-Fermi potential. Reduced scattering cross section was obtained as a function of a single scattering parameter.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At large momentum transfer this cross section has same behavior as Rutherford cross section – cross section for scattering on unscreened Coulomb </a:t>
            </a:r>
            <a:r>
              <a:rPr lang="en-US" sz="2400" dirty="0" smtClean="0">
                <a:solidFill>
                  <a:schemeClr val="accent2"/>
                </a:solidFill>
              </a:rPr>
              <a:t>potential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5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Models of Elastic Coulomb scattering-III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724400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G4 code (</a:t>
            </a:r>
            <a:r>
              <a:rPr lang="en-US" sz="2800" dirty="0" err="1" smtClean="0">
                <a:solidFill>
                  <a:srgbClr val="0000FF"/>
                </a:solidFill>
              </a:rPr>
              <a:t>Boschini</a:t>
            </a:r>
            <a:r>
              <a:rPr lang="en-US" sz="2800" dirty="0" smtClean="0">
                <a:solidFill>
                  <a:srgbClr val="0000FF"/>
                </a:solidFill>
              </a:rPr>
              <a:t> et al) 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– </a:t>
            </a:r>
            <a:r>
              <a:rPr lang="en-US" sz="2800" dirty="0" err="1" smtClean="0">
                <a:solidFill>
                  <a:srgbClr val="0000FF"/>
                </a:solidFill>
              </a:rPr>
              <a:t>Wentzel</a:t>
            </a:r>
            <a:r>
              <a:rPr lang="en-US" sz="2800" dirty="0" smtClean="0">
                <a:solidFill>
                  <a:srgbClr val="0000FF"/>
                </a:solidFill>
              </a:rPr>
              <a:t>-Moliere treatment of single </a:t>
            </a:r>
            <a:r>
              <a:rPr lang="en-US" sz="2800" dirty="0" smtClean="0">
                <a:solidFill>
                  <a:srgbClr val="0000FF"/>
                </a:solidFill>
              </a:rPr>
              <a:t>scattering</a:t>
            </a:r>
          </a:p>
          <a:p>
            <a:pPr>
              <a:spcBef>
                <a:spcPct val="60000"/>
              </a:spcBef>
              <a:buFontTx/>
              <a:buChar char="•"/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aseline="-25000" dirty="0" smtClean="0">
                <a:solidFill>
                  <a:srgbClr val="0000FF"/>
                </a:solidFill>
              </a:rPr>
              <a:t>    </a:t>
            </a:r>
            <a:r>
              <a:rPr lang="en-US" sz="2800" dirty="0" smtClean="0">
                <a:solidFill>
                  <a:srgbClr val="0000FF"/>
                </a:solidFill>
              </a:rPr>
              <a:t>– </a:t>
            </a:r>
            <a:r>
              <a:rPr lang="en-US" sz="2800" dirty="0" smtClean="0">
                <a:solidFill>
                  <a:srgbClr val="0000FF"/>
                </a:solidFill>
              </a:rPr>
              <a:t>Moliere screening parameter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  <a:r>
              <a:rPr lang="en-US" sz="2800" dirty="0" smtClean="0">
                <a:solidFill>
                  <a:srgbClr val="0000FF"/>
                </a:solidFill>
              </a:rPr>
              <a:t> T, Z and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   energy, charge and mass of recoil nuclei. </a:t>
            </a:r>
            <a:r>
              <a:rPr lang="en-US" sz="2800" dirty="0">
                <a:solidFill>
                  <a:srgbClr val="0000FF"/>
                </a:solidFill>
              </a:rPr>
              <a:t>z</a:t>
            </a:r>
            <a:r>
              <a:rPr lang="en-US" sz="2800" dirty="0" smtClean="0">
                <a:solidFill>
                  <a:srgbClr val="0000FF"/>
                </a:solidFill>
              </a:rPr>
              <a:t>, p and </a:t>
            </a:r>
            <a:r>
              <a:rPr lang="el-GR" sz="2800" dirty="0" smtClean="0">
                <a:solidFill>
                  <a:srgbClr val="0000FF"/>
                </a:solidFill>
                <a:latin typeface="Arial"/>
                <a:cs typeface="Arial"/>
              </a:rPr>
              <a:t>β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 – </a:t>
            </a:r>
            <a:r>
              <a:rPr lang="en-US" sz="2800" dirty="0" smtClean="0">
                <a:solidFill>
                  <a:srgbClr val="0000FF"/>
                </a:solidFill>
              </a:rPr>
              <a:t>charge, momentum and velocity of projectile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97279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5705"/>
              </p:ext>
            </p:extLst>
          </p:nvPr>
        </p:nvGraphicFramePr>
        <p:xfrm>
          <a:off x="1143000" y="2514600"/>
          <a:ext cx="6172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2438280" imgH="457200" progId="Equation.3">
                  <p:embed/>
                </p:oleObj>
              </mc:Choice>
              <mc:Fallback>
                <p:oleObj name="Equation" r:id="rId6" imgW="2438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0" y="2514600"/>
                        <a:ext cx="61722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538655"/>
              </p:ext>
            </p:extLst>
          </p:nvPr>
        </p:nvGraphicFramePr>
        <p:xfrm>
          <a:off x="457200" y="3886200"/>
          <a:ext cx="44917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8" imgW="203040" imgH="241200" progId="Equation.3">
                  <p:embed/>
                </p:oleObj>
              </mc:Choice>
              <mc:Fallback>
                <p:oleObj name="Equation" r:id="rId8" imgW="203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" y="3886200"/>
                        <a:ext cx="44917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4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Models of Elastic Coulomb scattering-IV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457200" y="1447800"/>
                <a:ext cx="8077200" cy="4724400"/>
              </a:xfrm>
            </p:spPr>
            <p:txBody>
              <a:bodyPr/>
              <a:lstStyle/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r>
                  <a:rPr lang="en-US" sz="2800" dirty="0" smtClean="0">
                    <a:solidFill>
                      <a:srgbClr val="0000FF"/>
                    </a:solidFill>
                  </a:rPr>
                  <a:t> MARS code – </a:t>
                </a:r>
                <a:r>
                  <a:rPr lang="en-US" sz="2800" dirty="0" err="1" smtClean="0">
                    <a:solidFill>
                      <a:srgbClr val="0000FF"/>
                    </a:solidFill>
                  </a:rPr>
                  <a:t>Wentzel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-Moliere formula with  spin correction and nuclear screening</a:t>
                </a: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𝑑𝑇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𝑊𝑀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𝑑𝑇</m:t>
                          </m:r>
                        </m:den>
                      </m:f>
                      <m:sSub>
                        <m:sSub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</m:oMath>
                  </m:oMathPara>
                </a14:m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r>
                  <a:rPr lang="en-US" sz="2800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US" sz="2800" baseline="-25000" dirty="0" smtClean="0">
                    <a:solidFill>
                      <a:srgbClr val="0000FF"/>
                    </a:solidFill>
                  </a:rPr>
                  <a:t>M 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– Mott spin correction.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</a:rPr>
                  <a:t> - nuclear form factor squared,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</a:rPr>
                  <a:t> – momentum transfer. </a:t>
                </a: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r>
                  <a:rPr lang="en-US" sz="2800" dirty="0" smtClean="0">
                    <a:solidFill>
                      <a:srgbClr val="0000FF"/>
                    </a:solidFill>
                  </a:rPr>
                  <a:t>    </a:t>
                </a:r>
                <a:endParaRPr lang="en-US" sz="2800" baseline="-25000" dirty="0" smtClean="0">
                  <a:solidFill>
                    <a:srgbClr val="0000FF"/>
                  </a:solidFill>
                </a:endParaRPr>
              </a:p>
              <a:p>
                <a:pPr marL="0" indent="0">
                  <a:spcBef>
                    <a:spcPct val="60000"/>
                  </a:spcBef>
                  <a:tabLst>
                    <a:tab pos="5886450" algn="l"/>
                  </a:tabLst>
                </a:pPr>
                <a:r>
                  <a:rPr lang="en-US" sz="2800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dirty="0">
                    <a:solidFill>
                      <a:srgbClr val="0000FF"/>
                    </a:solidFill>
                  </a:rPr>
                  <a:t> </a:t>
                </a:r>
                <a:endParaRPr lang="en-US" sz="2800" baseline="-25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38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57200" y="1447800"/>
                <a:ext cx="8077200" cy="4724400"/>
              </a:xfrm>
              <a:blipFill rotWithShape="1">
                <a:blip r:embed="rId3"/>
                <a:stretch>
                  <a:fillRect l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7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Screening </a:t>
            </a:r>
            <a:r>
              <a:rPr lang="en-US" sz="2800" dirty="0">
                <a:solidFill>
                  <a:srgbClr val="CC0000"/>
                </a:solidFill>
              </a:rPr>
              <a:t>parameter in </a:t>
            </a:r>
            <a:r>
              <a:rPr lang="en-US" sz="2800" dirty="0" err="1">
                <a:solidFill>
                  <a:srgbClr val="CC0000"/>
                </a:solidFill>
              </a:rPr>
              <a:t>Hartree-Fock</a:t>
            </a:r>
            <a:r>
              <a:rPr lang="en-US" sz="2800" dirty="0">
                <a:solidFill>
                  <a:srgbClr val="CC0000"/>
                </a:solidFill>
              </a:rPr>
              <a:t> model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0386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Moliere </a:t>
            </a:r>
            <a:r>
              <a:rPr lang="en-US" sz="2400" dirty="0">
                <a:solidFill>
                  <a:schemeClr val="accent2"/>
                </a:solidFill>
              </a:rPr>
              <a:t>calculated the screening angle using Tomas-Fermi model. Since the Tomas-Fermi model is statistical, for light element it cannot provide a high accuracy of calculation. More precise results can be obtained within the </a:t>
            </a:r>
            <a:r>
              <a:rPr lang="en-US" sz="2400" dirty="0" err="1">
                <a:solidFill>
                  <a:schemeClr val="accent2"/>
                </a:solidFill>
              </a:rPr>
              <a:t>Hartree-Fock</a:t>
            </a:r>
            <a:r>
              <a:rPr lang="en-US" sz="2400" dirty="0">
                <a:solidFill>
                  <a:schemeClr val="accent2"/>
                </a:solidFill>
              </a:rPr>
              <a:t> approach. It takes into account individual properties of atoms—in particular, their shell structure. Salvat et al propose a simple analytical approximation for atomic screening function depending on five parameters which are determined from the results of Dirac-</a:t>
            </a:r>
            <a:r>
              <a:rPr lang="en-US" sz="2400" dirty="0" err="1">
                <a:solidFill>
                  <a:schemeClr val="accent2"/>
                </a:solidFill>
              </a:rPr>
              <a:t>Hartree</a:t>
            </a:r>
            <a:r>
              <a:rPr lang="en-US" sz="2400" dirty="0">
                <a:solidFill>
                  <a:schemeClr val="accent2"/>
                </a:solidFill>
              </a:rPr>
              <a:t>-</a:t>
            </a:r>
            <a:r>
              <a:rPr lang="en-US" sz="2400" dirty="0" err="1">
                <a:solidFill>
                  <a:schemeClr val="accent2"/>
                </a:solidFill>
              </a:rPr>
              <a:t>Fock</a:t>
            </a:r>
            <a:r>
              <a:rPr lang="en-US" sz="2400" dirty="0">
                <a:solidFill>
                  <a:schemeClr val="accent2"/>
                </a:solidFill>
              </a:rPr>
              <a:t>-Slater calculations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8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Screening </a:t>
            </a:r>
            <a:r>
              <a:rPr lang="en-US" sz="2800" dirty="0">
                <a:solidFill>
                  <a:srgbClr val="CC0000"/>
                </a:solidFill>
              </a:rPr>
              <a:t>parameter in </a:t>
            </a:r>
            <a:r>
              <a:rPr lang="en-US" sz="2800" dirty="0" err="1">
                <a:solidFill>
                  <a:srgbClr val="CC0000"/>
                </a:solidFill>
              </a:rPr>
              <a:t>Hartree-Fock</a:t>
            </a:r>
            <a:r>
              <a:rPr lang="en-US" sz="2800" dirty="0">
                <a:solidFill>
                  <a:srgbClr val="CC0000"/>
                </a:solidFill>
              </a:rPr>
              <a:t> model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762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78797"/>
            <a:ext cx="2323458" cy="8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8399463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1475" y="1447800"/>
            <a:ext cx="785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0000FF"/>
                </a:solidFill>
                <a:latin typeface="Comic Sans MS"/>
              </a:rPr>
              <a:t>Salvat et al has approximated </a:t>
            </a:r>
            <a:r>
              <a:rPr lang="en-US" kern="0" dirty="0" err="1" smtClean="0">
                <a:solidFill>
                  <a:srgbClr val="0000FF"/>
                </a:solidFill>
                <a:latin typeface="Comic Sans MS"/>
              </a:rPr>
              <a:t>Hartree-Fock</a:t>
            </a:r>
            <a:r>
              <a:rPr lang="en-US" kern="0" dirty="0" smtClean="0">
                <a:solidFill>
                  <a:srgbClr val="0000FF"/>
                </a:solidFill>
                <a:latin typeface="Comic Sans MS"/>
              </a:rPr>
              <a:t> atomic from factor as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6407" y="3352800"/>
            <a:ext cx="8399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0000FF"/>
                </a:solidFill>
                <a:latin typeface="Comic Sans MS"/>
              </a:rPr>
              <a:t>In Born approximation Moliere “screening angle”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858000" y="6477000"/>
            <a:ext cx="1905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5D355EC-FB06-421E-A42E-7995730A0AD4}" type="slidenum">
              <a:rPr lang="en-US" sz="1000">
                <a:latin typeface="Arial" charset="0"/>
              </a:rPr>
              <a:pPr algn="r"/>
              <a:t>9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227013" lvl="0" indent="-227013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Screening </a:t>
            </a:r>
            <a:r>
              <a:rPr lang="en-US" sz="2800" dirty="0">
                <a:solidFill>
                  <a:srgbClr val="CC0000"/>
                </a:solidFill>
              </a:rPr>
              <a:t>parameter in </a:t>
            </a:r>
            <a:r>
              <a:rPr lang="en-US" sz="2800" dirty="0" err="1">
                <a:solidFill>
                  <a:srgbClr val="CC0000"/>
                </a:solidFill>
              </a:rPr>
              <a:t>Hartree-Fock</a:t>
            </a:r>
            <a:r>
              <a:rPr lang="en-US" sz="2800" dirty="0">
                <a:solidFill>
                  <a:srgbClr val="CC0000"/>
                </a:solidFill>
              </a:rPr>
              <a:t> model</a:t>
            </a:r>
            <a:r>
              <a:rPr lang="en-US" sz="2800" dirty="0">
                <a:solidFill>
                  <a:srgbClr val="0000FF"/>
                </a:solidFill>
              </a:rPr>
              <a:t/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743200"/>
            <a:ext cx="2286000" cy="1066800"/>
          </a:xfrm>
        </p:spPr>
        <p:txBody>
          <a:bodyPr/>
          <a:lstStyle/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endParaRPr lang="en-US" sz="2800" baseline="-25000" dirty="0" smtClean="0">
              <a:solidFill>
                <a:srgbClr val="0000FF"/>
              </a:solidFill>
            </a:endParaRPr>
          </a:p>
          <a:p>
            <a:pPr marL="0" indent="0">
              <a:spcBef>
                <a:spcPct val="60000"/>
              </a:spcBef>
              <a:tabLst>
                <a:tab pos="5886450" algn="l"/>
              </a:tabLst>
            </a:pP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5th HPT Workshop  -  S.I. Striganov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"/>
            <a:ext cx="7924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lhc">
  <a:themeElements>
    <a:clrScheme name="Uslhc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Uslh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slh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lh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lh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lh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lh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lh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lh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46324050</TotalTime>
  <Words>1253</Words>
  <Application>Microsoft Office PowerPoint</Application>
  <PresentationFormat>Letter Paper (8.5x11 in)</PresentationFormat>
  <Paragraphs>162</Paragraphs>
  <Slides>24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Uslhc</vt:lpstr>
      <vt:lpstr>Microsoft Equation 3.0</vt:lpstr>
      <vt:lpstr>Modified Moliere’s Screening Parameter and its Impact on Calculation of Radiation Damage  </vt:lpstr>
      <vt:lpstr>OUTLINE</vt:lpstr>
      <vt:lpstr>Models of Elastic Coulomb scattering</vt:lpstr>
      <vt:lpstr>Models of Elastic Coulomb scattering-II</vt:lpstr>
      <vt:lpstr>Models of Elastic Coulomb scattering-III</vt:lpstr>
      <vt:lpstr>Models of Elastic Coulomb scattering-IV</vt:lpstr>
      <vt:lpstr> Screening parameter in Hartree-Fock model </vt:lpstr>
      <vt:lpstr> Screening parameter in Hartree-Fock model </vt:lpstr>
      <vt:lpstr> Screening parameter in Hartree-Fock model </vt:lpstr>
      <vt:lpstr> Correction to Born approximation </vt:lpstr>
      <vt:lpstr> Correction to Born approximation - II </vt:lpstr>
      <vt:lpstr>Correction to Born approximation:  ultrarelativistic case </vt:lpstr>
      <vt:lpstr>Correction to Born approximation:  energy dependence </vt:lpstr>
      <vt:lpstr>Correction to Born approximation</vt:lpstr>
      <vt:lpstr>Screening parameters:  ultrarelativistic case </vt:lpstr>
      <vt:lpstr>Comparison with other calculation</vt:lpstr>
      <vt:lpstr>Comparison with other calculation: NIEL</vt:lpstr>
      <vt:lpstr>Comparison with other calculation: NIEL</vt:lpstr>
      <vt:lpstr>Comparison with other calculation – dpa</vt:lpstr>
      <vt:lpstr>Full form factor against Moliere approximation</vt:lpstr>
      <vt:lpstr>Full form factor against Moliere approximation</vt:lpstr>
      <vt:lpstr>Full form factor against Moliere approximation</vt:lpstr>
      <vt:lpstr>Full form factor against Moliere approximation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Nikolai Mokhov</dc:creator>
  <cp:lastModifiedBy>Sergei I. Striganov x2374 13464N</cp:lastModifiedBy>
  <cp:revision>531</cp:revision>
  <cp:lastPrinted>1998-09-11T14:49:03Z</cp:lastPrinted>
  <dcterms:created xsi:type="dcterms:W3CDTF">1998-01-16T01:29:58Z</dcterms:created>
  <dcterms:modified xsi:type="dcterms:W3CDTF">2014-05-21T18:15:42Z</dcterms:modified>
</cp:coreProperties>
</file>