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2" r:id="rId2"/>
    <p:sldMasterId id="2147483764" r:id="rId3"/>
    <p:sldMasterId id="2147483776" r:id="rId4"/>
    <p:sldMasterId id="2147483788" r:id="rId5"/>
    <p:sldMasterId id="2147483800" r:id="rId6"/>
    <p:sldMasterId id="2147483812" r:id="rId7"/>
    <p:sldMasterId id="2147483824" r:id="rId8"/>
    <p:sldMasterId id="2147483836" r:id="rId9"/>
    <p:sldMasterId id="2147483848" r:id="rId10"/>
    <p:sldMasterId id="2147483860" r:id="rId11"/>
    <p:sldMasterId id="2147483872" r:id="rId12"/>
    <p:sldMasterId id="2147483884" r:id="rId13"/>
    <p:sldMasterId id="2147483896" r:id="rId14"/>
    <p:sldMasterId id="2147483947" r:id="rId15"/>
  </p:sldMasterIdLst>
  <p:notesMasterIdLst>
    <p:notesMasterId r:id="rId59"/>
  </p:notesMasterIdLst>
  <p:handoutMasterIdLst>
    <p:handoutMasterId r:id="rId60"/>
  </p:handoutMasterIdLst>
  <p:sldIdLst>
    <p:sldId id="256" r:id="rId16"/>
    <p:sldId id="258" r:id="rId17"/>
    <p:sldId id="280" r:id="rId18"/>
    <p:sldId id="331" r:id="rId19"/>
    <p:sldId id="284" r:id="rId20"/>
    <p:sldId id="281" r:id="rId21"/>
    <p:sldId id="282" r:id="rId22"/>
    <p:sldId id="265" r:id="rId23"/>
    <p:sldId id="285" r:id="rId24"/>
    <p:sldId id="286" r:id="rId25"/>
    <p:sldId id="287" r:id="rId26"/>
    <p:sldId id="267" r:id="rId27"/>
    <p:sldId id="288" r:id="rId28"/>
    <p:sldId id="290" r:id="rId29"/>
    <p:sldId id="294" r:id="rId30"/>
    <p:sldId id="318" r:id="rId31"/>
    <p:sldId id="292" r:id="rId32"/>
    <p:sldId id="299" r:id="rId33"/>
    <p:sldId id="293" r:id="rId34"/>
    <p:sldId id="300" r:id="rId35"/>
    <p:sldId id="301" r:id="rId36"/>
    <p:sldId id="302" r:id="rId37"/>
    <p:sldId id="306" r:id="rId38"/>
    <p:sldId id="308" r:id="rId39"/>
    <p:sldId id="310" r:id="rId40"/>
    <p:sldId id="325" r:id="rId41"/>
    <p:sldId id="326" r:id="rId42"/>
    <p:sldId id="329" r:id="rId43"/>
    <p:sldId id="314" r:id="rId44"/>
    <p:sldId id="315" r:id="rId45"/>
    <p:sldId id="312" r:id="rId46"/>
    <p:sldId id="289" r:id="rId47"/>
    <p:sldId id="275" r:id="rId48"/>
    <p:sldId id="276" r:id="rId49"/>
    <p:sldId id="319" r:id="rId50"/>
    <p:sldId id="320" r:id="rId51"/>
    <p:sldId id="321" r:id="rId52"/>
    <p:sldId id="322" r:id="rId53"/>
    <p:sldId id="327" r:id="rId54"/>
    <p:sldId id="330" r:id="rId55"/>
    <p:sldId id="317" r:id="rId56"/>
    <p:sldId id="316"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4" d="100"/>
          <a:sy n="74" d="100"/>
        </p:scale>
        <p:origin x="-1056"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CD296-8A6D-4783-9A9B-765BB96CBCBF}" type="datetimeFigureOut">
              <a:rPr lang="en-GB" smtClean="0"/>
              <a:pPr/>
              <a:t>05/08/2011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5A8886-F259-4AD3-85BB-74EDBBAFC661}"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48824-DF7E-454E-B485-7FF9ED251892}" type="datetimeFigureOut">
              <a:rPr lang="en-GB" smtClean="0"/>
              <a:pPr/>
              <a:t>05/08/2011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58522-8947-4B47-832F-DB99C4C6F783}"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179FAE-C7A0-4FD4-85D8-2F8C9F2EEB2A}"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6652FF7-D41E-4822-99C7-651FEA4D2846}"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1F653-D651-474E-960A-AA0550361EF4}" type="slidenum">
              <a:rPr lang="en-GB" smtClean="0"/>
              <a:pPr fontAlgn="base">
                <a:spcBef>
                  <a:spcPct val="0"/>
                </a:spcBef>
                <a:spcAft>
                  <a:spcPct val="0"/>
                </a:spcAft>
                <a:defRPr/>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B58522-8947-4B47-832F-DB99C4C6F783}"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E445D-1900-404C-AD1F-E7C907DAE8C9}" type="slidenum">
              <a:rPr lang="en-GB" smtClean="0">
                <a:ea typeface="ヒラギノ明朝 ProN W3"/>
                <a:cs typeface="ヒラギノ明朝 ProN W3"/>
              </a:rPr>
              <a:pPr fontAlgn="base">
                <a:spcBef>
                  <a:spcPct val="0"/>
                </a:spcBef>
                <a:spcAft>
                  <a:spcPct val="0"/>
                </a:spcAft>
                <a:defRPr/>
              </a:pPr>
              <a:t>40</a:t>
            </a:fld>
            <a:endParaRPr lang="en-GB" smtClean="0">
              <a:ea typeface="ヒラギノ明朝 ProN W3"/>
              <a:cs typeface="ヒラギノ明朝 ProN W3"/>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43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46DA6-3B0E-4BF0-9F71-7041F11A0091}"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96931-6BFF-4BF5-B4A7-7CDC403646C3}"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fr-FR"/>
          </a:p>
        </p:txBody>
      </p:sp>
      <p:sp>
        <p:nvSpPr>
          <p:cNvPr id="3" name="Sous-titre 2"/>
          <p:cNvSpPr>
            <a:spLocks noGrp="1"/>
          </p:cNvSpPr>
          <p:nvPr>
            <p:ph type="subTitle" idx="1"/>
          </p:nvPr>
        </p:nvSpPr>
        <p:spPr>
          <a:xfrm>
            <a:off x="1371824" y="3886657"/>
            <a:ext cx="6400354" cy="1752451"/>
          </a:xfrm>
          <a:prstGeom prst="rect">
            <a:avLst/>
          </a:prstGeom>
        </p:spPr>
        <p:txBody>
          <a:bodyPr vert="horz" lIns="64258" tIns="32128" rIns="64258" bIns="32128"/>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fr-F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contenu 2"/>
          <p:cNvSpPr>
            <a:spLocks noGrp="1"/>
          </p:cNvSpPr>
          <p:nvPr>
            <p:ph idx="1"/>
          </p:nvPr>
        </p:nvSpPr>
        <p:spPr>
          <a:xfrm>
            <a:off x="457647" y="1600657"/>
            <a:ext cx="8228707" cy="4525119"/>
          </a:xfrm>
          <a:prstGeom prst="rect">
            <a:avLst/>
          </a:prstGeom>
        </p:spPr>
        <p:txBody>
          <a:bodyPr vert="horz"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58" tIns="32128" rIns="64258" bIns="32128"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contenu 2"/>
          <p:cNvSpPr>
            <a:spLocks noGrp="1"/>
          </p:cNvSpPr>
          <p:nvPr>
            <p:ph sz="half" idx="1"/>
          </p:nvPr>
        </p:nvSpPr>
        <p:spPr>
          <a:xfrm>
            <a:off x="457648"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58" tIns="32128" rIns="64258" bIns="3212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7" y="1435448"/>
            <a:ext cx="3008189" cy="469031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5" y="612800"/>
            <a:ext cx="5486177" cy="4114354"/>
          </a:xfrm>
          <a:prstGeom prst="rect">
            <a:avLst/>
          </a:prstGeom>
        </p:spPr>
        <p:txBody>
          <a:bodyPr vert="horz" lIns="64258" tIns="32128" rIns="64258" bIns="32128"/>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5" y="5367860"/>
            <a:ext cx="5486177" cy="80478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2143125"/>
            <a:ext cx="1995785" cy="2500313"/>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0" y="2143125"/>
            <a:ext cx="5880199" cy="2500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7"/>
            <a:ext cx="8228707" cy="4525119"/>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5851178"/>
          </a:xfrm>
          <a:prstGeom prst="rect">
            <a:avLst/>
          </a:prstGeom>
        </p:spPr>
        <p:txBody>
          <a:bodyPr vert="eaVert" lIns="64258" tIns="32128" rIns="64258" bIns="32128"/>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5851178"/>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8"/>
            <a:ext cx="6400354"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fr-F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3616523"/>
            <a:ext cx="2004715" cy="22056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692301" y="3616523"/>
            <a:ext cx="2004715" cy="22056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8" y="273484"/>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8" y="1435448"/>
            <a:ext cx="300818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03200"/>
            <a:ext cx="6335712" cy="4175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1811338" cy="476250"/>
          </a:xfrm>
          <a:prstGeom prst="rect">
            <a:avLst/>
          </a:prstGeom>
        </p:spPr>
        <p:txBody>
          <a:bodyPr/>
          <a:lstStyle>
            <a:lvl1pPr>
              <a:defRPr/>
            </a:lvl1pPr>
          </a:lstStyle>
          <a:p>
            <a:endParaRPr lang="fr-FR"/>
          </a:p>
        </p:txBody>
      </p:sp>
      <p:sp>
        <p:nvSpPr>
          <p:cNvPr id="6" name="Footer Placeholder 5"/>
          <p:cNvSpPr>
            <a:spLocks noGrp="1"/>
          </p:cNvSpPr>
          <p:nvPr>
            <p:ph type="ftr" sz="quarter" idx="11"/>
          </p:nvPr>
        </p:nvSpPr>
        <p:spPr>
          <a:xfrm>
            <a:off x="2339975" y="6245225"/>
            <a:ext cx="4537075" cy="476250"/>
          </a:xfrm>
          <a:prstGeom prst="rect">
            <a:avLst/>
          </a:prstGeom>
        </p:spPr>
        <p:txBody>
          <a:bodyPr/>
          <a:lstStyle>
            <a:lvl1pPr>
              <a:defRPr/>
            </a:lvl1pPr>
          </a:lstStyle>
          <a:p>
            <a:r>
              <a:rPr lang="en-GB" smtClean="0"/>
              <a:t>SPL SuperBeam Studies @ NUFACT11                                  </a:t>
            </a:r>
            <a:endParaRPr lang="fr-FR" dirty="0"/>
          </a:p>
        </p:txBody>
      </p:sp>
      <p:sp>
        <p:nvSpPr>
          <p:cNvPr id="7" name="Slide Number Placeholder 6"/>
          <p:cNvSpPr>
            <a:spLocks noGrp="1"/>
          </p:cNvSpPr>
          <p:nvPr>
            <p:ph type="sldNum" sz="quarter" idx="12"/>
          </p:nvPr>
        </p:nvSpPr>
        <p:spPr>
          <a:xfrm>
            <a:off x="6948488" y="6245225"/>
            <a:ext cx="1738312" cy="476250"/>
          </a:xfrm>
          <a:prstGeom prst="rect">
            <a:avLst/>
          </a:prstGeom>
        </p:spPr>
        <p:txBody>
          <a:bodyPr/>
          <a:lstStyle>
            <a:lvl1pPr>
              <a:defRPr/>
            </a:lvl1pPr>
          </a:lstStyle>
          <a:p>
            <a:fld id="{0F8E7D89-F669-4560-A676-05034E339988}" type="slidenum">
              <a:rPr lang="fr-FR"/>
              <a:pPr/>
              <a:t>‹#›</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6"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6" y="612800"/>
            <a:ext cx="5486177"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6" y="5367860"/>
            <a:ext cx="5486177"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667870" y="1062644"/>
            <a:ext cx="1029146" cy="4759523"/>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41" y="1062644"/>
            <a:ext cx="2980283" cy="4759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9"/>
            <a:ext cx="6400354"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fr-F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540496"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49"/>
            <a:ext cx="6400354" cy="1752451"/>
          </a:xfrm>
          <a:prstGeom prst="rect">
            <a:avLst/>
          </a:prstGeom>
        </p:spPr>
        <p:txBody>
          <a:bodyPr vert="horz"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fr-F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9" y="273485"/>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9" y="1435448"/>
            <a:ext cx="300818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7"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7" y="612800"/>
            <a:ext cx="5486177"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7" y="5367860"/>
            <a:ext cx="5486177"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fr-F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540496"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a:xfrm>
            <a:off x="457647" y="1600649"/>
            <a:ext cx="8228707" cy="4525119"/>
          </a:xfrm>
          <a:prstGeom prst="rect">
            <a:avLst/>
          </a:prstGeom>
        </p:spPr>
        <p:txBody>
          <a:bodyPr vert="horz"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60" y="273486"/>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8"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fr-F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750594"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671066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61" y="273487"/>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9"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r>
              <a:rPr lang="en-GB" smtClean="0"/>
              <a:t>SPL SuperBeam Studies @ NUFACT11                                  </a:t>
            </a:r>
            <a:endParaRPr lang="en-GB" dirty="0"/>
          </a:p>
        </p:txBody>
      </p:sp>
      <p:sp>
        <p:nvSpPr>
          <p:cNvPr id="27" name="Slide Number Placeholder 26"/>
          <p:cNvSpPr>
            <a:spLocks noGrp="1"/>
          </p:cNvSpPr>
          <p:nvPr>
            <p:ph type="sldNum" sz="quarter" idx="12"/>
          </p:nvPr>
        </p:nvSpPr>
        <p:spPr/>
        <p:txBody>
          <a:bodyPr/>
          <a:lstStyle/>
          <a:p>
            <a:fld id="{BE4CDD75-BE5C-42FB-ADA7-DEDDE10B26C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SPL SuperBeam Studies @ NUFACT11                                  </a:t>
            </a:r>
            <a:endParaRPr lang="en-GB" dirty="0"/>
          </a:p>
        </p:txBody>
      </p:sp>
      <p:sp>
        <p:nvSpPr>
          <p:cNvPr id="7" name="Slide Number Placeholder 6"/>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648"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SPL SuperBeam Studies @ NUFACT11                                  </a:t>
            </a:r>
            <a:endParaRPr lang="en-GB" dirty="0"/>
          </a:p>
        </p:txBody>
      </p:sp>
      <p:sp>
        <p:nvSpPr>
          <p:cNvPr id="9" name="Slide Number Placeholder 8"/>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SPL SuperBeam Studies @ NUFACT11                                  </a:t>
            </a:r>
            <a:endParaRPr lang="en-GB" dirty="0"/>
          </a:p>
        </p:txBody>
      </p:sp>
      <p:sp>
        <p:nvSpPr>
          <p:cNvPr id="4" name="Slide Number Placeholder 3"/>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SPL SuperBeam Studies @ NUFACT11                                  </a:t>
            </a:r>
            <a:endParaRPr lang="en-GB" dirty="0"/>
          </a:p>
        </p:txBody>
      </p:sp>
      <p:sp>
        <p:nvSpPr>
          <p:cNvPr id="7" name="Slide Number Placeholder 6"/>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SPL SuperBeam Studies @ NUFACT11                                  </a:t>
            </a:r>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BE4CDD75-BE5C-42FB-ADA7-DEDDE10B26CB}"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03200"/>
            <a:ext cx="6335712" cy="4175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1811338" cy="476250"/>
          </a:xfrm>
          <a:prstGeom prst="rect">
            <a:avLst/>
          </a:prstGeom>
        </p:spPr>
        <p:txBody>
          <a:bodyPr/>
          <a:lstStyle>
            <a:lvl1pPr>
              <a:defRPr/>
            </a:lvl1pPr>
          </a:lstStyle>
          <a:p>
            <a:endParaRPr lang="fr-FR"/>
          </a:p>
        </p:txBody>
      </p:sp>
      <p:sp>
        <p:nvSpPr>
          <p:cNvPr id="6" name="Footer Placeholder 5"/>
          <p:cNvSpPr>
            <a:spLocks noGrp="1"/>
          </p:cNvSpPr>
          <p:nvPr>
            <p:ph type="ftr" sz="quarter" idx="11"/>
          </p:nvPr>
        </p:nvSpPr>
        <p:spPr>
          <a:xfrm>
            <a:off x="2339975" y="6245225"/>
            <a:ext cx="4537075" cy="476250"/>
          </a:xfrm>
          <a:prstGeom prst="rect">
            <a:avLst/>
          </a:prstGeom>
        </p:spPr>
        <p:txBody>
          <a:bodyPr/>
          <a:lstStyle>
            <a:lvl1pPr>
              <a:defRPr/>
            </a:lvl1pPr>
          </a:lstStyle>
          <a:p>
            <a:r>
              <a:rPr lang="en-GB" smtClean="0"/>
              <a:t>SPL SuperBeam Studies @ NUFACT11                                  </a:t>
            </a:r>
            <a:endParaRPr lang="fr-FR" dirty="0"/>
          </a:p>
        </p:txBody>
      </p:sp>
      <p:sp>
        <p:nvSpPr>
          <p:cNvPr id="7" name="Slide Number Placeholder 6"/>
          <p:cNvSpPr>
            <a:spLocks noGrp="1"/>
          </p:cNvSpPr>
          <p:nvPr>
            <p:ph type="sldNum" sz="quarter" idx="12"/>
          </p:nvPr>
        </p:nvSpPr>
        <p:spPr>
          <a:xfrm>
            <a:off x="6948488" y="6245225"/>
            <a:ext cx="1738312" cy="476250"/>
          </a:xfrm>
          <a:prstGeom prst="rect">
            <a:avLst/>
          </a:prstGeom>
        </p:spPr>
        <p:txBody>
          <a:bodyPr/>
          <a:lstStyle>
            <a:lvl1pPr>
              <a:defRPr/>
            </a:lvl1pPr>
          </a:lstStyle>
          <a:p>
            <a:fld id="{0F8E7D89-F669-4560-A676-05034E339988}" type="slidenum">
              <a:rPr lang="fr-F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49" y="1435448"/>
            <a:ext cx="3008189" cy="4690318"/>
          </a:xfrm>
          <a:prstGeom prst="rect">
            <a:avLst/>
          </a:prstGeom>
        </p:spPr>
        <p:txBody>
          <a:bodyPr vert="horz"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7" y="612800"/>
            <a:ext cx="5486177" cy="4114354"/>
          </a:xfrm>
          <a:prstGeom prst="rect">
            <a:avLst/>
          </a:prstGeom>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7" y="5367860"/>
            <a:ext cx="5486177" cy="804788"/>
          </a:xfrm>
          <a:prstGeom prst="rect">
            <a:avLst/>
          </a:prstGeom>
        </p:spPr>
        <p:txBody>
          <a:bodyPr vert="horz"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35719"/>
            <a:ext cx="2057176" cy="609004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35719"/>
            <a:ext cx="6064374" cy="6090047"/>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0"/>
            <a:ext cx="6400354" cy="1752451"/>
          </a:xfrm>
          <a:prstGeom prst="rect">
            <a:avLst/>
          </a:prstGeom>
        </p:spPr>
        <p:txBody>
          <a:bodyPr vert="horz"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a:xfrm>
            <a:off x="457647" y="1600650"/>
            <a:ext cx="8228707" cy="4525119"/>
          </a:xfrm>
          <a:prstGeom prst="rect">
            <a:avLst/>
          </a:prstGeom>
        </p:spPr>
        <p:txBody>
          <a:bodyPr vert="horz"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81" tIns="32140" rIns="64281" bIns="32140"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648" y="1600650"/>
            <a:ext cx="4060775" cy="4525119"/>
          </a:xfrm>
          <a:prstGeom prst="rect">
            <a:avLst/>
          </a:prstGeom>
        </p:spPr>
        <p:txBody>
          <a:bodyPr vert="horz"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0"/>
            <a:ext cx="4060775" cy="4525119"/>
          </a:xfrm>
          <a:prstGeom prst="rect">
            <a:avLst/>
          </a:prstGeom>
        </p:spPr>
        <p:txBody>
          <a:bodyPr vert="horz"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81" tIns="32140" rIns="64281" bIns="3214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0" y="1435448"/>
            <a:ext cx="3008189" cy="4690318"/>
          </a:xfrm>
          <a:prstGeom prst="rect">
            <a:avLst/>
          </a:prstGeom>
        </p:spPr>
        <p:txBody>
          <a:bodyPr vert="horz"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8" y="612800"/>
            <a:ext cx="5486177" cy="4114354"/>
          </a:xfrm>
          <a:prstGeom prst="rect">
            <a:avLst/>
          </a:prstGeom>
        </p:spPr>
        <p:txBody>
          <a:bodyPr vert="horz" lIns="64281" tIns="32140" rIns="64281" bIns="32140"/>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8" y="5367860"/>
            <a:ext cx="5486177" cy="804788"/>
          </a:xfrm>
          <a:prstGeom prst="rect">
            <a:avLst/>
          </a:prstGeom>
        </p:spPr>
        <p:txBody>
          <a:bodyPr vert="horz"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0"/>
            <a:ext cx="8228707" cy="4525119"/>
          </a:xfrm>
          <a:prstGeom prst="rect">
            <a:avLst/>
          </a:prstGeom>
        </p:spPr>
        <p:txBody>
          <a:bodyPr vert="eaVert"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1600650"/>
            <a:ext cx="2057176" cy="452511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0"/>
            <a:ext cx="6064374" cy="4525119"/>
          </a:xfrm>
          <a:prstGeom prst="rect">
            <a:avLst/>
          </a:prstGeom>
        </p:spPr>
        <p:txBody>
          <a:bodyPr vert="eaVert"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fr-F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3732609"/>
            <a:ext cx="3937992"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3732609"/>
            <a:ext cx="3937992"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1" y="273477"/>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9"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r>
              <a:rPr lang="en-US" noProof="0" smtClean="0">
                <a:sym typeface="Hoefler Text" pitchFamily="-112" charset="0"/>
              </a:rPr>
              <a:t>Click icon to add picture</a:t>
            </a:r>
            <a:endParaRPr lang="fr-FR" noProof="0" smtClean="0">
              <a:sym typeface="Hoefler Text" pitchFamily="-112" charset="0"/>
            </a:endParaRPr>
          </a:p>
        </p:txBody>
      </p:sp>
      <p:sp>
        <p:nvSpPr>
          <p:cNvPr id="4" name="Espace réservé du texte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5018489"/>
            <a:ext cx="1995785" cy="144660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5018489"/>
            <a:ext cx="5880199" cy="144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fr-F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2" y="273478"/>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r>
              <a:rPr lang="en-US" noProof="0" smtClean="0">
                <a:sym typeface="Hoefler Text" pitchFamily="-112" charset="0"/>
              </a:rPr>
              <a:t>Click icon to add picture</a:t>
            </a:r>
            <a:endParaRPr lang="fr-FR" noProof="0" smtClean="0">
              <a:sym typeface="Hoefler Text" pitchFamily="-112" charset="0"/>
            </a:endParaRPr>
          </a:p>
        </p:txBody>
      </p:sp>
      <p:sp>
        <p:nvSpPr>
          <p:cNvPr id="4" name="Espace réservé du texte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5018490"/>
            <a:ext cx="1995785" cy="144660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5018490"/>
            <a:ext cx="5880199" cy="144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70" tIns="32135" rIns="64270" bIns="32135"/>
          <a:lstStyle/>
          <a:p>
            <a:r>
              <a:rPr lang="en-US" smtClean="0"/>
              <a:t>Click to edit Master title style</a:t>
            </a:r>
            <a:endParaRPr lang="fr-FR"/>
          </a:p>
        </p:txBody>
      </p:sp>
      <p:sp>
        <p:nvSpPr>
          <p:cNvPr id="3" name="Sous-titr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fr-F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70" tIns="32135" rIns="64270" bIns="32135"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contenu 2"/>
          <p:cNvSpPr>
            <a:spLocks noGrp="1"/>
          </p:cNvSpPr>
          <p:nvPr>
            <p:ph sz="half" idx="1"/>
          </p:nvPr>
        </p:nvSpPr>
        <p:spPr>
          <a:xfrm>
            <a:off x="580430" y="580436"/>
            <a:ext cx="3937992" cy="56971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0436"/>
            <a:ext cx="3937992" cy="56971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3" y="273479"/>
            <a:ext cx="3008189" cy="1161975"/>
          </a:xfrm>
          <a:prstGeom prst="rect">
            <a:avLst/>
          </a:prstGeom>
        </p:spPr>
        <p:txBody>
          <a:bodyPr vert="horz" lIns="64270" tIns="32135" rIns="64270" bIns="32135"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1" y="4800824"/>
            <a:ext cx="5486177" cy="567035"/>
          </a:xfrm>
          <a:prstGeom prst="rect">
            <a:avLst/>
          </a:prstGeom>
        </p:spPr>
        <p:txBody>
          <a:bodyPr vert="horz" lIns="64270" tIns="32135" rIns="64270" bIns="32135"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6002982"/>
          </a:xfrm>
          <a:prstGeom prst="rect">
            <a:avLst/>
          </a:prstGeom>
        </p:spPr>
        <p:txBody>
          <a:bodyPr vert="eaVert" lIns="64270" tIns="32135" rIns="64270" bIns="32135"/>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60029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67" tIns="32133" rIns="64267" bIns="32133"/>
          <a:lstStyle/>
          <a:p>
            <a:r>
              <a:rPr lang="en-US" smtClean="0"/>
              <a:t>Click to edit Master title style</a:t>
            </a:r>
            <a:endParaRPr lang="fr-FR"/>
          </a:p>
        </p:txBody>
      </p:sp>
      <p:sp>
        <p:nvSpPr>
          <p:cNvPr id="3" name="Sous-titre 2"/>
          <p:cNvSpPr>
            <a:spLocks noGrp="1"/>
          </p:cNvSpPr>
          <p:nvPr>
            <p:ph type="subTitle" idx="1"/>
          </p:nvPr>
        </p:nvSpPr>
        <p:spPr>
          <a:xfrm>
            <a:off x="1371824" y="3886654"/>
            <a:ext cx="6400354" cy="1752451"/>
          </a:xfrm>
          <a:prstGeom prst="rect">
            <a:avLst/>
          </a:prstGeom>
        </p:spPr>
        <p:txBody>
          <a:bodyPr vert="horz" lIns="64267" tIns="32133" rIns="64267" bIns="32133"/>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fr-F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contenu 2"/>
          <p:cNvSpPr>
            <a:spLocks noGrp="1"/>
          </p:cNvSpPr>
          <p:nvPr>
            <p:ph idx="1"/>
          </p:nvPr>
        </p:nvSpPr>
        <p:spPr>
          <a:xfrm>
            <a:off x="457647" y="1600654"/>
            <a:ext cx="8228707" cy="4525119"/>
          </a:xfrm>
          <a:prstGeom prst="rect">
            <a:avLst/>
          </a:prstGeom>
        </p:spPr>
        <p:txBody>
          <a:bodyPr vert="horz"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67" tIns="32133" rIns="64267" bIns="32133"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67" tIns="32133" rIns="64267" bIns="32133"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contenu 2"/>
          <p:cNvSpPr>
            <a:spLocks noGrp="1"/>
          </p:cNvSpPr>
          <p:nvPr>
            <p:ph sz="half" idx="1"/>
          </p:nvPr>
        </p:nvSpPr>
        <p:spPr>
          <a:xfrm>
            <a:off x="457648" y="1600654"/>
            <a:ext cx="4060775" cy="4525119"/>
          </a:xfrm>
          <a:prstGeom prst="rect">
            <a:avLst/>
          </a:prstGeom>
        </p:spPr>
        <p:txBody>
          <a:bodyPr vert="horz" lIns="64267" tIns="32133" rIns="64267" bIns="3213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4"/>
            <a:ext cx="4060775" cy="4525119"/>
          </a:xfrm>
          <a:prstGeom prst="rect">
            <a:avLst/>
          </a:prstGeom>
        </p:spPr>
        <p:txBody>
          <a:bodyPr vert="horz" lIns="64267" tIns="32133" rIns="64267" bIns="3213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67" tIns="32133" rIns="64267" bIns="32133"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67" tIns="32133" rIns="64267" bIns="3213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67" tIns="32133" rIns="64267" bIns="32133"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67" tIns="32133" rIns="64267" bIns="3213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4" y="273480"/>
            <a:ext cx="3008189" cy="1161975"/>
          </a:xfrm>
          <a:prstGeom prst="rect">
            <a:avLst/>
          </a:prstGeom>
        </p:spPr>
        <p:txBody>
          <a:bodyPr vert="horz" lIns="64267" tIns="32133" rIns="64267" bIns="32133"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67" tIns="32133" rIns="64267" bIns="32133"/>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4" y="1435448"/>
            <a:ext cx="3008189" cy="4690318"/>
          </a:xfrm>
          <a:prstGeom prst="rect">
            <a:avLst/>
          </a:prstGeom>
        </p:spPr>
        <p:txBody>
          <a:bodyPr vert="horz" lIns="64267" tIns="32133" rIns="64267" bIns="32133"/>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2" y="4800824"/>
            <a:ext cx="5486177" cy="567035"/>
          </a:xfrm>
          <a:prstGeom prst="rect">
            <a:avLst/>
          </a:prstGeom>
        </p:spPr>
        <p:txBody>
          <a:bodyPr vert="horz" lIns="64267" tIns="32133" rIns="64267" bIns="32133"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2" y="612800"/>
            <a:ext cx="5486177" cy="4114354"/>
          </a:xfrm>
          <a:prstGeom prst="rect">
            <a:avLst/>
          </a:prstGeom>
        </p:spPr>
        <p:txBody>
          <a:bodyPr vert="horz" lIns="64267" tIns="32133" rIns="64267" bIns="32133"/>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2" y="5367860"/>
            <a:ext cx="5486177" cy="804788"/>
          </a:xfrm>
          <a:prstGeom prst="rect">
            <a:avLst/>
          </a:prstGeom>
        </p:spPr>
        <p:txBody>
          <a:bodyPr vert="horz" lIns="64267" tIns="32133" rIns="64267" bIns="32133"/>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4"/>
            <a:ext cx="8228707" cy="4525119"/>
          </a:xfrm>
          <a:prstGeom prst="rect">
            <a:avLst/>
          </a:prstGeom>
        </p:spPr>
        <p:txBody>
          <a:bodyPr vert="eaVert"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5851178"/>
          </a:xfrm>
          <a:prstGeom prst="rect">
            <a:avLst/>
          </a:prstGeom>
        </p:spPr>
        <p:txBody>
          <a:bodyPr vert="eaVert" lIns="64267" tIns="32133" rIns="64267" bIns="32133"/>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5851178"/>
          </a:xfrm>
          <a:prstGeom prst="rect">
            <a:avLst/>
          </a:prstGeom>
        </p:spPr>
        <p:txBody>
          <a:bodyPr vert="eaVert"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fr-F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5.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3.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3.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80430" y="2143125"/>
            <a:ext cx="7983141" cy="1598414"/>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717" tIns="35717" rIns="35717" bIns="35717"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026" name="Rectangle 2"/>
          <p:cNvSpPr>
            <a:spLocks noGrp="1" noChangeArrowheads="1"/>
          </p:cNvSpPr>
          <p:nvPr>
            <p:ph type="body" idx="1"/>
          </p:nvPr>
        </p:nvSpPr>
        <p:spPr bwMode="auto">
          <a:xfrm>
            <a:off x="580430" y="3732609"/>
            <a:ext cx="7983141" cy="910828"/>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17" tIns="35717" rIns="35717" bIns="35717" numCol="1" anchor="t" anchorCtr="0" compatLnSpc="1">
            <a:prstTxWarp prst="textNoShape">
              <a:avLst/>
            </a:prstTxWarp>
          </a:bodyPr>
          <a:lstStyle/>
          <a:p>
            <a:pPr lvl="0"/>
            <a:r>
              <a:rPr lang="en-US" smtClean="0">
                <a:sym typeface="Georgia" pitchFamily="-112" charset="0"/>
              </a:rPr>
              <a:t>Click to edit Master text styles</a:t>
            </a:r>
          </a:p>
          <a:p>
            <a:pPr lvl="1"/>
            <a:r>
              <a:rPr lang="en-US" smtClean="0">
                <a:sym typeface="Georgia" pitchFamily="-112" charset="0"/>
              </a:rPr>
              <a:t>Second level</a:t>
            </a:r>
          </a:p>
          <a:p>
            <a:pPr lvl="2"/>
            <a:r>
              <a:rPr lang="en-US" smtClean="0">
                <a:sym typeface="Georgia" pitchFamily="-112" charset="0"/>
              </a:rPr>
              <a:t>Third level</a:t>
            </a:r>
          </a:p>
          <a:p>
            <a:pPr lvl="3"/>
            <a:r>
              <a:rPr lang="en-US" smtClean="0">
                <a:sym typeface="Georgia" pitchFamily="-112" charset="0"/>
              </a:rPr>
              <a:t>Fourth level</a:t>
            </a:r>
          </a:p>
          <a:p>
            <a:pPr lvl="4"/>
            <a:r>
              <a:rPr lang="en-US" smtClean="0">
                <a:sym typeface="Georgia" pitchFamily="-112" charset="0"/>
              </a:rPr>
              <a:t>Fifth level</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hf hdr="0" dt="0"/>
  <p:txStyles>
    <p:titleStyle>
      <a:lvl1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57"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915"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372"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829"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93" indent="-241093"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1pPr>
      <a:lvl2pPr marL="522368" indent="-200911"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2pPr>
      <a:lvl3pPr marL="803643"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3pPr>
      <a:lvl4pPr marL="1125101"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4pPr>
      <a:lvl5pPr marL="1446558"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5pPr>
      <a:lvl6pPr marL="321457"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6pPr>
      <a:lvl7pPr marL="642915"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7pPr>
      <a:lvl8pPr marL="96437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8pPr>
      <a:lvl9pPr marL="12858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11618" name="Picture 1"/>
          <p:cNvPicPr>
            <a:picLocks noChangeAspect="1" noChangeArrowheads="1"/>
          </p:cNvPicPr>
          <p:nvPr/>
        </p:nvPicPr>
        <p:blipFill>
          <a:blip r:embed="rId14" cstate="print"/>
          <a:srcRect/>
          <a:stretch>
            <a:fillRect/>
          </a:stretch>
        </p:blipFill>
        <p:spPr bwMode="auto">
          <a:xfrm>
            <a:off x="455415" y="455415"/>
            <a:ext cx="8259961" cy="5956102"/>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08"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618"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3925"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23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05"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62289"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74673"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87057"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9944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82075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4206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6337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84685"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80430" y="1062633"/>
            <a:ext cx="4116586" cy="2562820"/>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697" tIns="35697" rIns="35697" bIns="35697"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1266" name="Rectangle 2"/>
          <p:cNvSpPr>
            <a:spLocks noGrp="1" noChangeArrowheads="1"/>
          </p:cNvSpPr>
          <p:nvPr>
            <p:ph type="body" idx="1"/>
          </p:nvPr>
        </p:nvSpPr>
        <p:spPr bwMode="auto">
          <a:xfrm>
            <a:off x="580430" y="3616523"/>
            <a:ext cx="4116586" cy="2205633"/>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7" tIns="35697" rIns="35697" bIns="35697" numCol="1" anchor="t"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hf hdr="0" dt="0"/>
  <p:txStyles>
    <p:titleStyle>
      <a:lvl1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291"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585"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3876"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171"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0971" indent="-24097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1pPr>
      <a:lvl2pPr marL="522103" indent="-20080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2pPr>
      <a:lvl3pPr marL="803233"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3pPr>
      <a:lvl4pPr marL="1124525"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4pPr>
      <a:lvl5pPr marL="1445818"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5pPr>
      <a:lvl6pPr marL="32129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6pPr>
      <a:lvl7pPr marL="642585"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7pPr>
      <a:lvl8pPr marL="963876"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8pPr>
      <a:lvl9pPr marL="128517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580441"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5" tIns="35695" rIns="35695" bIns="35695"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2290" name="Rectangle 2"/>
          <p:cNvSpPr>
            <a:spLocks noGrp="1" noChangeArrowheads="1"/>
          </p:cNvSpPr>
          <p:nvPr>
            <p:ph type="body" idx="1"/>
          </p:nvPr>
        </p:nvSpPr>
        <p:spPr bwMode="auto">
          <a:xfrm>
            <a:off x="580440"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5" tIns="35695" rIns="35695" bIns="35695"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7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55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82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10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79"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536"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88"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240"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592"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868"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143"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423"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697"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80442"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3" tIns="35693" rIns="35693" bIns="3569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3314" name="Rectangle 2"/>
          <p:cNvSpPr>
            <a:spLocks noGrp="1" noChangeArrowheads="1"/>
          </p:cNvSpPr>
          <p:nvPr>
            <p:ph type="body" idx="1"/>
          </p:nvPr>
        </p:nvSpPr>
        <p:spPr bwMode="auto">
          <a:xfrm>
            <a:off x="580441"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3" tIns="35693" rIns="35693" bIns="35693"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58"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519"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77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039"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6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509"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45"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181"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517"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77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03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299"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55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580443"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1" tIns="35691" rIns="35691" bIns="35691"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4338" name="Rectangle 2"/>
          <p:cNvSpPr>
            <a:spLocks noGrp="1" noChangeArrowheads="1"/>
          </p:cNvSpPr>
          <p:nvPr>
            <p:ph type="body" idx="1"/>
          </p:nvPr>
        </p:nvSpPr>
        <p:spPr bwMode="auto">
          <a:xfrm>
            <a:off x="4750607"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1" tIns="35691" rIns="35691" bIns="35691"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4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48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727"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497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53"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48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0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12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44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684"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5928"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175"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415"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8/5/2011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80431"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5" tIns="35715" rIns="35715" bIns="35715"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440"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88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432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76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50009"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62521"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75033"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87545"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500058"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821498"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42939"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64380"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85821"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80432" y="2143127"/>
            <a:ext cx="7983141" cy="2500313"/>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713" tIns="35713" rIns="35713" bIns="3571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dt="0"/>
  <p:txStyles>
    <p:titleStyle>
      <a:lvl1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24"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849"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274"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697"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68" indent="-241068"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1pPr>
      <a:lvl2pPr marL="522314" indent="-200890"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2pPr>
      <a:lvl3pPr marL="803561"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3pPr>
      <a:lvl4pPr marL="1124987"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4pPr>
      <a:lvl5pPr marL="1446410"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5pPr>
      <a:lvl6pPr marL="321424"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6pPr>
      <a:lvl7pPr marL="64284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7pPr>
      <a:lvl8pPr marL="964274"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8pPr>
      <a:lvl9pPr marL="1285697"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80433" y="5018484"/>
            <a:ext cx="7983141" cy="830461"/>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1" tIns="35711" rIns="35711" bIns="35711"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4098" name="Rectangle 2"/>
          <p:cNvSpPr>
            <a:spLocks noGrp="1" noChangeArrowheads="1"/>
          </p:cNvSpPr>
          <p:nvPr>
            <p:ph type="body" idx="1"/>
          </p:nvPr>
        </p:nvSpPr>
        <p:spPr bwMode="auto">
          <a:xfrm>
            <a:off x="580433" y="5840016"/>
            <a:ext cx="7983141" cy="625078"/>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1" tIns="35711" rIns="35711" bIns="35711" numCol="1" anchor="t" anchorCtr="0" compatLnSpc="1">
            <a:prstTxWarp prst="textNoShape">
              <a:avLst/>
            </a:prstTxWarp>
          </a:bodyPr>
          <a:lstStyle/>
          <a:p>
            <a:pPr lvl="0"/>
            <a:r>
              <a:rPr lang="en-US" smtClean="0">
                <a:sym typeface="Hoefler Text" pitchFamily="-112" charset="0"/>
              </a:rPr>
              <a:t>Click to edit Master text styles</a:t>
            </a:r>
          </a:p>
          <a:p>
            <a:pPr lvl="1"/>
            <a:r>
              <a:rPr lang="en-US" smtClean="0">
                <a:sym typeface="Hoefler Text" pitchFamily="-112" charset="0"/>
              </a:rPr>
              <a:t>Second level</a:t>
            </a:r>
          </a:p>
          <a:p>
            <a:pPr lvl="2"/>
            <a:r>
              <a:rPr lang="en-US" smtClean="0">
                <a:sym typeface="Hoefler Text" pitchFamily="-112" charset="0"/>
              </a:rPr>
              <a:t>Third level</a:t>
            </a:r>
          </a:p>
          <a:p>
            <a:pPr lvl="3"/>
            <a:r>
              <a:rPr lang="en-US" smtClean="0">
                <a:sym typeface="Hoefler Text" pitchFamily="-112" charset="0"/>
              </a:rPr>
              <a:t>Fourth level</a:t>
            </a:r>
          </a:p>
          <a:p>
            <a:pPr lvl="4"/>
            <a:r>
              <a:rPr lang="en-US" smtClean="0">
                <a:sym typeface="Hoefler Text" pitchFamily="-112" charset="0"/>
              </a:rPr>
              <a:t>Fifth level</a:t>
            </a:r>
            <a:endParaRPr lang="en-US">
              <a:sym typeface="Hoefler Text" pitchFamily="-112" charset="0"/>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dt="0"/>
  <p:txStyles>
    <p:titleStyle>
      <a:lvl1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07"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816"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224"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631"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56" indent="-24105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1pPr>
      <a:lvl2pPr marL="522287" indent="-200880"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2pPr>
      <a:lvl3pPr marL="803520"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3pPr>
      <a:lvl4pPr marL="1124930"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4pPr>
      <a:lvl5pPr marL="1446336"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5pPr>
      <a:lvl6pPr marL="321407"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6pPr>
      <a:lvl7pPr marL="64281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7pPr>
      <a:lvl8pPr marL="96422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8pPr>
      <a:lvl9pPr marL="1285631"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9pPr>
    </p:bodyStyle>
    <p:otherStyle>
      <a:defPPr>
        <a:defRPr lang="fr-FR"/>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80434" y="5018484"/>
            <a:ext cx="7983141" cy="830461"/>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9" tIns="35709" rIns="35709" bIns="35709"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5122" name="Rectangle 2"/>
          <p:cNvSpPr>
            <a:spLocks noGrp="1" noChangeArrowheads="1"/>
          </p:cNvSpPr>
          <p:nvPr>
            <p:ph type="body" idx="1"/>
          </p:nvPr>
        </p:nvSpPr>
        <p:spPr bwMode="auto">
          <a:xfrm>
            <a:off x="580434" y="5840016"/>
            <a:ext cx="7983141" cy="625078"/>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9" tIns="35709" rIns="35709" bIns="35709" numCol="1" anchor="t" anchorCtr="0" compatLnSpc="1">
            <a:prstTxWarp prst="textNoShape">
              <a:avLst/>
            </a:prstTxWarp>
          </a:bodyPr>
          <a:lstStyle/>
          <a:p>
            <a:pPr lvl="0"/>
            <a:r>
              <a:rPr lang="en-US" smtClean="0">
                <a:sym typeface="Hoefler Text" pitchFamily="-112" charset="0"/>
              </a:rPr>
              <a:t>Click to edit Master text styles</a:t>
            </a:r>
          </a:p>
          <a:p>
            <a:pPr lvl="1"/>
            <a:r>
              <a:rPr lang="en-US" smtClean="0">
                <a:sym typeface="Hoefler Text" pitchFamily="-112" charset="0"/>
              </a:rPr>
              <a:t>Second level</a:t>
            </a:r>
          </a:p>
          <a:p>
            <a:pPr lvl="2"/>
            <a:r>
              <a:rPr lang="en-US" smtClean="0">
                <a:sym typeface="Hoefler Text" pitchFamily="-112" charset="0"/>
              </a:rPr>
              <a:t>Third level</a:t>
            </a:r>
          </a:p>
          <a:p>
            <a:pPr lvl="3"/>
            <a:r>
              <a:rPr lang="en-US" smtClean="0">
                <a:sym typeface="Hoefler Text" pitchFamily="-112" charset="0"/>
              </a:rPr>
              <a:t>Fourth level</a:t>
            </a:r>
          </a:p>
          <a:p>
            <a:pPr lvl="4"/>
            <a:r>
              <a:rPr lang="en-US" smtClean="0">
                <a:sym typeface="Hoefler Text" pitchFamily="-112" charset="0"/>
              </a:rPr>
              <a:t>Fifth level</a:t>
            </a:r>
            <a:endParaRPr lang="en-US">
              <a:sym typeface="Hoefler Text" pitchFamily="-112" charset="0"/>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hf hdr="0" dt="0"/>
  <p:txStyles>
    <p:titleStyle>
      <a:lvl1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391"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783"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174"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565"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44" indent="-24104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1pPr>
      <a:lvl2pPr marL="522261" indent="-200870"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2pPr>
      <a:lvl3pPr marL="803479"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3pPr>
      <a:lvl4pPr marL="1124872"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4pPr>
      <a:lvl5pPr marL="1446262"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5pPr>
      <a:lvl6pPr marL="321391"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6pPr>
      <a:lvl7pPr marL="642783"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7pPr>
      <a:lvl8pPr marL="96417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8pPr>
      <a:lvl9pPr marL="1285565"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9pPr>
    </p:bodyStyle>
    <p:otherStyle>
      <a:defPPr>
        <a:defRPr lang="fr-FR"/>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580435" y="580435"/>
            <a:ext cx="7983141" cy="5697141"/>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7" tIns="35707" rIns="35707" bIns="35707"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7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750"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412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500"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57"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26698"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39146"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51594"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64042"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785416"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06791"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28168"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49541"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5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71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4075"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43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44"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62376"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74808"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87240"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99673"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821032"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42391"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63750"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85111"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80437"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3" tIns="35703" rIns="35703" bIns="3570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8194" name="Rectangle 2"/>
          <p:cNvSpPr>
            <a:spLocks noGrp="1" noChangeArrowheads="1"/>
          </p:cNvSpPr>
          <p:nvPr>
            <p:ph type="body" idx="1"/>
          </p:nvPr>
        </p:nvSpPr>
        <p:spPr bwMode="auto">
          <a:xfrm>
            <a:off x="580437" y="1902023"/>
            <a:ext cx="7983141"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3" tIns="35703" rIns="35703" bIns="35703" numCol="1" anchor="t"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34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684"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402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368"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31"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644"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906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476"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892"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5233"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575"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92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926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80438"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1" tIns="35701" rIns="35701" bIns="35701"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9218" name="Rectangle 2"/>
          <p:cNvSpPr>
            <a:spLocks noGrp="1" noChangeArrowheads="1"/>
          </p:cNvSpPr>
          <p:nvPr>
            <p:ph type="body" idx="1"/>
          </p:nvPr>
        </p:nvSpPr>
        <p:spPr bwMode="auto">
          <a:xfrm>
            <a:off x="580438" y="1902023"/>
            <a:ext cx="7983141"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1" tIns="35701" rIns="35701" bIns="35701"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324"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65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97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30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18"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6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90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4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8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5141"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46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796"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9120"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5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5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5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57.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57.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57.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5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57.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15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7.xml"/><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5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1.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57.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157.xml"/><Relationship Id="rId5" Type="http://schemas.openxmlformats.org/officeDocument/2006/relationships/image" Target="../media/image70.jpe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157.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57.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15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57.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57.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7.xml"/><Relationship Id="rId5" Type="http://schemas.openxmlformats.org/officeDocument/2006/relationships/image" Target="../media/image20.pn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157.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5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57.xml"/><Relationship Id="rId5" Type="http://schemas.openxmlformats.org/officeDocument/2006/relationships/image" Target="../media/image81.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5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phc.jpg"/>
          <p:cNvPicPr>
            <a:picLocks noChangeAspect="1"/>
          </p:cNvPicPr>
          <p:nvPr/>
        </p:nvPicPr>
        <p:blipFill>
          <a:blip r:embed="rId3" cstate="print"/>
          <a:stretch>
            <a:fillRect/>
          </a:stretch>
        </p:blipFill>
        <p:spPr>
          <a:xfrm>
            <a:off x="3581400" y="762000"/>
            <a:ext cx="1340374" cy="1000125"/>
          </a:xfrm>
          <a:prstGeom prst="rect">
            <a:avLst/>
          </a:prstGeom>
        </p:spPr>
      </p:pic>
      <p:pic>
        <p:nvPicPr>
          <p:cNvPr id="18" name="Picture 17" descr="img_05.jpg"/>
          <p:cNvPicPr>
            <a:picLocks noChangeAspect="1"/>
          </p:cNvPicPr>
          <p:nvPr/>
        </p:nvPicPr>
        <p:blipFill>
          <a:blip r:embed="rId4" cstate="print"/>
          <a:stretch>
            <a:fillRect/>
          </a:stretch>
        </p:blipFill>
        <p:spPr>
          <a:xfrm>
            <a:off x="457200" y="4572000"/>
            <a:ext cx="2667000" cy="1996384"/>
          </a:xfrm>
          <a:prstGeom prst="rect">
            <a:avLst/>
          </a:prstGeom>
        </p:spPr>
      </p:pic>
      <p:sp>
        <p:nvSpPr>
          <p:cNvPr id="2" name="Title 1"/>
          <p:cNvSpPr>
            <a:spLocks noGrp="1"/>
          </p:cNvSpPr>
          <p:nvPr>
            <p:ph type="ctrTitle"/>
          </p:nvPr>
        </p:nvSpPr>
        <p:spPr>
          <a:xfrm>
            <a:off x="762000" y="1828800"/>
            <a:ext cx="7772400" cy="2076450"/>
          </a:xfrm>
        </p:spPr>
        <p:txBody>
          <a:bodyPr>
            <a:noAutofit/>
          </a:bodyPr>
          <a:lstStyle/>
          <a:p>
            <a:r>
              <a:rPr lang="en-GB" sz="4000" dirty="0" smtClean="0"/>
              <a:t>Optimization of the target and magnetic horn for the </a:t>
            </a:r>
            <a:br>
              <a:rPr lang="en-GB" sz="4000" dirty="0" smtClean="0"/>
            </a:br>
            <a:r>
              <a:rPr lang="en-GB" sz="4000" dirty="0" smtClean="0"/>
              <a:t>CERN to Fréjus neutrino beam </a:t>
            </a:r>
            <a:endParaRPr lang="en-GB" sz="4000" dirty="0"/>
          </a:p>
        </p:txBody>
      </p:sp>
      <p:sp>
        <p:nvSpPr>
          <p:cNvPr id="3" name="Subtitle 2"/>
          <p:cNvSpPr>
            <a:spLocks noGrp="1"/>
          </p:cNvSpPr>
          <p:nvPr>
            <p:ph type="subTitle" idx="1"/>
          </p:nvPr>
        </p:nvSpPr>
        <p:spPr>
          <a:xfrm>
            <a:off x="381000" y="3962400"/>
            <a:ext cx="8382000" cy="1752600"/>
          </a:xfrm>
        </p:spPr>
        <p:txBody>
          <a:bodyPr/>
          <a:lstStyle/>
          <a:p>
            <a:r>
              <a:rPr lang="en-GB" dirty="0" smtClean="0">
                <a:solidFill>
                  <a:schemeClr val="tx1"/>
                </a:solidFill>
              </a:rPr>
              <a:t>Nikolas Vassilopoulos, IPHC/CNRS, Strasbourg </a:t>
            </a:r>
            <a:endParaRPr lang="en-GB" dirty="0">
              <a:solidFill>
                <a:schemeClr val="tx1"/>
              </a:solidFill>
            </a:endParaRPr>
          </a:p>
        </p:txBody>
      </p:sp>
      <p:pic>
        <p:nvPicPr>
          <p:cNvPr id="6" name="Picture 5" descr="euronu.jpg"/>
          <p:cNvPicPr>
            <a:picLocks noChangeAspect="1"/>
          </p:cNvPicPr>
          <p:nvPr/>
        </p:nvPicPr>
        <p:blipFill>
          <a:blip r:embed="rId5" cstate="print"/>
          <a:stretch>
            <a:fillRect/>
          </a:stretch>
        </p:blipFill>
        <p:spPr>
          <a:xfrm>
            <a:off x="533400" y="381000"/>
            <a:ext cx="1295400" cy="881063"/>
          </a:xfrm>
          <a:prstGeom prst="rect">
            <a:avLst/>
          </a:prstGeom>
          <a:effectLst>
            <a:outerShdw blurRad="1270000" dist="50800" dir="5400000" algn="ctr" rotWithShape="0">
              <a:srgbClr val="000000">
                <a:alpha val="43137"/>
              </a:srgbClr>
            </a:outerShdw>
          </a:effectLst>
        </p:spPr>
      </p:pic>
      <p:pic>
        <p:nvPicPr>
          <p:cNvPr id="7" name="Picture 6" descr="vfact.jpg"/>
          <p:cNvPicPr>
            <a:picLocks noChangeAspect="1"/>
          </p:cNvPicPr>
          <p:nvPr/>
        </p:nvPicPr>
        <p:blipFill>
          <a:blip r:embed="rId6" cstate="print"/>
          <a:stretch>
            <a:fillRect/>
          </a:stretch>
        </p:blipFill>
        <p:spPr>
          <a:xfrm>
            <a:off x="6400800" y="304800"/>
            <a:ext cx="1790700" cy="1285875"/>
          </a:xfrm>
          <a:prstGeom prst="rect">
            <a:avLst/>
          </a:prstGeom>
          <a:effectLst>
            <a:outerShdw blurRad="1270000" dist="50800" dir="5400000" algn="ctr" rotWithShape="0">
              <a:srgbClr val="000000">
                <a:alpha val="43137"/>
              </a:srgbClr>
            </a:outerShdw>
          </a:effectLst>
        </p:spPr>
      </p:pic>
      <p:pic>
        <p:nvPicPr>
          <p:cNvPr id="12" name="Picture 11" descr="FourHorns.bmp"/>
          <p:cNvPicPr>
            <a:picLocks noChangeAspect="1"/>
          </p:cNvPicPr>
          <p:nvPr/>
        </p:nvPicPr>
        <p:blipFill>
          <a:blip r:embed="rId7" cstate="print"/>
          <a:stretch>
            <a:fillRect/>
          </a:stretch>
        </p:blipFill>
        <p:spPr>
          <a:xfrm>
            <a:off x="3429000" y="4953000"/>
            <a:ext cx="1453776" cy="1246529"/>
          </a:xfrm>
          <a:prstGeom prst="rect">
            <a:avLst/>
          </a:prstGeom>
          <a:noFill/>
          <a:ln>
            <a:noFill/>
          </a:ln>
          <a:effectLst>
            <a:outerShdw blurRad="1270000" dist="50800" dir="5400000" algn="ctr" rotWithShape="0">
              <a:srgbClr val="000000">
                <a:alpha val="43137"/>
              </a:srgbClr>
            </a:outerShdw>
          </a:effectLst>
        </p:spPr>
      </p:pic>
      <p:pic>
        <p:nvPicPr>
          <p:cNvPr id="14" name="Picture 13" descr="cernfrejus.jpg"/>
          <p:cNvPicPr>
            <a:picLocks noChangeAspect="1"/>
          </p:cNvPicPr>
          <p:nvPr/>
        </p:nvPicPr>
        <p:blipFill>
          <a:blip r:embed="rId8" cstate="print"/>
          <a:stretch>
            <a:fillRect/>
          </a:stretch>
        </p:blipFill>
        <p:spPr>
          <a:xfrm>
            <a:off x="5181600" y="4724400"/>
            <a:ext cx="1272540" cy="1748790"/>
          </a:xfrm>
          <a:prstGeom prst="rect">
            <a:avLst/>
          </a:prstGeom>
          <a:effectLst>
            <a:outerShdw blurRad="1270000" dist="50800" dir="5400000" algn="ctr" rotWithShape="0">
              <a:srgbClr val="000000">
                <a:alpha val="43137"/>
              </a:srgbClr>
            </a:outerShdw>
          </a:effectLst>
        </p:spPr>
      </p:pic>
      <p:pic>
        <p:nvPicPr>
          <p:cNvPr id="15" name="Picture 14" descr="ring.png"/>
          <p:cNvPicPr>
            <a:picLocks noChangeAspect="1"/>
          </p:cNvPicPr>
          <p:nvPr/>
        </p:nvPicPr>
        <p:blipFill>
          <a:blip r:embed="rId9" cstate="print"/>
          <a:stretch>
            <a:fillRect/>
          </a:stretch>
        </p:blipFill>
        <p:spPr>
          <a:xfrm>
            <a:off x="6858000" y="4648200"/>
            <a:ext cx="1905000" cy="1721103"/>
          </a:xfrm>
          <a:prstGeom prst="rect">
            <a:avLst/>
          </a:prstGeom>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15962"/>
          </a:xfrm>
        </p:spPr>
        <p:txBody>
          <a:bodyPr>
            <a:normAutofit/>
          </a:bodyPr>
          <a:lstStyle/>
          <a:p>
            <a:r>
              <a:rPr lang="en-GB" sz="3600" i="1" u="sng" dirty="0" smtClean="0"/>
              <a:t>Packed bed Target  </a:t>
            </a:r>
            <a:endParaRPr lang="en-GB" sz="3600" i="1" u="sng" dirty="0"/>
          </a:p>
        </p:txBody>
      </p:sp>
      <p:sp>
        <p:nvSpPr>
          <p:cNvPr id="3" name="Content Placeholder 2"/>
          <p:cNvSpPr>
            <a:spLocks noGrp="1"/>
          </p:cNvSpPr>
          <p:nvPr>
            <p:ph idx="1"/>
          </p:nvPr>
        </p:nvSpPr>
        <p:spPr>
          <a:xfrm>
            <a:off x="304800" y="1676400"/>
            <a:ext cx="8229600" cy="4038599"/>
          </a:xfrm>
          <a:noFill/>
          <a:effectLst>
            <a:outerShdw blurRad="1270000" dist="50800" dir="5400000" algn="ctr" rotWithShape="0">
              <a:srgbClr val="000000">
                <a:alpha val="43137"/>
              </a:srgbClr>
            </a:outerShdw>
          </a:effectLst>
        </p:spPr>
        <p:txBody>
          <a:bodyPr>
            <a:noAutofit/>
          </a:bodyPr>
          <a:lstStyle/>
          <a:p>
            <a:pPr>
              <a:buFont typeface="Wingdings" pitchFamily="2" charset="2"/>
              <a:buChar char="Ø"/>
            </a:pPr>
            <a:r>
              <a:rPr lang="en-GB" sz="2400" dirty="0" smtClean="0"/>
              <a:t>Why packed bed target with transversal cooling is the baseline option ?</a:t>
            </a:r>
          </a:p>
          <a:p>
            <a:pPr lvl="1">
              <a:buFont typeface="Wingdings" pitchFamily="2" charset="2"/>
              <a:buChar char="ü"/>
            </a:pPr>
            <a:r>
              <a:rPr lang="en-GB" sz="2000" dirty="0" smtClean="0"/>
              <a:t>Large surface area for heat transfer</a:t>
            </a:r>
          </a:p>
          <a:p>
            <a:pPr lvl="1">
              <a:buFont typeface="Wingdings" pitchFamily="2" charset="2"/>
              <a:buChar char="ü"/>
            </a:pPr>
            <a:r>
              <a:rPr lang="en-GB" sz="2000" dirty="0" smtClean="0"/>
              <a:t>Coolant able to access areas with highest energy deposition</a:t>
            </a:r>
          </a:p>
          <a:p>
            <a:pPr lvl="1">
              <a:buFont typeface="Wingdings" pitchFamily="2" charset="2"/>
              <a:buChar char="ü"/>
            </a:pPr>
            <a:r>
              <a:rPr lang="en-GB" sz="2000" dirty="0" smtClean="0"/>
              <a:t>Minimal stresses</a:t>
            </a:r>
          </a:p>
          <a:p>
            <a:pPr lvl="1">
              <a:buFont typeface="Wingdings" pitchFamily="2" charset="2"/>
              <a:buChar char="ü"/>
            </a:pPr>
            <a:r>
              <a:rPr lang="en-GB" sz="2000" dirty="0" smtClean="0"/>
              <a:t>Potential  heat removal rates at the hundreds of kW level</a:t>
            </a:r>
          </a:p>
          <a:p>
            <a:pPr lvl="1">
              <a:buFont typeface="Wingdings" pitchFamily="2" charset="2"/>
              <a:buChar char="ü"/>
            </a:pPr>
            <a:r>
              <a:rPr lang="en-GB" sz="2000" dirty="0" smtClean="0"/>
              <a:t>Pressurised cooling gas required at high power levels</a:t>
            </a:r>
          </a:p>
          <a:p>
            <a:pPr lvl="1">
              <a:buFont typeface="Wingdings" pitchFamily="2" charset="2"/>
              <a:buChar char="ü"/>
            </a:pPr>
            <a:r>
              <a:rPr lang="en-GB" sz="2000" dirty="0" smtClean="0"/>
              <a:t>Bulk density lower than solid density</a:t>
            </a:r>
          </a:p>
          <a:p>
            <a:pPr lvl="1">
              <a:buFont typeface="Wingdings" pitchFamily="2" charset="2"/>
              <a:buChar char="ü"/>
            </a:pPr>
            <a:r>
              <a:rPr lang="en-GB" sz="2000" dirty="0" smtClean="0"/>
              <a:t>From a thermal and engineering point of view seems a reasonable concept where stress levels in a traditional solid target design look concerningly high</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cked1.png"/>
          <p:cNvPicPr>
            <a:picLocks noChangeAspect="1"/>
          </p:cNvPicPr>
          <p:nvPr/>
        </p:nvPicPr>
        <p:blipFill>
          <a:blip r:embed="rId3" cstate="print"/>
          <a:stretch>
            <a:fillRect/>
          </a:stretch>
        </p:blipFill>
        <p:spPr>
          <a:xfrm>
            <a:off x="533400" y="457200"/>
            <a:ext cx="8305800" cy="5885015"/>
          </a:xfrm>
          <a:prstGeom prst="rect">
            <a:avLst/>
          </a:prstGeom>
          <a:solidFill>
            <a:schemeClr val="bg1"/>
          </a:solidFill>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11</a:t>
            </a:fld>
            <a:endParaRPr lang="en-GB"/>
          </a:p>
        </p:txBody>
      </p:sp>
      <p:sp>
        <p:nvSpPr>
          <p:cNvPr id="9" name="TextBox 8"/>
          <p:cNvSpPr txBox="1"/>
          <p:nvPr/>
        </p:nvSpPr>
        <p:spPr>
          <a:xfrm>
            <a:off x="6629400" y="3505200"/>
            <a:ext cx="1828800" cy="307777"/>
          </a:xfrm>
          <a:prstGeom prst="rect">
            <a:avLst/>
          </a:prstGeom>
          <a:noFill/>
        </p:spPr>
        <p:txBody>
          <a:bodyPr wrap="square" rtlCol="0">
            <a:spAutoFit/>
          </a:bodyPr>
          <a:lstStyle/>
          <a:p>
            <a:r>
              <a:rPr lang="en-GB" sz="1400" dirty="0" smtClean="0"/>
              <a:t>Tristan Davenne/RAL</a:t>
            </a:r>
            <a:endParaRPr lang="en-GB" sz="1400" dirty="0"/>
          </a:p>
        </p:txBody>
      </p:sp>
      <p:sp>
        <p:nvSpPr>
          <p:cNvPr id="10" name="Rectangle 9"/>
          <p:cNvSpPr/>
          <p:nvPr/>
        </p:nvSpPr>
        <p:spPr>
          <a:xfrm>
            <a:off x="6629400" y="4343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12</a:t>
            </a:fld>
            <a:endParaRPr lang="en-GB"/>
          </a:p>
        </p:txBody>
      </p:sp>
      <p:pic>
        <p:nvPicPr>
          <p:cNvPr id="9" name="Picture 8" descr="packed1.PNG"/>
          <p:cNvPicPr>
            <a:picLocks noChangeAspect="1"/>
          </p:cNvPicPr>
          <p:nvPr/>
        </p:nvPicPr>
        <p:blipFill>
          <a:blip r:embed="rId3" cstate="print"/>
          <a:stretch>
            <a:fillRect/>
          </a:stretch>
        </p:blipFill>
        <p:spPr>
          <a:xfrm>
            <a:off x="1066800" y="457200"/>
            <a:ext cx="7320915" cy="5477828"/>
          </a:xfrm>
          <a:prstGeom prst="rect">
            <a:avLst/>
          </a:prstGeom>
          <a:ln>
            <a:noFill/>
          </a:ln>
          <a:effectLst>
            <a:outerShdw blurRad="1270000" dist="50800" dir="5400000" algn="ctr" rotWithShape="0">
              <a:srgbClr val="000000">
                <a:alpha val="43137"/>
              </a:srgbClr>
            </a:outerShdw>
          </a:effectLst>
        </p:spPr>
      </p:pic>
      <p:sp>
        <p:nvSpPr>
          <p:cNvPr id="10" name="Oval 9"/>
          <p:cNvSpPr/>
          <p:nvPr/>
        </p:nvSpPr>
        <p:spPr>
          <a:xfrm>
            <a:off x="6400800" y="2971800"/>
            <a:ext cx="6858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391400" y="2971800"/>
            <a:ext cx="6858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629400" y="4800600"/>
            <a:ext cx="6096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43800" y="5105400"/>
            <a:ext cx="6096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257800" y="2819400"/>
            <a:ext cx="990600" cy="8382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219200" y="5638800"/>
            <a:ext cx="4953000" cy="307777"/>
          </a:xfrm>
          <a:prstGeom prst="rect">
            <a:avLst/>
          </a:prstGeom>
          <a:noFill/>
        </p:spPr>
        <p:txBody>
          <a:bodyPr wrap="square" rtlCol="0">
            <a:spAutoFit/>
          </a:bodyPr>
          <a:lstStyle/>
          <a:p>
            <a:r>
              <a:rPr lang="en-GB" sz="1400" dirty="0" smtClean="0"/>
              <a:t>Tristan Davenne/RAL</a:t>
            </a:r>
            <a:endParaRPr lang="en-GB"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GB" sz="3600" i="1" u="sng" dirty="0" smtClean="0"/>
              <a:t>Stresses for the Packed bed target</a:t>
            </a:r>
            <a:endParaRPr lang="en-GB" sz="3600" i="1" u="sng" dirty="0"/>
          </a:p>
        </p:txBody>
      </p:sp>
      <p:sp>
        <p:nvSpPr>
          <p:cNvPr id="3" name="Content Placeholder 2"/>
          <p:cNvSpPr>
            <a:spLocks noGrp="1"/>
          </p:cNvSpPr>
          <p:nvPr>
            <p:ph idx="1"/>
          </p:nvPr>
        </p:nvSpPr>
        <p:spPr>
          <a:xfrm>
            <a:off x="304800" y="1143000"/>
            <a:ext cx="8458200" cy="762000"/>
          </a:xfrm>
        </p:spPr>
        <p:txBody>
          <a:bodyPr>
            <a:normAutofit fontScale="70000" lnSpcReduction="20000"/>
          </a:bodyPr>
          <a:lstStyle/>
          <a:p>
            <a:pPr>
              <a:buNone/>
            </a:pPr>
            <a:r>
              <a:rPr lang="en-GB" sz="2400" dirty="0" smtClean="0"/>
              <a:t>EUROnu example, 24mm diameter cannister packed with 3mm Ti6Al4V spheres</a:t>
            </a:r>
          </a:p>
          <a:p>
            <a:pPr>
              <a:buFont typeface="Wingdings" pitchFamily="2" charset="2"/>
              <a:buChar char="Ø"/>
            </a:pPr>
            <a:r>
              <a:rPr lang="en-GB" sz="2400" dirty="0" smtClean="0"/>
              <a:t>Quasi thermal and Inertial dynamic components </a:t>
            </a:r>
          </a:p>
          <a:p>
            <a:pPr>
              <a:buNone/>
            </a:pPr>
            <a:endParaRPr lang="en-GB" dirty="0" smtClean="0"/>
          </a:p>
          <a:p>
            <a:pPr>
              <a:buNone/>
            </a:pPr>
            <a:endParaRPr lang="en-GB" dirty="0" smtClean="0"/>
          </a:p>
          <a:p>
            <a:pPr>
              <a:buNone/>
            </a:pPr>
            <a:endParaRPr lang="en-GB" dirty="0" smtClean="0"/>
          </a:p>
          <a:p>
            <a:pPr>
              <a:buNone/>
            </a:pPr>
            <a:endParaRPr lang="en-GB"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13</a:t>
            </a:fld>
            <a:endParaRPr lang="en-GB"/>
          </a:p>
        </p:txBody>
      </p:sp>
      <p:pic>
        <p:nvPicPr>
          <p:cNvPr id="6" name="Picture 5" descr="vmstresspacked.png"/>
          <p:cNvPicPr>
            <a:picLocks noChangeAspect="1"/>
          </p:cNvPicPr>
          <p:nvPr/>
        </p:nvPicPr>
        <p:blipFill>
          <a:blip r:embed="rId3" cstate="print"/>
          <a:stretch>
            <a:fillRect/>
          </a:stretch>
        </p:blipFill>
        <p:spPr>
          <a:xfrm>
            <a:off x="228600" y="1981200"/>
            <a:ext cx="4596782" cy="2767824"/>
          </a:xfrm>
          <a:prstGeom prst="rect">
            <a:avLst/>
          </a:prstGeom>
          <a:noFill/>
          <a:effectLst>
            <a:outerShdw blurRad="1270000" dist="50800" dir="5400000" algn="ctr" rotWithShape="0">
              <a:srgbClr val="000000">
                <a:alpha val="43137"/>
              </a:srgbClr>
            </a:outerShdw>
          </a:effectLst>
        </p:spPr>
      </p:pic>
      <p:pic>
        <p:nvPicPr>
          <p:cNvPr id="7" name="Picture 6" descr="vmstresspacked2.png"/>
          <p:cNvPicPr>
            <a:picLocks noChangeAspect="1"/>
          </p:cNvPicPr>
          <p:nvPr/>
        </p:nvPicPr>
        <p:blipFill>
          <a:blip r:embed="rId4" cstate="print"/>
          <a:stretch>
            <a:fillRect/>
          </a:stretch>
        </p:blipFill>
        <p:spPr>
          <a:xfrm>
            <a:off x="4038600" y="1828800"/>
            <a:ext cx="4596782" cy="2767824"/>
          </a:xfrm>
          <a:prstGeom prst="rect">
            <a:avLst/>
          </a:prstGeom>
          <a:effectLst>
            <a:outerShdw blurRad="1270000" dist="50800" dir="5400000" algn="ctr" rotWithShape="0">
              <a:srgbClr val="000000">
                <a:alpha val="43137"/>
              </a:srgbClr>
            </a:outerShdw>
          </a:effectLst>
        </p:spPr>
      </p:pic>
      <p:sp>
        <p:nvSpPr>
          <p:cNvPr id="8" name="Rectangle 7"/>
          <p:cNvSpPr/>
          <p:nvPr/>
        </p:nvSpPr>
        <p:spPr>
          <a:xfrm>
            <a:off x="4876800" y="3048000"/>
            <a:ext cx="1295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ideally spill time &gt; oscillation period</a:t>
            </a:r>
            <a:endParaRPr lang="en-GB" sz="1200" dirty="0">
              <a:solidFill>
                <a:schemeClr val="tx1"/>
              </a:solidFill>
            </a:endParaRPr>
          </a:p>
        </p:txBody>
      </p:sp>
      <p:cxnSp>
        <p:nvCxnSpPr>
          <p:cNvPr id="10" name="Straight Arrow Connector 9"/>
          <p:cNvCxnSpPr/>
          <p:nvPr/>
        </p:nvCxnSpPr>
        <p:spPr>
          <a:xfrm rot="16200000" flipH="1">
            <a:off x="1295400" y="20574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1828800"/>
            <a:ext cx="2133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descr="TitaniumSphereStress.png"/>
          <p:cNvPicPr>
            <a:picLocks noChangeAspect="1"/>
          </p:cNvPicPr>
          <p:nvPr/>
        </p:nvPicPr>
        <p:blipFill>
          <a:blip r:embed="rId5" cstate="print"/>
          <a:stretch>
            <a:fillRect/>
          </a:stretch>
        </p:blipFill>
        <p:spPr>
          <a:xfrm>
            <a:off x="762000" y="4724400"/>
            <a:ext cx="7642781" cy="1779321"/>
          </a:xfrm>
          <a:prstGeom prst="rect">
            <a:avLst/>
          </a:prstGeom>
          <a:ln>
            <a:noFill/>
          </a:ln>
          <a:effectLst>
            <a:softEdge rad="112500"/>
          </a:effectLst>
        </p:spPr>
      </p:pic>
      <p:sp>
        <p:nvSpPr>
          <p:cNvPr id="14" name="TextBox 13"/>
          <p:cNvSpPr txBox="1"/>
          <p:nvPr/>
        </p:nvSpPr>
        <p:spPr>
          <a:xfrm>
            <a:off x="6934200" y="3200400"/>
            <a:ext cx="2209800" cy="307777"/>
          </a:xfrm>
          <a:prstGeom prst="rect">
            <a:avLst/>
          </a:prstGeom>
          <a:noFill/>
        </p:spPr>
        <p:txBody>
          <a:bodyPr wrap="square" rtlCol="0">
            <a:spAutoFit/>
          </a:bodyPr>
          <a:lstStyle/>
          <a:p>
            <a:r>
              <a:rPr lang="en-GB" sz="1400" dirty="0" smtClean="0"/>
              <a:t>Tristan Davenne/RAL</a:t>
            </a:r>
            <a:endParaRPr lang="en-GB"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encil4.png"/>
          <p:cNvPicPr>
            <a:picLocks noChangeAspect="1"/>
          </p:cNvPicPr>
          <p:nvPr/>
        </p:nvPicPr>
        <p:blipFill>
          <a:blip r:embed="rId3" cstate="print"/>
          <a:stretch>
            <a:fillRect/>
          </a:stretch>
        </p:blipFill>
        <p:spPr>
          <a:xfrm>
            <a:off x="5943600" y="4724400"/>
            <a:ext cx="2489960" cy="1905000"/>
          </a:xfrm>
          <a:prstGeom prst="rect">
            <a:avLst/>
          </a:prstGeom>
          <a:effectLst>
            <a:outerShdw blurRad="1270000" dist="50800" dir="5400000" algn="ctr" rotWithShape="0">
              <a:srgbClr val="000000">
                <a:alpha val="43137"/>
              </a:srgbClr>
            </a:outerShdw>
          </a:effectLst>
        </p:spPr>
      </p:pic>
      <p:sp>
        <p:nvSpPr>
          <p:cNvPr id="6" name="Title 1"/>
          <p:cNvSpPr>
            <a:spLocks noGrp="1"/>
          </p:cNvSpPr>
          <p:nvPr>
            <p:ph type="title"/>
          </p:nvPr>
        </p:nvSpPr>
        <p:spPr>
          <a:xfrm>
            <a:off x="457200" y="274638"/>
            <a:ext cx="8229600" cy="182562"/>
          </a:xfrm>
        </p:spPr>
        <p:txBody>
          <a:bodyPr>
            <a:noAutofit/>
          </a:bodyPr>
          <a:lstStyle/>
          <a:p>
            <a:r>
              <a:rPr lang="en-GB" sz="2800" i="1" u="sng" dirty="0" smtClean="0"/>
              <a:t>Alternative solution: pencil “closed” Be Solid target </a:t>
            </a:r>
            <a:endParaRPr lang="en-GB" sz="2800" i="1" u="sng" dirty="0"/>
          </a:p>
        </p:txBody>
      </p:sp>
      <p:sp>
        <p:nvSpPr>
          <p:cNvPr id="7" name="Content Placeholder 6"/>
          <p:cNvSpPr>
            <a:spLocks noGrp="1"/>
          </p:cNvSpPr>
          <p:nvPr>
            <p:ph idx="1"/>
          </p:nvPr>
        </p:nvSpPr>
        <p:spPr>
          <a:xfrm>
            <a:off x="304800" y="4495800"/>
            <a:ext cx="6096000" cy="19812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Font typeface="Wingdings" pitchFamily="2" charset="2"/>
              <a:buChar char="Ø"/>
            </a:pPr>
            <a:r>
              <a:rPr lang="en-GB" sz="2000" dirty="0" smtClean="0">
                <a:solidFill>
                  <a:schemeClr val="tx1"/>
                </a:solidFill>
              </a:rPr>
              <a:t>Pencil like Geometry merits further investigation</a:t>
            </a:r>
          </a:p>
          <a:p>
            <a:pPr lvl="1">
              <a:buFont typeface="Wingdings" pitchFamily="2" charset="2"/>
              <a:buChar char="ü"/>
            </a:pPr>
            <a:r>
              <a:rPr lang="en-GB" sz="1600" dirty="0" smtClean="0">
                <a:solidFill>
                  <a:schemeClr val="tx1"/>
                </a:solidFill>
              </a:rPr>
              <a:t>Steady-state thermal stress within acceptable range</a:t>
            </a:r>
          </a:p>
          <a:p>
            <a:pPr lvl="1">
              <a:buFont typeface="Wingdings" pitchFamily="2" charset="2"/>
              <a:buChar char="ü"/>
            </a:pPr>
            <a:r>
              <a:rPr lang="en-GB" sz="1600" dirty="0" smtClean="0">
                <a:solidFill>
                  <a:schemeClr val="tx1"/>
                </a:solidFill>
              </a:rPr>
              <a:t>Shorter conduction path to coolant</a:t>
            </a:r>
          </a:p>
          <a:p>
            <a:pPr lvl="1">
              <a:buFont typeface="Wingdings" pitchFamily="2" charset="2"/>
              <a:buChar char="ü"/>
            </a:pPr>
            <a:r>
              <a:rPr lang="en-GB" sz="1600" dirty="0" smtClean="0">
                <a:solidFill>
                  <a:schemeClr val="tx1"/>
                </a:solidFill>
              </a:rPr>
              <a:t>Pressurized helium cooling appears feasible</a:t>
            </a:r>
          </a:p>
          <a:p>
            <a:pPr lvl="1">
              <a:buFont typeface="Wingdings" pitchFamily="2" charset="2"/>
              <a:buChar char="ü"/>
            </a:pPr>
            <a:r>
              <a:rPr lang="en-GB" sz="1600" dirty="0" smtClean="0">
                <a:solidFill>
                  <a:schemeClr val="tx1"/>
                </a:solidFill>
              </a:rPr>
              <a:t>Off centre beam effects could be problematic?</a:t>
            </a:r>
          </a:p>
          <a:p>
            <a:pPr lvl="1">
              <a:buFont typeface="Wingdings" pitchFamily="2" charset="2"/>
              <a:buChar char="ü"/>
            </a:pPr>
            <a:r>
              <a:rPr lang="en-GB" sz="1600" dirty="0" smtClean="0">
                <a:solidFill>
                  <a:schemeClr val="tx1"/>
                </a:solidFill>
              </a:rPr>
              <a:t>Needs further thermo-mechanical studies</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14</a:t>
            </a:fld>
            <a:endParaRPr lang="en-GB" dirty="0"/>
          </a:p>
        </p:txBody>
      </p:sp>
      <p:pic>
        <p:nvPicPr>
          <p:cNvPr id="12" name="Picture 11" descr="pencil3.png"/>
          <p:cNvPicPr>
            <a:picLocks noChangeAspect="1"/>
          </p:cNvPicPr>
          <p:nvPr/>
        </p:nvPicPr>
        <p:blipFill>
          <a:blip r:embed="rId4" cstate="print"/>
          <a:stretch>
            <a:fillRect/>
          </a:stretch>
        </p:blipFill>
        <p:spPr>
          <a:xfrm>
            <a:off x="838200" y="838200"/>
            <a:ext cx="7848600" cy="3674498"/>
          </a:xfrm>
          <a:prstGeom prst="rect">
            <a:avLst/>
          </a:prstGeom>
          <a:effectLst>
            <a:outerShdw blurRad="1270000" dist="50800" dir="5400000" algn="ctr" rotWithShape="0">
              <a:srgbClr val="000000">
                <a:alpha val="43137"/>
              </a:srgbClr>
            </a:outerShdw>
          </a:effectLst>
        </p:spPr>
      </p:pic>
      <p:pic>
        <p:nvPicPr>
          <p:cNvPr id="11" name="Picture 10" descr="pencil2.png"/>
          <p:cNvPicPr>
            <a:picLocks noChangeAspect="1"/>
          </p:cNvPicPr>
          <p:nvPr/>
        </p:nvPicPr>
        <p:blipFill>
          <a:blip r:embed="rId5" cstate="print"/>
          <a:stretch>
            <a:fillRect/>
          </a:stretch>
        </p:blipFill>
        <p:spPr>
          <a:xfrm>
            <a:off x="152400" y="914400"/>
            <a:ext cx="2286000" cy="1042696"/>
          </a:xfrm>
          <a:prstGeom prst="rect">
            <a:avLst/>
          </a:prstGeom>
          <a:noFill/>
          <a:effectLst>
            <a:outerShdw blurRad="1270000" dist="50800" dir="5400000" algn="ctr" rotWithShape="0">
              <a:srgbClr val="000000">
                <a:alpha val="43137"/>
              </a:srgbClr>
            </a:outerShdw>
          </a:effectLst>
        </p:spPr>
      </p:pic>
      <p:sp>
        <p:nvSpPr>
          <p:cNvPr id="13" name="TextBox 12"/>
          <p:cNvSpPr txBox="1"/>
          <p:nvPr/>
        </p:nvSpPr>
        <p:spPr>
          <a:xfrm>
            <a:off x="5486400" y="1447800"/>
            <a:ext cx="2514600" cy="523220"/>
          </a:xfrm>
          <a:prstGeom prst="rect">
            <a:avLst/>
          </a:prstGeom>
          <a:noFill/>
        </p:spPr>
        <p:txBody>
          <a:bodyPr wrap="square" rtlCol="0">
            <a:spAutoFit/>
          </a:bodyPr>
          <a:lstStyle/>
          <a:p>
            <a:r>
              <a:rPr lang="en-GB" sz="1400" dirty="0" smtClean="0"/>
              <a:t>Mike Fitton, Peter Loveridge/RAL</a:t>
            </a:r>
            <a:endParaRPr lang="en-GB" sz="1400" dirty="0"/>
          </a:p>
        </p:txBody>
      </p:sp>
      <p:cxnSp>
        <p:nvCxnSpPr>
          <p:cNvPr id="16" name="Straight Arrow Connector 15"/>
          <p:cNvCxnSpPr/>
          <p:nvPr/>
        </p:nvCxnSpPr>
        <p:spPr>
          <a:xfrm flipV="1">
            <a:off x="5105400" y="5181600"/>
            <a:ext cx="2743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781800" y="4876800"/>
            <a:ext cx="2438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6172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ourHorns.bmp"/>
          <p:cNvPicPr>
            <a:picLocks noChangeAspect="1"/>
          </p:cNvPicPr>
          <p:nvPr/>
        </p:nvPicPr>
        <p:blipFill>
          <a:blip r:embed="rId3" cstate="print"/>
          <a:stretch>
            <a:fillRect/>
          </a:stretch>
        </p:blipFill>
        <p:spPr>
          <a:xfrm>
            <a:off x="6236448" y="4364942"/>
            <a:ext cx="2907552" cy="2493058"/>
          </a:xfrm>
          <a:prstGeom prst="rect">
            <a:avLst/>
          </a:prstGeom>
        </p:spPr>
      </p:pic>
      <p:sp>
        <p:nvSpPr>
          <p:cNvPr id="2" name="Title 1"/>
          <p:cNvSpPr>
            <a:spLocks noGrp="1"/>
          </p:cNvSpPr>
          <p:nvPr>
            <p:ph type="title"/>
          </p:nvPr>
        </p:nvSpPr>
        <p:spPr>
          <a:xfrm>
            <a:off x="228600" y="304800"/>
            <a:ext cx="8229600" cy="792162"/>
          </a:xfrm>
        </p:spPr>
        <p:txBody>
          <a:bodyPr>
            <a:normAutofit/>
          </a:bodyPr>
          <a:lstStyle/>
          <a:p>
            <a:r>
              <a:rPr lang="en-GB" sz="4000" i="1" u="sng" dirty="0" smtClean="0"/>
              <a:t>Horn Studies  </a:t>
            </a:r>
            <a:endParaRPr lang="en-GB" sz="4000" i="1" u="sng" dirty="0"/>
          </a:p>
        </p:txBody>
      </p:sp>
      <p:sp>
        <p:nvSpPr>
          <p:cNvPr id="3" name="Content Placeholder 2"/>
          <p:cNvSpPr>
            <a:spLocks noGrp="1"/>
          </p:cNvSpPr>
          <p:nvPr>
            <p:ph idx="1"/>
          </p:nvPr>
        </p:nvSpPr>
        <p:spPr>
          <a:xfrm>
            <a:off x="457200" y="1219200"/>
            <a:ext cx="8229600" cy="5334000"/>
          </a:xfrm>
        </p:spPr>
        <p:txBody>
          <a:bodyPr>
            <a:normAutofit/>
          </a:bodyPr>
          <a:lstStyle/>
          <a:p>
            <a:pPr>
              <a:buNone/>
            </a:pPr>
            <a:r>
              <a:rPr lang="en-GB" sz="2000" dirty="0" smtClean="0"/>
              <a:t>evolution of the horn shape after many studies:</a:t>
            </a:r>
          </a:p>
          <a:p>
            <a:pPr>
              <a:buNone/>
            </a:pPr>
            <a:endParaRPr lang="en-GB" sz="2000" dirty="0" smtClean="0"/>
          </a:p>
          <a:p>
            <a:pPr>
              <a:spcBef>
                <a:spcPts val="0"/>
              </a:spcBef>
              <a:buFont typeface="Wingdings" pitchFamily="2" charset="2"/>
              <a:buChar char="Ø"/>
            </a:pPr>
            <a:r>
              <a:rPr lang="en-GB" sz="2000" dirty="0" smtClean="0"/>
              <a:t> triangle shape (van der Meer)  with target inside the horn : in general best configuration  for low energy beam </a:t>
            </a:r>
          </a:p>
          <a:p>
            <a:pPr>
              <a:spcBef>
                <a:spcPts val="0"/>
              </a:spcBef>
              <a:buNone/>
            </a:pPr>
            <a:endParaRPr lang="en-GB" sz="2000" dirty="0" smtClean="0"/>
          </a:p>
          <a:p>
            <a:pPr>
              <a:spcBef>
                <a:spcPts val="0"/>
              </a:spcBef>
              <a:buFont typeface="Wingdings" pitchFamily="2" charset="2"/>
              <a:buChar char="Ø"/>
            </a:pPr>
            <a:r>
              <a:rPr lang="en-GB" sz="2000" dirty="0" smtClean="0"/>
              <a:t>triangle with target integrated to the inner conductor : very good physics results but high energy deposition and stresses on the conductors</a:t>
            </a:r>
          </a:p>
          <a:p>
            <a:pPr>
              <a:spcBef>
                <a:spcPts val="0"/>
              </a:spcBef>
              <a:buFont typeface="Wingdings" pitchFamily="2" charset="2"/>
              <a:buChar char="Ø"/>
            </a:pPr>
            <a:endParaRPr lang="en-GB" sz="2000" dirty="0" smtClean="0"/>
          </a:p>
          <a:p>
            <a:pPr>
              <a:spcBef>
                <a:spcPts val="0"/>
              </a:spcBef>
              <a:buFont typeface="Wingdings" pitchFamily="2" charset="2"/>
              <a:buChar char="Ø"/>
            </a:pPr>
            <a:r>
              <a:rPr lang="en-GB" sz="2000" dirty="0" smtClean="0"/>
              <a:t>forward-closed  shape with target integrated to the inner conductor : best physics results,  best rejection of wrong sign mesons  but high energy deposition and stresses </a:t>
            </a:r>
          </a:p>
          <a:p>
            <a:pPr>
              <a:spcBef>
                <a:spcPts val="0"/>
              </a:spcBef>
              <a:buNone/>
            </a:pPr>
            <a:endParaRPr lang="en-GB" sz="2000" dirty="0" smtClean="0"/>
          </a:p>
          <a:p>
            <a:pPr>
              <a:spcBef>
                <a:spcPts val="0"/>
              </a:spcBef>
              <a:buFont typeface="Wingdings" pitchFamily="2" charset="2"/>
              <a:buChar char="Ø"/>
            </a:pPr>
            <a:r>
              <a:rPr lang="en-GB" sz="2000" dirty="0" smtClean="0"/>
              <a:t>forward-closed  shape with no-integrated target: best compromise between physics and reliability</a:t>
            </a:r>
          </a:p>
          <a:p>
            <a:pPr>
              <a:spcBef>
                <a:spcPts val="0"/>
              </a:spcBef>
              <a:buNone/>
            </a:pPr>
            <a:endParaRPr lang="en-GB" sz="2000" dirty="0" smtClean="0"/>
          </a:p>
          <a:p>
            <a:pPr>
              <a:spcBef>
                <a:spcPts val="0"/>
              </a:spcBef>
              <a:buFont typeface="Wingdings" pitchFamily="2" charset="2"/>
              <a:buChar char="Ø"/>
            </a:pPr>
            <a:r>
              <a:rPr lang="en-GB" sz="2000" dirty="0" smtClean="0"/>
              <a:t> 4-horn/target system to accommodate the MW power scale</a:t>
            </a:r>
          </a:p>
          <a:p>
            <a:pPr>
              <a:buNone/>
            </a:pPr>
            <a:endParaRPr lang="en-GB" dirty="0" smtClean="0"/>
          </a:p>
          <a:p>
            <a:pPr>
              <a:buNone/>
            </a:pPr>
            <a:endParaRPr lang="en-GB"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15</a:t>
            </a:fld>
            <a:endParaRPr lang="en-GB"/>
          </a:p>
        </p:txBody>
      </p:sp>
      <p:sp>
        <p:nvSpPr>
          <p:cNvPr id="8" name="Right Arrow 7"/>
          <p:cNvSpPr>
            <a:spLocks noChangeAspect="1"/>
          </p:cNvSpPr>
          <p:nvPr/>
        </p:nvSpPr>
        <p:spPr>
          <a:xfrm rot="5400000">
            <a:off x="4047506" y="26580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a:spLocks noChangeAspect="1"/>
          </p:cNvSpPr>
          <p:nvPr/>
        </p:nvSpPr>
        <p:spPr>
          <a:xfrm rot="5400000">
            <a:off x="4047506" y="36486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a:spLocks noChangeAspect="1"/>
          </p:cNvSpPr>
          <p:nvPr/>
        </p:nvSpPr>
        <p:spPr>
          <a:xfrm rot="5400000">
            <a:off x="4047506" y="50964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21099800">
            <a:off x="5390019" y="1056512"/>
            <a:ext cx="3308266" cy="723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effectLst>
                  <a:outerShdw blurRad="38100" dist="38100" dir="2700000" algn="tl">
                    <a:srgbClr val="000000">
                      <a:alpha val="43137"/>
                    </a:srgbClr>
                  </a:outerShdw>
                </a:effectLst>
              </a:rPr>
              <a:t>details in WP2 notes @ http://www.euronu.org/</a:t>
            </a:r>
          </a:p>
          <a:p>
            <a:pPr algn="ctr"/>
            <a:endParaRPr lang="en-GB" sz="1600" dirty="0">
              <a:solidFill>
                <a:srgbClr val="000000"/>
              </a:solidFill>
              <a:effectLst>
                <a:outerShdw blurRad="38100" dist="38100" dir="2700000" algn="tl">
                  <a:srgbClr val="000000">
                    <a:alpha val="43137"/>
                  </a:srgbClr>
                </a:outerShdw>
              </a:effectLst>
            </a:endParaRPr>
          </a:p>
        </p:txBody>
      </p:sp>
      <p:sp>
        <p:nvSpPr>
          <p:cNvPr id="13" name="Right Arrow 12"/>
          <p:cNvSpPr>
            <a:spLocks noChangeAspect="1"/>
          </p:cNvSpPr>
          <p:nvPr/>
        </p:nvSpPr>
        <p:spPr>
          <a:xfrm rot="5400000">
            <a:off x="4047506" y="60870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rntable.PNG"/>
          <p:cNvPicPr>
            <a:picLocks noChangeAspect="1"/>
          </p:cNvPicPr>
          <p:nvPr/>
        </p:nvPicPr>
        <p:blipFill>
          <a:blip r:embed="rId3" cstate="print"/>
          <a:stretch>
            <a:fillRect/>
          </a:stretch>
        </p:blipFill>
        <p:spPr>
          <a:xfrm>
            <a:off x="381000" y="4114800"/>
            <a:ext cx="3322765" cy="22098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0"/>
            <a:ext cx="7924800" cy="609600"/>
          </a:xfrm>
        </p:spPr>
        <p:txBody>
          <a:bodyPr>
            <a:normAutofit/>
          </a:bodyPr>
          <a:lstStyle/>
          <a:p>
            <a:r>
              <a:rPr lang="en-GB" sz="2800" i="1" u="sng" dirty="0" smtClean="0"/>
              <a:t>Horn Shape and SuperBeam geometrical  Optimization </a:t>
            </a:r>
            <a:endParaRPr lang="en-GB" sz="28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16</a:t>
            </a:fld>
            <a:endParaRPr lang="en-GB"/>
          </a:p>
        </p:txBody>
      </p:sp>
      <p:pic>
        <p:nvPicPr>
          <p:cNvPr id="6" name="Picture 5" descr="andrea3.PNG"/>
          <p:cNvPicPr>
            <a:picLocks noChangeAspect="1"/>
          </p:cNvPicPr>
          <p:nvPr/>
        </p:nvPicPr>
        <p:blipFill>
          <a:blip r:embed="rId4" cstate="print"/>
          <a:stretch>
            <a:fillRect/>
          </a:stretch>
        </p:blipFill>
        <p:spPr>
          <a:xfrm>
            <a:off x="228600" y="685800"/>
            <a:ext cx="4200525" cy="3120390"/>
          </a:xfrm>
          <a:prstGeom prst="rect">
            <a:avLst/>
          </a:prstGeom>
          <a:ln>
            <a:noFill/>
          </a:ln>
          <a:effectLst>
            <a:outerShdw blurRad="1270000" dist="50800" dir="5400000" algn="ctr" rotWithShape="0">
              <a:srgbClr val="000000">
                <a:alpha val="43137"/>
              </a:srgbClr>
            </a:outerShdw>
          </a:effectLst>
        </p:spPr>
      </p:pic>
      <p:sp>
        <p:nvSpPr>
          <p:cNvPr id="7" name="Right Arrow 6"/>
          <p:cNvSpPr>
            <a:spLocks noChangeAspect="1"/>
          </p:cNvSpPr>
          <p:nvPr/>
        </p:nvSpPr>
        <p:spPr>
          <a:xfrm rot="5400000">
            <a:off x="6510852" y="27855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95800" y="990600"/>
            <a:ext cx="4495800" cy="1477328"/>
          </a:xfrm>
          <a:prstGeom prst="rect">
            <a:avLst/>
          </a:prstGeom>
          <a:noFill/>
          <a:effectLst>
            <a:outerShdw blurRad="1270000" dist="50800" dir="5400000" algn="ctr" rotWithShape="0">
              <a:srgbClr val="000000">
                <a:alpha val="43137"/>
              </a:srgbClr>
            </a:outerShdw>
          </a:effectLst>
        </p:spPr>
        <p:txBody>
          <a:bodyPr wrap="square" rtlCol="0">
            <a:spAutoFit/>
          </a:bodyPr>
          <a:lstStyle/>
          <a:p>
            <a:pPr marL="342900" indent="-342900">
              <a:buClr>
                <a:schemeClr val="accent3"/>
              </a:buClr>
              <a:buFont typeface="Wingdings" pitchFamily="2" charset="2"/>
              <a:buChar char="Ø"/>
            </a:pPr>
            <a:r>
              <a:rPr lang="en-GB" dirty="0" smtClean="0"/>
              <a:t>minimize λ, the </a:t>
            </a:r>
            <a:r>
              <a:rPr lang="el-GR" dirty="0" smtClean="0"/>
              <a:t>δ</a:t>
            </a:r>
            <a:r>
              <a:rPr lang="en-GB" baseline="-25000" dirty="0" smtClean="0"/>
              <a:t>cp</a:t>
            </a:r>
            <a:r>
              <a:rPr lang="en-GB" dirty="0" smtClean="0"/>
              <a:t>-averaged 99%CL sensitivity limit on sin</a:t>
            </a:r>
            <a:r>
              <a:rPr lang="en-GB" baseline="30000" dirty="0" smtClean="0"/>
              <a:t>2</a:t>
            </a:r>
            <a:r>
              <a:rPr lang="en-GB" dirty="0" smtClean="0"/>
              <a:t>2</a:t>
            </a:r>
            <a:r>
              <a:rPr lang="el-GR" dirty="0" smtClean="0"/>
              <a:t>θ</a:t>
            </a:r>
            <a:r>
              <a:rPr lang="en-GB" baseline="-25000" dirty="0" smtClean="0"/>
              <a:t>13</a:t>
            </a:r>
            <a:r>
              <a:rPr lang="en-GB" dirty="0" smtClean="0"/>
              <a:t> </a:t>
            </a:r>
          </a:p>
          <a:p>
            <a:pPr marL="342900" indent="-342900">
              <a:buClr>
                <a:schemeClr val="accent3"/>
              </a:buClr>
              <a:buFont typeface="Wingdings" pitchFamily="2" charset="2"/>
              <a:buChar char="Ø"/>
            </a:pPr>
            <a:r>
              <a:rPr lang="en-GB" dirty="0" smtClean="0"/>
              <a:t>broad scan, then fix &amp; restrict parameters then  re-iterate for best horn parameters &amp; SuperBeam  geometry</a:t>
            </a:r>
            <a:endParaRPr lang="en-GB" dirty="0"/>
          </a:p>
        </p:txBody>
      </p:sp>
      <p:pic>
        <p:nvPicPr>
          <p:cNvPr id="15" name="Picture 14" descr="andrea.PNG"/>
          <p:cNvPicPr>
            <a:picLocks noChangeAspect="1"/>
          </p:cNvPicPr>
          <p:nvPr/>
        </p:nvPicPr>
        <p:blipFill>
          <a:blip r:embed="rId5" cstate="print"/>
          <a:stretch>
            <a:fillRect/>
          </a:stretch>
        </p:blipFill>
        <p:spPr>
          <a:xfrm>
            <a:off x="4724400" y="3276600"/>
            <a:ext cx="4120515" cy="3091815"/>
          </a:xfrm>
          <a:prstGeom prst="rect">
            <a:avLst/>
          </a:prstGeom>
          <a:effectLst>
            <a:outerShdw blurRad="1270000" dist="50800" dir="5400000" algn="ctr" rotWithShape="0">
              <a:srgbClr val="000000">
                <a:alpha val="43137"/>
              </a:srgbClr>
            </a:outerShdw>
          </a:effectLst>
        </p:spPr>
      </p:pic>
      <p:sp>
        <p:nvSpPr>
          <p:cNvPr id="16" name="Right Arrow 15"/>
          <p:cNvSpPr>
            <a:spLocks noChangeAspect="1"/>
          </p:cNvSpPr>
          <p:nvPr/>
        </p:nvSpPr>
        <p:spPr>
          <a:xfrm rot="10800000">
            <a:off x="3996252" y="47667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09800" y="3886200"/>
            <a:ext cx="1447800" cy="276999"/>
          </a:xfrm>
          <a:prstGeom prst="rect">
            <a:avLst/>
          </a:prstGeom>
          <a:noFill/>
        </p:spPr>
        <p:txBody>
          <a:bodyPr wrap="square" rtlCol="0">
            <a:spAutoFit/>
          </a:bodyPr>
          <a:lstStyle/>
          <a:p>
            <a:r>
              <a:rPr lang="en-GB" sz="1200" dirty="0" smtClean="0">
                <a:solidFill>
                  <a:schemeClr val="accent1"/>
                </a:solidFill>
              </a:rPr>
              <a:t>A. Longhin/CEA</a:t>
            </a:r>
            <a:endParaRPr lang="en-GB" sz="1200"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upe_corne_5.jpg"/>
          <p:cNvPicPr>
            <a:picLocks noChangeAspect="1"/>
          </p:cNvPicPr>
          <p:nvPr/>
        </p:nvPicPr>
        <p:blipFill>
          <a:blip r:embed="rId3" cstate="print"/>
          <a:stretch>
            <a:fillRect/>
          </a:stretch>
        </p:blipFill>
        <p:spPr>
          <a:xfrm>
            <a:off x="4648200" y="0"/>
            <a:ext cx="4495800" cy="2423236"/>
          </a:xfrm>
          <a:prstGeom prst="rect">
            <a:avLst/>
          </a:prstGeom>
        </p:spPr>
      </p:pic>
      <p:sp>
        <p:nvSpPr>
          <p:cNvPr id="7" name="Title 6"/>
          <p:cNvSpPr>
            <a:spLocks noGrp="1"/>
          </p:cNvSpPr>
          <p:nvPr>
            <p:ph type="title"/>
          </p:nvPr>
        </p:nvSpPr>
        <p:spPr>
          <a:xfrm>
            <a:off x="228600" y="457200"/>
            <a:ext cx="8229600" cy="685800"/>
          </a:xfrm>
        </p:spPr>
        <p:txBody>
          <a:bodyPr>
            <a:normAutofit/>
          </a:bodyPr>
          <a:lstStyle/>
          <a:p>
            <a:r>
              <a:rPr lang="en-GB" sz="3600" i="1" u="sng" dirty="0" smtClean="0"/>
              <a:t>Horn Stress Studies </a:t>
            </a:r>
            <a:endParaRPr lang="en-GB" sz="3600" i="1" u="sng" dirty="0"/>
          </a:p>
        </p:txBody>
      </p:sp>
      <p:sp>
        <p:nvSpPr>
          <p:cNvPr id="6" name="Content Placeholder 2"/>
          <p:cNvSpPr>
            <a:spLocks noGrp="1"/>
          </p:cNvSpPr>
          <p:nvPr>
            <p:ph idx="1"/>
          </p:nvPr>
        </p:nvSpPr>
        <p:spPr>
          <a:xfrm>
            <a:off x="533400" y="1371600"/>
            <a:ext cx="7772400" cy="4953000"/>
          </a:xfrm>
          <a:noFill/>
          <a:effectLst>
            <a:outerShdw blurRad="1270000" dist="50800" dir="5400000" algn="ctr" rotWithShape="0">
              <a:srgbClr val="000000">
                <a:alpha val="43137"/>
              </a:srgbClr>
            </a:outerShdw>
          </a:effectLst>
        </p:spPr>
        <p:txBody>
          <a:bodyPr>
            <a:noAutofit/>
          </a:bodyPr>
          <a:lstStyle/>
          <a:p>
            <a:pPr>
              <a:buNone/>
            </a:pPr>
            <a:endParaRPr lang="en-GB" sz="2000" dirty="0" smtClean="0"/>
          </a:p>
          <a:p>
            <a:pPr>
              <a:buFont typeface="Wingdings" pitchFamily="2" charset="2"/>
              <a:buChar char="Ø"/>
            </a:pPr>
            <a:r>
              <a:rPr lang="en-GB" sz="2000" dirty="0" smtClean="0"/>
              <a:t>horn structure </a:t>
            </a:r>
          </a:p>
          <a:p>
            <a:pPr lvl="1">
              <a:buFont typeface="Wingdings" pitchFamily="2" charset="2"/>
              <a:buChar char="ü"/>
            </a:pPr>
            <a:r>
              <a:rPr lang="en-GB" sz="1800" dirty="0" smtClean="0"/>
              <a:t>Al 6061 T6 alloy; good trade off between mechanical strength, resistance to corrosion and electrical conductivity and cost</a:t>
            </a:r>
          </a:p>
          <a:p>
            <a:pPr lvl="1">
              <a:buFont typeface="Wingdings" pitchFamily="2" charset="2"/>
              <a:buChar char="ü"/>
            </a:pPr>
            <a:r>
              <a:rPr lang="en-GB" sz="1800" dirty="0" smtClean="0"/>
              <a:t>horn thickness has to be as small as possible for the best physics performance and to limit energy deposition from secondary particles but thick enough to sustain dynamic stress from the pulsed currents.</a:t>
            </a:r>
          </a:p>
          <a:p>
            <a:pPr>
              <a:buNone/>
            </a:pPr>
            <a:endParaRPr lang="en-GB" sz="1800" dirty="0" smtClean="0"/>
          </a:p>
          <a:p>
            <a:pPr>
              <a:buFont typeface="Wingdings" pitchFamily="2" charset="2"/>
              <a:buChar char="Ø"/>
            </a:pPr>
            <a:r>
              <a:rPr lang="en-GB" sz="2000" dirty="0" smtClean="0"/>
              <a:t>horn stress and deformation </a:t>
            </a:r>
          </a:p>
          <a:p>
            <a:pPr lvl="1">
              <a:buFont typeface="Wingdings" pitchFamily="2" charset="2"/>
              <a:buChar char="ü"/>
            </a:pPr>
            <a:r>
              <a:rPr lang="en-GB" sz="1800" dirty="0" smtClean="0"/>
              <a:t>magnetic pressure and thermal dilatation </a:t>
            </a:r>
            <a:endParaRPr lang="en-GB" sz="1400" dirty="0" smtClean="0"/>
          </a:p>
          <a:p>
            <a:pPr lvl="1">
              <a:buFont typeface="Wingdings" pitchFamily="2" charset="2"/>
              <a:buChar char="ü"/>
            </a:pPr>
            <a:r>
              <a:rPr lang="en-GB" sz="1800" dirty="0" smtClean="0"/>
              <a:t>COMSOL, ANSYS software</a:t>
            </a:r>
          </a:p>
          <a:p>
            <a:pPr>
              <a:buNone/>
            </a:pPr>
            <a:endParaRPr lang="en-GB" sz="2200" dirty="0" smtClean="0"/>
          </a:p>
          <a:p>
            <a:pPr>
              <a:buFont typeface="Wingdings" pitchFamily="2" charset="2"/>
              <a:buChar char="Ø"/>
            </a:pPr>
            <a:r>
              <a:rPr lang="en-GB" sz="2000" dirty="0" smtClean="0"/>
              <a:t>cooling</a:t>
            </a:r>
          </a:p>
          <a:p>
            <a:pPr lvl="1">
              <a:buFont typeface="Wingdings" pitchFamily="2" charset="2"/>
              <a:buChar char="ü"/>
            </a:pPr>
            <a:r>
              <a:rPr lang="en-GB" sz="1800" dirty="0" smtClean="0"/>
              <a:t>water</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rn1.png"/>
          <p:cNvPicPr>
            <a:picLocks noChangeAspect="1"/>
          </p:cNvPicPr>
          <p:nvPr/>
        </p:nvPicPr>
        <p:blipFill>
          <a:blip r:embed="rId3" cstate="print"/>
          <a:stretch>
            <a:fillRect/>
          </a:stretch>
        </p:blipFill>
        <p:spPr>
          <a:xfrm>
            <a:off x="0" y="762000"/>
            <a:ext cx="5067300" cy="2716805"/>
          </a:xfrm>
          <a:prstGeom prst="rect">
            <a:avLst/>
          </a:prstGeom>
          <a:effectLst>
            <a:outerShdw blurRad="1270000" dist="50800" dir="5400000" algn="ctr" rotWithShape="0">
              <a:srgbClr val="000000">
                <a:alpha val="43137"/>
              </a:srgbClr>
            </a:outerShdw>
          </a:effectLst>
        </p:spPr>
      </p:pic>
      <p:pic>
        <p:nvPicPr>
          <p:cNvPr id="6" name="Picture 5" descr="FourHorns.bmp"/>
          <p:cNvPicPr>
            <a:picLocks noChangeAspect="1"/>
          </p:cNvPicPr>
          <p:nvPr/>
        </p:nvPicPr>
        <p:blipFill>
          <a:blip r:embed="rId4" cstate="print"/>
          <a:stretch>
            <a:fillRect/>
          </a:stretch>
        </p:blipFill>
        <p:spPr>
          <a:xfrm>
            <a:off x="6096000" y="0"/>
            <a:ext cx="2907552" cy="2493058"/>
          </a:xfrm>
          <a:prstGeom prst="rect">
            <a:avLst/>
          </a:prstGeom>
        </p:spPr>
      </p:pic>
      <p:sp>
        <p:nvSpPr>
          <p:cNvPr id="2" name="Title 1"/>
          <p:cNvSpPr>
            <a:spLocks noGrp="1"/>
          </p:cNvSpPr>
          <p:nvPr>
            <p:ph type="title"/>
          </p:nvPr>
        </p:nvSpPr>
        <p:spPr>
          <a:xfrm>
            <a:off x="228600" y="152400"/>
            <a:ext cx="6172200" cy="457200"/>
          </a:xfrm>
        </p:spPr>
        <p:txBody>
          <a:bodyPr>
            <a:normAutofit fontScale="90000"/>
          </a:bodyPr>
          <a:lstStyle/>
          <a:p>
            <a:r>
              <a:rPr lang="en-GB" sz="3600" i="1" u="sng" dirty="0" smtClean="0"/>
              <a:t>EUROnu scenario for 4-horn system</a:t>
            </a:r>
            <a:endParaRPr lang="en-GB" sz="36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18</a:t>
            </a:fld>
            <a:endParaRPr lang="en-GB"/>
          </a:p>
        </p:txBody>
      </p:sp>
      <p:pic>
        <p:nvPicPr>
          <p:cNvPr id="8" name="Picture 7" descr="horn.png"/>
          <p:cNvPicPr>
            <a:picLocks noChangeAspect="1"/>
          </p:cNvPicPr>
          <p:nvPr/>
        </p:nvPicPr>
        <p:blipFill>
          <a:blip r:embed="rId5" cstate="print"/>
          <a:stretch>
            <a:fillRect/>
          </a:stretch>
        </p:blipFill>
        <p:spPr>
          <a:xfrm>
            <a:off x="228600" y="3733800"/>
            <a:ext cx="3540047" cy="2357438"/>
          </a:xfrm>
          <a:prstGeom prst="rect">
            <a:avLst/>
          </a:prstGeom>
          <a:effectLst>
            <a:outerShdw blurRad="1270000" dist="50800" dir="5400000" algn="ctr" rotWithShape="0">
              <a:srgbClr val="000000">
                <a:alpha val="43137"/>
              </a:srgbClr>
            </a:outerShdw>
          </a:effectLst>
        </p:spPr>
      </p:pic>
      <p:pic>
        <p:nvPicPr>
          <p:cNvPr id="10" name="Picture 9" descr="horn2.png"/>
          <p:cNvPicPr>
            <a:picLocks noChangeAspect="1"/>
          </p:cNvPicPr>
          <p:nvPr/>
        </p:nvPicPr>
        <p:blipFill>
          <a:blip r:embed="rId6" cstate="print">
            <a:lum bright="-1000"/>
          </a:blip>
          <a:stretch>
            <a:fillRect/>
          </a:stretch>
        </p:blipFill>
        <p:spPr>
          <a:xfrm>
            <a:off x="4114800" y="2362200"/>
            <a:ext cx="4848225" cy="3895725"/>
          </a:xfrm>
          <a:prstGeom prst="rect">
            <a:avLst/>
          </a:prstGeom>
          <a:effectLst>
            <a:outerShdw blurRad="1270000" dist="50800" dir="5400000" algn="ctr" rotWithShape="0">
              <a:srgbClr val="000000">
                <a:alpha val="43137"/>
              </a:srgbClr>
            </a:outerShdw>
          </a:effectLst>
        </p:spPr>
      </p:pic>
      <p:sp>
        <p:nvSpPr>
          <p:cNvPr id="12" name="Oval 11"/>
          <p:cNvSpPr/>
          <p:nvPr/>
        </p:nvSpPr>
        <p:spPr>
          <a:xfrm>
            <a:off x="3505200" y="4648200"/>
            <a:ext cx="5638800" cy="16002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rmal.png"/>
          <p:cNvPicPr>
            <a:picLocks noChangeAspect="1"/>
          </p:cNvPicPr>
          <p:nvPr/>
        </p:nvPicPr>
        <p:blipFill>
          <a:blip r:embed="rId3" cstate="print"/>
          <a:stretch>
            <a:fillRect/>
          </a:stretch>
        </p:blipFill>
        <p:spPr>
          <a:xfrm>
            <a:off x="609600" y="2286000"/>
            <a:ext cx="7410450" cy="4145275"/>
          </a:xfrm>
          <a:prstGeom prst="rect">
            <a:avLst/>
          </a:prstGeom>
          <a:effectLst>
            <a:outerShdw blurRad="1270000" dist="50800" dir="5400000" algn="ctr" rotWithShape="0">
              <a:srgbClr val="000000">
                <a:alpha val="43137"/>
              </a:srgbClr>
            </a:outerShdw>
          </a:effectLst>
        </p:spPr>
      </p:pic>
      <p:pic>
        <p:nvPicPr>
          <p:cNvPr id="7" name="Picture 6" descr="corne_coupe.jpg"/>
          <p:cNvPicPr>
            <a:picLocks noChangeAspect="1"/>
          </p:cNvPicPr>
          <p:nvPr/>
        </p:nvPicPr>
        <p:blipFill>
          <a:blip r:embed="rId4" cstate="print"/>
          <a:stretch>
            <a:fillRect/>
          </a:stretch>
        </p:blipFill>
        <p:spPr>
          <a:xfrm>
            <a:off x="5029200" y="0"/>
            <a:ext cx="4114800" cy="2217877"/>
          </a:xfrm>
          <a:prstGeom prst="rect">
            <a:avLst/>
          </a:prstGeom>
        </p:spPr>
      </p:pic>
      <p:sp>
        <p:nvSpPr>
          <p:cNvPr id="6" name="Title 1"/>
          <p:cNvSpPr>
            <a:spLocks noGrp="1"/>
          </p:cNvSpPr>
          <p:nvPr>
            <p:ph type="title"/>
          </p:nvPr>
        </p:nvSpPr>
        <p:spPr>
          <a:xfrm>
            <a:off x="457200" y="274638"/>
            <a:ext cx="8229600" cy="182562"/>
          </a:xfrm>
        </p:spPr>
        <p:txBody>
          <a:bodyPr>
            <a:noAutofit/>
          </a:bodyPr>
          <a:lstStyle/>
          <a:p>
            <a:r>
              <a:rPr lang="en-GB" sz="2800" i="1" u="sng" dirty="0" smtClean="0"/>
              <a:t>Stress Analysis for the SPL SuperBeam Horn I</a:t>
            </a:r>
            <a:endParaRPr lang="en-GB" sz="2800" i="1" u="sng" dirty="0"/>
          </a:p>
        </p:txBody>
      </p:sp>
      <p:sp>
        <p:nvSpPr>
          <p:cNvPr id="3" name="Content Placeholder 2"/>
          <p:cNvSpPr>
            <a:spLocks noGrp="1"/>
          </p:cNvSpPr>
          <p:nvPr>
            <p:ph idx="1"/>
          </p:nvPr>
        </p:nvSpPr>
        <p:spPr>
          <a:xfrm>
            <a:off x="228600" y="762000"/>
            <a:ext cx="8610600" cy="1600200"/>
          </a:xfrm>
          <a:effectLst>
            <a:outerShdw blurRad="1270000" dist="50800" dir="5400000" algn="ctr" rotWithShape="0">
              <a:srgbClr val="000000">
                <a:alpha val="43137"/>
              </a:srgbClr>
            </a:outerShdw>
          </a:effectLst>
        </p:spPr>
        <p:txBody>
          <a:bodyPr>
            <a:normAutofit fontScale="92500" lnSpcReduction="10000"/>
          </a:bodyPr>
          <a:lstStyle/>
          <a:p>
            <a:pPr>
              <a:buFont typeface="Wingdings" pitchFamily="2" charset="2"/>
              <a:buChar char="Ø"/>
            </a:pPr>
            <a:r>
              <a:rPr lang="en-GB" sz="2000" dirty="0" smtClean="0"/>
              <a:t>Thermo-mechanical stresses:  </a:t>
            </a:r>
          </a:p>
          <a:p>
            <a:pPr lvl="1">
              <a:buFont typeface="Wingdings" pitchFamily="2" charset="2"/>
              <a:buChar char="ü"/>
            </a:pPr>
            <a:r>
              <a:rPr lang="en-GB" sz="1800" dirty="0" smtClean="0"/>
              <a:t>secondary particles energy deposition and joule losses</a:t>
            </a:r>
          </a:p>
          <a:p>
            <a:pPr lvl="1">
              <a:buFont typeface="Wingdings" pitchFamily="2" charset="2"/>
              <a:buChar char="ü"/>
            </a:pPr>
            <a:r>
              <a:rPr lang="en-GB" sz="1800" dirty="0" smtClean="0"/>
              <a:t>T=60ms, </a:t>
            </a:r>
            <a:r>
              <a:rPr lang="el-GR" sz="1800" dirty="0" smtClean="0"/>
              <a:t>τ</a:t>
            </a:r>
            <a:r>
              <a:rPr lang="en-GB" sz="1800" baseline="-25000" dirty="0" smtClean="0"/>
              <a:t>0</a:t>
            </a:r>
            <a:r>
              <a:rPr lang="en-GB" sz="1800" dirty="0" smtClean="0"/>
              <a:t>=100</a:t>
            </a:r>
            <a:r>
              <a:rPr lang="el-GR" sz="1800" dirty="0" smtClean="0"/>
              <a:t>μ</a:t>
            </a:r>
            <a:r>
              <a:rPr lang="en-GB" sz="1800" dirty="0" smtClean="0"/>
              <a:t>s,   I</a:t>
            </a:r>
            <a:r>
              <a:rPr lang="en-GB" sz="1800" baseline="-25000" dirty="0" smtClean="0"/>
              <a:t>rms</a:t>
            </a:r>
            <a:r>
              <a:rPr lang="en-GB" sz="1800" dirty="0" smtClean="0"/>
              <a:t>=10.1kA, f=5kHz (worst scenario, 1horn failed)</a:t>
            </a:r>
          </a:p>
          <a:p>
            <a:pPr lvl="1">
              <a:buFont typeface="Wingdings" pitchFamily="2" charset="2"/>
              <a:buChar char="ü"/>
            </a:pPr>
            <a:r>
              <a:rPr lang="en-GB" sz="1800" dirty="0" smtClean="0"/>
              <a:t>T</a:t>
            </a:r>
            <a:r>
              <a:rPr lang="en-GB" sz="1800" baseline="-25000" dirty="0" smtClean="0"/>
              <a:t>Al</a:t>
            </a:r>
            <a:r>
              <a:rPr lang="en-GB" sz="1800" dirty="0" smtClean="0"/>
              <a:t> =60</a:t>
            </a:r>
            <a:r>
              <a:rPr lang="en-GB" sz="1800" baseline="30000" dirty="0" smtClean="0"/>
              <a:t>0</a:t>
            </a:r>
            <a:r>
              <a:rPr lang="en-GB" sz="1800" dirty="0" smtClean="0"/>
              <a:t>C, {h</a:t>
            </a:r>
            <a:r>
              <a:rPr lang="en-GB" sz="1800" baseline="-25000" dirty="0" smtClean="0"/>
              <a:t>corner</a:t>
            </a:r>
            <a:r>
              <a:rPr lang="en-GB" sz="1800" dirty="0" smtClean="0"/>
              <a:t> , h</a:t>
            </a:r>
            <a:r>
              <a:rPr lang="en-GB" sz="1800" baseline="-25000" dirty="0" smtClean="0"/>
              <a:t>inner</a:t>
            </a:r>
            <a:r>
              <a:rPr lang="en-GB" sz="1800" dirty="0" smtClean="0"/>
              <a:t>, h</a:t>
            </a:r>
            <a:r>
              <a:rPr lang="en-GB" sz="1800" baseline="-25000" dirty="0" smtClean="0"/>
              <a:t>horn/out</a:t>
            </a:r>
            <a:r>
              <a:rPr lang="en-GB" sz="1800" dirty="0" smtClean="0"/>
              <a:t> }= {6.5, 3.8, 0.1} kW/(m</a:t>
            </a:r>
            <a:r>
              <a:rPr lang="en-GB" sz="1800" baseline="30000" dirty="0" smtClean="0"/>
              <a:t>2</a:t>
            </a:r>
            <a:r>
              <a:rPr lang="en-GB" sz="1800" dirty="0" smtClean="0"/>
              <a:t>K)</a:t>
            </a:r>
          </a:p>
          <a:p>
            <a:pPr lvl="1">
              <a:buFont typeface="Wingdings" pitchFamily="2" charset="2"/>
              <a:buChar char="ü"/>
            </a:pPr>
            <a:r>
              <a:rPr lang="en-GB" sz="1800" dirty="0" smtClean="0"/>
              <a:t> S</a:t>
            </a:r>
            <a:r>
              <a:rPr lang="en-GB" sz="1800" baseline="-25000" dirty="0" smtClean="0"/>
              <a:t>max</a:t>
            </a:r>
            <a:r>
              <a:rPr lang="en-GB" sz="1800" dirty="0" smtClean="0"/>
              <a:t> = 62MPa</a:t>
            </a:r>
            <a:endParaRPr lang="en-GB" sz="1800"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19</a:t>
            </a:fld>
            <a:endParaRPr lang="en-GB"/>
          </a:p>
        </p:txBody>
      </p:sp>
      <p:sp>
        <p:nvSpPr>
          <p:cNvPr id="13" name="TextBox 12"/>
          <p:cNvSpPr txBox="1"/>
          <p:nvPr/>
        </p:nvSpPr>
        <p:spPr>
          <a:xfrm>
            <a:off x="1524000" y="457200"/>
            <a:ext cx="5029200" cy="304800"/>
          </a:xfrm>
          <a:prstGeom prst="rect">
            <a:avLst/>
          </a:prstGeom>
          <a:noFill/>
        </p:spPr>
        <p:txBody>
          <a:bodyPr wrap="square" rtlCol="0">
            <a:spAutoFit/>
          </a:bodyPr>
          <a:lstStyle/>
          <a:p>
            <a:r>
              <a:rPr lang="en-GB" sz="1400" dirty="0" smtClean="0"/>
              <a:t>B. Lepers/IPHC,  P. Cupial , L. Lacny/Cracow Univ. of Tech.</a:t>
            </a:r>
          </a:p>
        </p:txBody>
      </p:sp>
      <p:cxnSp>
        <p:nvCxnSpPr>
          <p:cNvPr id="15" name="Straight Arrow Connector 14"/>
          <p:cNvCxnSpPr/>
          <p:nvPr/>
        </p:nvCxnSpPr>
        <p:spPr>
          <a:xfrm>
            <a:off x="1371600" y="2209800"/>
            <a:ext cx="4724400" cy="320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8229600" y="4953000"/>
            <a:ext cx="749808" cy="304800"/>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257800" y="2514600"/>
            <a:ext cx="1524000" cy="307777"/>
          </a:xfrm>
          <a:prstGeom prst="rect">
            <a:avLst/>
          </a:prstGeom>
          <a:noFill/>
        </p:spPr>
        <p:txBody>
          <a:bodyPr wrap="square" rtlCol="0">
            <a:spAutoFit/>
          </a:bodyPr>
          <a:lstStyle/>
          <a:p>
            <a:r>
              <a:rPr lang="en-GB" sz="1400" dirty="0" smtClean="0"/>
              <a:t>B. Lepers/IPHC</a:t>
            </a:r>
            <a:endParaRPr lang="en-GB"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GB" sz="3600" i="1" u="sng" dirty="0" smtClean="0"/>
              <a:t>Talk layout</a:t>
            </a:r>
            <a:endParaRPr lang="en-GB" sz="3600" i="1" u="sng" dirty="0"/>
          </a:p>
        </p:txBody>
      </p:sp>
      <p:sp>
        <p:nvSpPr>
          <p:cNvPr id="3" name="Content Placeholder 2"/>
          <p:cNvSpPr>
            <a:spLocks noGrp="1"/>
          </p:cNvSpPr>
          <p:nvPr>
            <p:ph idx="1"/>
          </p:nvPr>
        </p:nvSpPr>
        <p:spPr>
          <a:xfrm>
            <a:off x="381000" y="1981200"/>
            <a:ext cx="8229600" cy="3124200"/>
          </a:xfrm>
        </p:spPr>
        <p:txBody>
          <a:bodyPr>
            <a:normAutofit/>
          </a:bodyPr>
          <a:lstStyle/>
          <a:p>
            <a:pPr>
              <a:spcBef>
                <a:spcPts val="0"/>
              </a:spcBef>
              <a:buFont typeface="Wingdings" pitchFamily="2" charset="2"/>
              <a:buChar char="Ø"/>
            </a:pPr>
            <a:r>
              <a:rPr lang="en-GB" sz="2400" dirty="0" smtClean="0"/>
              <a:t>Target Studies</a:t>
            </a:r>
          </a:p>
          <a:p>
            <a:pPr>
              <a:spcBef>
                <a:spcPts val="0"/>
              </a:spcBef>
              <a:buNone/>
            </a:pPr>
            <a:endParaRPr lang="en-GB" sz="2400" dirty="0" smtClean="0"/>
          </a:p>
          <a:p>
            <a:pPr>
              <a:spcBef>
                <a:spcPts val="0"/>
              </a:spcBef>
              <a:buFont typeface="Wingdings" pitchFamily="2" charset="2"/>
              <a:buChar char="Ø"/>
            </a:pPr>
            <a:r>
              <a:rPr lang="en-GB" sz="2400" dirty="0" smtClean="0"/>
              <a:t>Horn shape &amp; SuperBeam Geometrical  Optimization </a:t>
            </a:r>
          </a:p>
          <a:p>
            <a:pPr>
              <a:spcBef>
                <a:spcPts val="0"/>
              </a:spcBef>
              <a:buNone/>
            </a:pPr>
            <a:endParaRPr lang="en-GB" sz="2400" dirty="0" smtClean="0"/>
          </a:p>
          <a:p>
            <a:pPr>
              <a:spcBef>
                <a:spcPts val="0"/>
              </a:spcBef>
              <a:buFont typeface="Wingdings" pitchFamily="2" charset="2"/>
              <a:buChar char="Ø"/>
            </a:pPr>
            <a:r>
              <a:rPr lang="en-GB" sz="2400" dirty="0" smtClean="0"/>
              <a:t>Horn Thermo-mechanical Studies</a:t>
            </a:r>
          </a:p>
          <a:p>
            <a:pPr>
              <a:spcBef>
                <a:spcPts val="0"/>
              </a:spcBef>
              <a:buNone/>
            </a:pPr>
            <a:endParaRPr lang="en-GB" sz="2400" dirty="0" smtClean="0"/>
          </a:p>
          <a:p>
            <a:pPr>
              <a:spcBef>
                <a:spcPts val="0"/>
              </a:spcBef>
              <a:buFont typeface="Wingdings" pitchFamily="2" charset="2"/>
              <a:buChar char="Ø"/>
            </a:pPr>
            <a:r>
              <a:rPr lang="en-GB" sz="2400" dirty="0" smtClean="0"/>
              <a:t>Energy Deposition, Irradiation and Safety  Studies </a:t>
            </a:r>
          </a:p>
          <a:p>
            <a:pPr>
              <a:spcBef>
                <a:spcPts val="0"/>
              </a:spcBef>
              <a:buNone/>
            </a:pPr>
            <a:endParaRPr lang="en-GB" sz="2400" dirty="0" smtClean="0"/>
          </a:p>
          <a:p>
            <a:pPr>
              <a:buFont typeface="Wingdings" pitchFamily="2" charset="2"/>
              <a:buChar char="Ø"/>
            </a:pPr>
            <a:endParaRPr lang="en-GB" sz="2400" dirty="0"/>
          </a:p>
        </p:txBody>
      </p:sp>
      <p:sp>
        <p:nvSpPr>
          <p:cNvPr id="6" name="Footer Placeholder 5"/>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rmaltot.png"/>
          <p:cNvPicPr>
            <a:picLocks noChangeAspect="1"/>
          </p:cNvPicPr>
          <p:nvPr/>
        </p:nvPicPr>
        <p:blipFill>
          <a:blip r:embed="rId3" cstate="print"/>
          <a:stretch>
            <a:fillRect/>
          </a:stretch>
        </p:blipFill>
        <p:spPr>
          <a:xfrm>
            <a:off x="4724400" y="228600"/>
            <a:ext cx="4231821" cy="6107784"/>
          </a:xfrm>
          <a:prstGeom prst="rect">
            <a:avLst/>
          </a:prstGeom>
          <a:effectLst>
            <a:outerShdw blurRad="1270000" dist="50800" dir="5400000" algn="ctr" rotWithShape="0">
              <a:srgbClr val="000000">
                <a:alpha val="43137"/>
              </a:srgbClr>
            </a:outerShdw>
          </a:effectLst>
        </p:spPr>
      </p:pic>
      <p:sp>
        <p:nvSpPr>
          <p:cNvPr id="8" name="TextBox 7"/>
          <p:cNvSpPr txBox="1"/>
          <p:nvPr/>
        </p:nvSpPr>
        <p:spPr>
          <a:xfrm>
            <a:off x="228600" y="1371600"/>
            <a:ext cx="4876800" cy="5016758"/>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Combined analysis of Thermo-mechanical and magnetic pressure induced stresses:</a:t>
            </a:r>
          </a:p>
          <a:p>
            <a:pPr>
              <a:buClr>
                <a:schemeClr val="accent3"/>
              </a:buClr>
            </a:pPr>
            <a:endParaRPr lang="en-GB" dirty="0" smtClean="0"/>
          </a:p>
          <a:p>
            <a:pPr marL="800100" lvl="1" indent="-342900">
              <a:buClr>
                <a:schemeClr val="accent2"/>
              </a:buClr>
              <a:buFont typeface="Wingdings" pitchFamily="2" charset="2"/>
              <a:buChar char="ü"/>
            </a:pPr>
            <a:r>
              <a:rPr lang="en-GB" sz="1600" dirty="0" smtClean="0"/>
              <a:t>significant stress or the inner conductor especially, for the upstream corner and downstream plate inner part</a:t>
            </a:r>
          </a:p>
          <a:p>
            <a:pPr marL="800100" lvl="1" indent="-342900">
              <a:buClr>
                <a:schemeClr val="accent2"/>
              </a:buClr>
              <a:buFont typeface="Wingdings" pitchFamily="2" charset="2"/>
              <a:buChar char="ü"/>
            </a:pPr>
            <a:r>
              <a:rPr lang="en-GB" sz="1600" dirty="0" smtClean="0"/>
              <a:t> high stress at inner conductor welded junctions</a:t>
            </a:r>
          </a:p>
          <a:p>
            <a:pPr marL="800100" lvl="1" indent="-342900">
              <a:buClr>
                <a:schemeClr val="accent2"/>
              </a:buClr>
              <a:buFont typeface="Wingdings" pitchFamily="2" charset="2"/>
              <a:buChar char="ü"/>
            </a:pPr>
            <a:r>
              <a:rPr lang="en-GB" sz="1600" dirty="0" smtClean="0"/>
              <a:t> thermal dilatation contributes to longitudinal stress; displacement is low due to the magnetic pulse </a:t>
            </a:r>
          </a:p>
          <a:p>
            <a:pPr marL="800100" lvl="1" indent="-342900">
              <a:buClr>
                <a:schemeClr val="accent2"/>
              </a:buClr>
              <a:buFont typeface="Wingdings" pitchFamily="2" charset="2"/>
              <a:buChar char="ü"/>
            </a:pPr>
            <a:r>
              <a:rPr lang="en-GB" sz="1600" dirty="0" smtClean="0"/>
              <a:t> maximum displacement at downstream plate </a:t>
            </a:r>
          </a:p>
          <a:p>
            <a:pPr>
              <a:buClr>
                <a:schemeClr val="accent3"/>
              </a:buClr>
            </a:pPr>
            <a:endParaRPr lang="en-GB" sz="1600" dirty="0" smtClean="0"/>
          </a:p>
          <a:p>
            <a:pPr>
              <a:buClr>
                <a:schemeClr val="accent3"/>
              </a:buClr>
              <a:buFont typeface="Wingdings" pitchFamily="2" charset="2"/>
              <a:buChar char="Ø"/>
            </a:pPr>
            <a:r>
              <a:rPr lang="en-GB" sz="1600" dirty="0" smtClean="0"/>
              <a:t> </a:t>
            </a:r>
            <a:r>
              <a:rPr lang="en-GB" dirty="0" smtClean="0"/>
              <a:t>horn lifetime estimation: results have to be compared with fatigue strength data</a:t>
            </a:r>
          </a:p>
          <a:p>
            <a:pPr>
              <a:buClr>
                <a:schemeClr val="accent3"/>
              </a:buClr>
              <a:buFont typeface="Wingdings" pitchFamily="2" charset="2"/>
              <a:buChar char="Ø"/>
            </a:pPr>
            <a:endParaRPr lang="en-GB" dirty="0" smtClean="0"/>
          </a:p>
          <a:p>
            <a:pPr>
              <a:buClr>
                <a:schemeClr val="accent3"/>
              </a:buClr>
              <a:buFont typeface="Wingdings" pitchFamily="2" charset="2"/>
              <a:buChar char="Ø"/>
            </a:pPr>
            <a:r>
              <a:rPr lang="en-GB" dirty="0" smtClean="0"/>
              <a:t> more water-jet cooling might be applied</a:t>
            </a:r>
          </a:p>
          <a:p>
            <a:pPr>
              <a:buFont typeface="Wingdings" pitchFamily="2" charset="2"/>
              <a:buChar char="Ø"/>
            </a:pPr>
            <a:endParaRPr lang="en-GB" dirty="0" smtClean="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20</a:t>
            </a:fld>
            <a:endParaRPr lang="en-GB"/>
          </a:p>
        </p:txBody>
      </p:sp>
      <p:sp>
        <p:nvSpPr>
          <p:cNvPr id="10" name="TextBox 9"/>
          <p:cNvSpPr txBox="1"/>
          <p:nvPr/>
        </p:nvSpPr>
        <p:spPr>
          <a:xfrm>
            <a:off x="5638800" y="6396335"/>
            <a:ext cx="3124200" cy="461665"/>
          </a:xfrm>
          <a:prstGeom prst="rect">
            <a:avLst/>
          </a:prstGeom>
          <a:noFill/>
        </p:spPr>
        <p:txBody>
          <a:bodyPr wrap="square" rtlCol="0">
            <a:spAutoFit/>
          </a:bodyPr>
          <a:lstStyle/>
          <a:p>
            <a:r>
              <a:rPr lang="en-GB" sz="1200" dirty="0" smtClean="0">
                <a:effectLst>
                  <a:outerShdw blurRad="38100" dist="38100" dir="2700000" algn="tl">
                    <a:srgbClr val="000000">
                      <a:alpha val="43137"/>
                    </a:srgbClr>
                  </a:outerShdw>
                </a:effectLst>
              </a:rPr>
              <a:t>displacement and stress time evolution , </a:t>
            </a:r>
          </a:p>
          <a:p>
            <a:r>
              <a:rPr lang="en-GB" sz="1200" dirty="0" smtClean="0">
                <a:effectLst>
                  <a:outerShdw blurRad="38100" dist="38100" dir="2700000" algn="tl">
                    <a:srgbClr val="000000">
                      <a:alpha val="43137"/>
                    </a:srgbClr>
                  </a:outerShdw>
                </a:effectLst>
              </a:rPr>
              <a:t>peak magnetic field each T=80ms (4-horns) </a:t>
            </a:r>
            <a:endParaRPr lang="en-GB" sz="1200" dirty="0">
              <a:effectLst>
                <a:outerShdw blurRad="38100" dist="38100" dir="2700000" algn="tl">
                  <a:srgbClr val="000000">
                    <a:alpha val="43137"/>
                  </a:srgbClr>
                </a:outerShdw>
              </a:effectLst>
            </a:endParaRPr>
          </a:p>
        </p:txBody>
      </p:sp>
      <p:sp>
        <p:nvSpPr>
          <p:cNvPr id="11" name="TextBox 10"/>
          <p:cNvSpPr txBox="1"/>
          <p:nvPr/>
        </p:nvSpPr>
        <p:spPr>
          <a:xfrm>
            <a:off x="457200" y="304800"/>
            <a:ext cx="3200400" cy="523220"/>
          </a:xfrm>
          <a:prstGeom prst="rect">
            <a:avLst/>
          </a:prstGeom>
          <a:noFill/>
        </p:spPr>
        <p:txBody>
          <a:bodyPr wrap="square" rtlCol="0">
            <a:spAutoFit/>
          </a:bodyPr>
          <a:lstStyle/>
          <a:p>
            <a:r>
              <a:rPr lang="en-GB" sz="2800" i="1" u="sng" dirty="0" smtClean="0">
                <a:solidFill>
                  <a:schemeClr val="tx2"/>
                </a:solidFill>
                <a:latin typeface="Calibri" pitchFamily="34" charset="0"/>
              </a:rPr>
              <a:t>Stress Analysis II</a:t>
            </a:r>
            <a:endParaRPr lang="en-GB" sz="2800" dirty="0">
              <a:solidFill>
                <a:schemeClr val="tx2"/>
              </a:solidFill>
              <a:latin typeface="Calibri" pitchFamily="34" charset="0"/>
            </a:endParaRPr>
          </a:p>
        </p:txBody>
      </p:sp>
      <p:cxnSp>
        <p:nvCxnSpPr>
          <p:cNvPr id="12" name="Straight Arrow Connector 11"/>
          <p:cNvCxnSpPr/>
          <p:nvPr/>
        </p:nvCxnSpPr>
        <p:spPr>
          <a:xfrm>
            <a:off x="3810000" y="2438400"/>
            <a:ext cx="3810000" cy="11430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0" y="2362200"/>
            <a:ext cx="1752600" cy="307777"/>
          </a:xfrm>
          <a:prstGeom prst="rect">
            <a:avLst/>
          </a:prstGeom>
          <a:noFill/>
        </p:spPr>
        <p:txBody>
          <a:bodyPr wrap="square" rtlCol="0">
            <a:spAutoFit/>
          </a:bodyPr>
          <a:lstStyle/>
          <a:p>
            <a:r>
              <a:rPr lang="en-GB" sz="1400" dirty="0" smtClean="0"/>
              <a:t>B. Lepers/IPHC</a:t>
            </a:r>
            <a:endParaRPr lang="en-GB"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ng"/>
          <p:cNvPicPr>
            <a:picLocks noChangeAspect="1"/>
          </p:cNvPicPr>
          <p:nvPr/>
        </p:nvPicPr>
        <p:blipFill>
          <a:blip r:embed="rId3" cstate="print"/>
          <a:stretch>
            <a:fillRect/>
          </a:stretch>
        </p:blipFill>
        <p:spPr>
          <a:xfrm>
            <a:off x="5715000" y="1828800"/>
            <a:ext cx="3267075" cy="2394091"/>
          </a:xfrm>
          <a:prstGeom prst="rect">
            <a:avLst/>
          </a:prstGeom>
          <a:effectLst>
            <a:outerShdw blurRad="1270000" dist="50800" dir="5400000" algn="ctr" rotWithShape="0">
              <a:srgbClr val="000000">
                <a:alpha val="43137"/>
              </a:srgbClr>
            </a:outerShdw>
          </a:effectLst>
        </p:spPr>
      </p:pic>
      <p:pic>
        <p:nvPicPr>
          <p:cNvPr id="12" name="Picture 11" descr="corne_coupe_3.jpg"/>
          <p:cNvPicPr>
            <a:picLocks noChangeAspect="1"/>
          </p:cNvPicPr>
          <p:nvPr/>
        </p:nvPicPr>
        <p:blipFill>
          <a:blip r:embed="rId4" cstate="print"/>
          <a:stretch>
            <a:fillRect/>
          </a:stretch>
        </p:blipFill>
        <p:spPr>
          <a:xfrm>
            <a:off x="4902813" y="0"/>
            <a:ext cx="4241187" cy="2286000"/>
          </a:xfrm>
          <a:prstGeom prst="rect">
            <a:avLst/>
          </a:prstGeom>
        </p:spPr>
      </p:pic>
      <p:pic>
        <p:nvPicPr>
          <p:cNvPr id="9" name="Picture 8" descr="corn3.PNG"/>
          <p:cNvPicPr>
            <a:picLocks noChangeAspect="1"/>
          </p:cNvPicPr>
          <p:nvPr/>
        </p:nvPicPr>
        <p:blipFill>
          <a:blip r:embed="rId5" cstate="print"/>
          <a:stretch>
            <a:fillRect/>
          </a:stretch>
        </p:blipFill>
        <p:spPr>
          <a:xfrm>
            <a:off x="152400" y="609600"/>
            <a:ext cx="5503164" cy="4267581"/>
          </a:xfrm>
          <a:prstGeom prst="rect">
            <a:avLst/>
          </a:prstGeom>
          <a:ln>
            <a:noFill/>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2743200" y="152400"/>
            <a:ext cx="3352800" cy="304800"/>
          </a:xfrm>
        </p:spPr>
        <p:txBody>
          <a:bodyPr>
            <a:noAutofit/>
          </a:bodyPr>
          <a:lstStyle/>
          <a:p>
            <a:r>
              <a:rPr lang="en-GB" sz="3200" i="1" u="sng" dirty="0" smtClean="0"/>
              <a:t>Cooling Studies</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21</a:t>
            </a:fld>
            <a:endParaRPr lang="en-GB"/>
          </a:p>
        </p:txBody>
      </p:sp>
      <p:sp>
        <p:nvSpPr>
          <p:cNvPr id="16" name="Rectangle 15"/>
          <p:cNvSpPr/>
          <p:nvPr/>
        </p:nvSpPr>
        <p:spPr>
          <a:xfrm>
            <a:off x="457200" y="4953000"/>
            <a:ext cx="8077200" cy="14478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3"/>
              </a:buClr>
              <a:buFont typeface="Wingdings" pitchFamily="2" charset="2"/>
              <a:buChar char="Ø"/>
            </a:pPr>
            <a:r>
              <a:rPr lang="en-GB" sz="1600" dirty="0" smtClean="0">
                <a:solidFill>
                  <a:schemeClr val="tx1"/>
                </a:solidFill>
              </a:rPr>
              <a:t> design for 60</a:t>
            </a:r>
            <a:r>
              <a:rPr lang="en-GB" sz="1600" baseline="30000" dirty="0" smtClean="0">
                <a:solidFill>
                  <a:schemeClr val="tx1"/>
                </a:solidFill>
              </a:rPr>
              <a:t>0</a:t>
            </a:r>
            <a:r>
              <a:rPr lang="en-GB" sz="1600" dirty="0" smtClean="0">
                <a:solidFill>
                  <a:schemeClr val="tx1"/>
                </a:solidFill>
              </a:rPr>
              <a:t>C uniform horn temperature:</a:t>
            </a:r>
          </a:p>
          <a:p>
            <a:pPr lvl="1">
              <a:buClr>
                <a:schemeClr val="accent1"/>
              </a:buClr>
              <a:buFont typeface="Wingdings" pitchFamily="2" charset="2"/>
              <a:buChar char="ü"/>
            </a:pPr>
            <a:r>
              <a:rPr lang="en-GB" sz="1600" dirty="0" smtClean="0">
                <a:solidFill>
                  <a:schemeClr val="tx1"/>
                </a:solidFill>
              </a:rPr>
              <a:t> {h</a:t>
            </a:r>
            <a:r>
              <a:rPr lang="en-GB" sz="1600" baseline="-25000" dirty="0" smtClean="0">
                <a:solidFill>
                  <a:schemeClr val="tx1"/>
                </a:solidFill>
              </a:rPr>
              <a:t>corner</a:t>
            </a:r>
            <a:r>
              <a:rPr lang="en-GB" sz="1600" dirty="0" smtClean="0">
                <a:solidFill>
                  <a:schemeClr val="tx1"/>
                </a:solidFill>
              </a:rPr>
              <a:t> , h</a:t>
            </a:r>
            <a:r>
              <a:rPr lang="en-GB" sz="1600" baseline="-25000" dirty="0" smtClean="0">
                <a:solidFill>
                  <a:schemeClr val="tx1"/>
                </a:solidFill>
              </a:rPr>
              <a:t>inner</a:t>
            </a:r>
            <a:r>
              <a:rPr lang="en-GB" sz="1600" dirty="0" smtClean="0">
                <a:solidFill>
                  <a:schemeClr val="tx1"/>
                </a:solidFill>
              </a:rPr>
              <a:t> , h</a:t>
            </a:r>
            <a:r>
              <a:rPr lang="en-GB" sz="1600" baseline="-25000" dirty="0" smtClean="0">
                <a:solidFill>
                  <a:schemeClr val="tx1"/>
                </a:solidFill>
              </a:rPr>
              <a:t>outer/horn</a:t>
            </a:r>
            <a:r>
              <a:rPr lang="en-GB" sz="1600" dirty="0" smtClean="0">
                <a:solidFill>
                  <a:schemeClr val="tx1"/>
                </a:solidFill>
              </a:rPr>
              <a:t> }= {6.5, 3.8, 1} kW/(m</a:t>
            </a:r>
            <a:r>
              <a:rPr lang="en-GB" sz="1600" baseline="30000" dirty="0" smtClean="0">
                <a:solidFill>
                  <a:schemeClr val="tx1"/>
                </a:solidFill>
              </a:rPr>
              <a:t>2</a:t>
            </a:r>
            <a:r>
              <a:rPr lang="en-GB" sz="1600" dirty="0" smtClean="0">
                <a:solidFill>
                  <a:schemeClr val="tx1"/>
                </a:solidFill>
              </a:rPr>
              <a:t>K)/longitudinal repartition of the jets follows the energy density deposition</a:t>
            </a:r>
          </a:p>
          <a:p>
            <a:pPr lvl="1">
              <a:buClr>
                <a:schemeClr val="accent1"/>
              </a:buClr>
              <a:buFont typeface="Wingdings" pitchFamily="2" charset="2"/>
              <a:buChar char="ü"/>
            </a:pPr>
            <a:r>
              <a:rPr lang="en-GB" sz="1600" dirty="0" smtClean="0">
                <a:solidFill>
                  <a:schemeClr val="tx1"/>
                </a:solidFill>
              </a:rPr>
              <a:t>30 jets/horn, 5 systems of 6-jets longitudinally distributed every 60</a:t>
            </a:r>
            <a:r>
              <a:rPr lang="en-GB" sz="1600" baseline="30000" dirty="0" smtClean="0">
                <a:solidFill>
                  <a:schemeClr val="tx1"/>
                </a:solidFill>
              </a:rPr>
              <a:t>0</a:t>
            </a:r>
            <a:r>
              <a:rPr lang="en-GB" sz="1600" dirty="0" smtClean="0">
                <a:solidFill>
                  <a:schemeClr val="tx1"/>
                </a:solidFill>
              </a:rPr>
              <a:t> </a:t>
            </a:r>
          </a:p>
        </p:txBody>
      </p:sp>
      <p:pic>
        <p:nvPicPr>
          <p:cNvPr id="18" name="Picture 17" descr="cooling.PNG"/>
          <p:cNvPicPr>
            <a:picLocks noChangeAspect="1"/>
          </p:cNvPicPr>
          <p:nvPr/>
        </p:nvPicPr>
        <p:blipFill>
          <a:blip r:embed="rId6" cstate="print"/>
          <a:stretch>
            <a:fillRect/>
          </a:stretch>
        </p:blipFill>
        <p:spPr>
          <a:xfrm>
            <a:off x="3733800" y="609600"/>
            <a:ext cx="1401394" cy="1060609"/>
          </a:xfrm>
          <a:prstGeom prst="rect">
            <a:avLst/>
          </a:prstGeom>
        </p:spPr>
      </p:pic>
      <p:sp>
        <p:nvSpPr>
          <p:cNvPr id="10" name="TextBox 9"/>
          <p:cNvSpPr txBox="1"/>
          <p:nvPr/>
        </p:nvSpPr>
        <p:spPr>
          <a:xfrm>
            <a:off x="381000" y="914400"/>
            <a:ext cx="1981200" cy="307777"/>
          </a:xfrm>
          <a:prstGeom prst="rect">
            <a:avLst/>
          </a:prstGeom>
          <a:noFill/>
        </p:spPr>
        <p:txBody>
          <a:bodyPr wrap="square" rtlCol="0">
            <a:spAutoFit/>
          </a:bodyPr>
          <a:lstStyle/>
          <a:p>
            <a:r>
              <a:rPr lang="en-GB" sz="1400" dirty="0" smtClean="0"/>
              <a:t>B. Lepers, V. Zeter, IPHC </a:t>
            </a:r>
          </a:p>
        </p:txBody>
      </p:sp>
      <p:sp>
        <p:nvSpPr>
          <p:cNvPr id="11" name="Rectangle 10"/>
          <p:cNvSpPr/>
          <p:nvPr/>
        </p:nvSpPr>
        <p:spPr>
          <a:xfrm>
            <a:off x="5638800" y="4114800"/>
            <a:ext cx="3657600" cy="12954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Font typeface="Wingdings" pitchFamily="2" charset="2"/>
              <a:buChar char="ü"/>
            </a:pPr>
            <a:r>
              <a:rPr lang="en-GB" dirty="0" smtClean="0">
                <a:solidFill>
                  <a:schemeClr val="tx1"/>
                </a:solidFill>
              </a:rPr>
              <a:t> </a:t>
            </a:r>
            <a:r>
              <a:rPr lang="en-GB" sz="1600" dirty="0" smtClean="0">
                <a:solidFill>
                  <a:schemeClr val="tx1"/>
                </a:solidFill>
              </a:rPr>
              <a:t>planar and/or elliptical water jets</a:t>
            </a:r>
          </a:p>
          <a:p>
            <a:pPr>
              <a:buClr>
                <a:schemeClr val="accent1"/>
              </a:buClr>
              <a:buFont typeface="Wingdings" pitchFamily="2" charset="2"/>
              <a:buChar char="ü"/>
            </a:pPr>
            <a:r>
              <a:rPr lang="en-GB" sz="1600" dirty="0" smtClean="0">
                <a:solidFill>
                  <a:schemeClr val="tx1"/>
                </a:solidFill>
              </a:rPr>
              <a:t> flow rate between 60-120l/min</a:t>
            </a:r>
          </a:p>
          <a:p>
            <a:pPr>
              <a:buClr>
                <a:schemeClr val="accent1"/>
              </a:buClr>
              <a:buFont typeface="Wingdings" pitchFamily="2" charset="2"/>
              <a:buChar char="ü"/>
            </a:pPr>
            <a:r>
              <a:rPr lang="en-GB" sz="1600" dirty="0" smtClean="0">
                <a:solidFill>
                  <a:schemeClr val="tx1"/>
                </a:solidFill>
              </a:rPr>
              <a:t> h cooling coefficient 1-7 kW/(m</a:t>
            </a:r>
            <a:r>
              <a:rPr lang="en-GB" sz="1600" baseline="30000" dirty="0" smtClean="0">
                <a:solidFill>
                  <a:schemeClr val="tx1"/>
                </a:solidFill>
              </a:rPr>
              <a:t>2</a:t>
            </a:r>
            <a:r>
              <a:rPr lang="en-GB" sz="1600" dirty="0" smtClean="0">
                <a:solidFill>
                  <a:schemeClr val="tx1"/>
                </a:solidFill>
              </a:rPr>
              <a:t>K) </a:t>
            </a:r>
          </a:p>
          <a:p>
            <a:pPr>
              <a:buClr>
                <a:schemeClr val="accent1"/>
              </a:buClr>
              <a:buFont typeface="Wingdings" pitchFamily="2" charset="2"/>
              <a:buChar char="ü"/>
            </a:pPr>
            <a:r>
              <a:rPr lang="en-GB" sz="1600" dirty="0" smtClean="0">
                <a:solidFill>
                  <a:srgbClr val="000000"/>
                </a:solidFill>
              </a:rPr>
              <a:t> EUROnu-Note-10-06</a:t>
            </a:r>
            <a:endParaRPr lang="en-GB" sz="1600" dirty="0" smtClean="0">
              <a:solidFill>
                <a:schemeClr val="tx1"/>
              </a:solidFill>
            </a:endParaRPr>
          </a:p>
        </p:txBody>
      </p:sp>
      <p:sp>
        <p:nvSpPr>
          <p:cNvPr id="14" name="TextBox 13"/>
          <p:cNvSpPr txBox="1"/>
          <p:nvPr/>
        </p:nvSpPr>
        <p:spPr>
          <a:xfrm>
            <a:off x="5715000" y="2057400"/>
            <a:ext cx="3429000" cy="338554"/>
          </a:xfrm>
          <a:prstGeom prst="rect">
            <a:avLst/>
          </a:prstGeom>
          <a:noFill/>
        </p:spPr>
        <p:txBody>
          <a:bodyPr wrap="square" rtlCol="0">
            <a:spAutoFit/>
          </a:bodyPr>
          <a:lstStyle/>
          <a:p>
            <a:r>
              <a:rPr lang="en-GB" sz="1600" u="sng" dirty="0" smtClean="0">
                <a:effectLst>
                  <a:outerShdw blurRad="38100" dist="38100" dir="2700000" algn="tl">
                    <a:srgbClr val="000000">
                      <a:alpha val="43137"/>
                    </a:srgbClr>
                  </a:outerShdw>
                </a:effectLst>
              </a:rPr>
              <a:t>power distribution on Al conductor</a:t>
            </a:r>
            <a:endParaRPr lang="en-GB" sz="16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581400" cy="487362"/>
          </a:xfrm>
        </p:spPr>
        <p:txBody>
          <a:bodyPr>
            <a:normAutofit fontScale="90000"/>
          </a:bodyPr>
          <a:lstStyle/>
          <a:p>
            <a:r>
              <a:rPr lang="en-GB" sz="3200" i="1" u="sng" dirty="0" smtClean="0"/>
              <a:t>Power Supply Studies</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22</a:t>
            </a:fld>
            <a:endParaRPr lang="en-GB"/>
          </a:p>
        </p:txBody>
      </p:sp>
      <p:pic>
        <p:nvPicPr>
          <p:cNvPr id="9" name="Picture 8" descr="ps2.PNG"/>
          <p:cNvPicPr>
            <a:picLocks noChangeAspect="1"/>
          </p:cNvPicPr>
          <p:nvPr/>
        </p:nvPicPr>
        <p:blipFill>
          <a:blip r:embed="rId3" cstate="print"/>
          <a:stretch>
            <a:fillRect/>
          </a:stretch>
        </p:blipFill>
        <p:spPr>
          <a:xfrm>
            <a:off x="381000" y="4267200"/>
            <a:ext cx="3816400" cy="2209800"/>
          </a:xfrm>
          <a:prstGeom prst="rect">
            <a:avLst/>
          </a:prstGeom>
          <a:ln>
            <a:noFill/>
          </a:ln>
          <a:effectLst>
            <a:outerShdw blurRad="1270000" dist="50800" dir="5400000" algn="ctr" rotWithShape="0">
              <a:srgbClr val="000000">
                <a:alpha val="43137"/>
              </a:srgbClr>
            </a:outerShdw>
          </a:effectLst>
        </p:spPr>
      </p:pic>
      <p:sp>
        <p:nvSpPr>
          <p:cNvPr id="10" name="TextBox 9"/>
          <p:cNvSpPr txBox="1"/>
          <p:nvPr/>
        </p:nvSpPr>
        <p:spPr>
          <a:xfrm>
            <a:off x="1447800" y="4648200"/>
            <a:ext cx="1981200" cy="584775"/>
          </a:xfrm>
          <a:prstGeom prst="rect">
            <a:avLst/>
          </a:prstGeom>
          <a:noFill/>
          <a:ln>
            <a:noFill/>
          </a:ln>
        </p:spPr>
        <p:txBody>
          <a:bodyPr wrap="square" rtlCol="0">
            <a:spAutoFit/>
          </a:bodyPr>
          <a:lstStyle/>
          <a:p>
            <a:r>
              <a:rPr lang="en-GB" sz="1600" u="sng" dirty="0" smtClean="0">
                <a:solidFill>
                  <a:schemeClr val="accent2"/>
                </a:solidFill>
                <a:effectLst>
                  <a:outerShdw blurRad="38100" dist="38100" dir="2700000" algn="tl">
                    <a:srgbClr val="000000">
                      <a:alpha val="43137"/>
                    </a:srgbClr>
                  </a:outerShdw>
                </a:effectLst>
              </a:rPr>
              <a:t>horn focusing plateau</a:t>
            </a:r>
            <a:endParaRPr lang="en-GB" sz="1600" u="sng" dirty="0">
              <a:solidFill>
                <a:schemeClr val="accent2"/>
              </a:solidFill>
              <a:effectLst>
                <a:outerShdw blurRad="38100" dist="38100" dir="2700000" algn="tl">
                  <a:srgbClr val="000000">
                    <a:alpha val="43137"/>
                  </a:srgbClr>
                </a:outerShdw>
              </a:effectLst>
            </a:endParaRPr>
          </a:p>
        </p:txBody>
      </p:sp>
      <p:cxnSp>
        <p:nvCxnSpPr>
          <p:cNvPr id="22" name="Straight Arrow Connector 21"/>
          <p:cNvCxnSpPr>
            <a:stCxn id="10" idx="1"/>
          </p:cNvCxnSpPr>
          <p:nvPr/>
        </p:nvCxnSpPr>
        <p:spPr>
          <a:xfrm rot="10800000" flipV="1">
            <a:off x="1066800" y="4940587"/>
            <a:ext cx="381000" cy="1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modularity.png"/>
          <p:cNvPicPr>
            <a:picLocks noChangeAspect="1"/>
          </p:cNvPicPr>
          <p:nvPr/>
        </p:nvPicPr>
        <p:blipFill>
          <a:blip r:embed="rId4" cstate="print"/>
          <a:stretch>
            <a:fillRect/>
          </a:stretch>
        </p:blipFill>
        <p:spPr>
          <a:xfrm>
            <a:off x="3374676" y="304800"/>
            <a:ext cx="5769324" cy="4343400"/>
          </a:xfrm>
          <a:prstGeom prst="rect">
            <a:avLst/>
          </a:prstGeom>
          <a:gradFill>
            <a:gsLst>
              <a:gs pos="0">
                <a:srgbClr val="8488C4"/>
              </a:gs>
              <a:gs pos="53000">
                <a:srgbClr val="D4DEFF"/>
              </a:gs>
              <a:gs pos="83000">
                <a:srgbClr val="D4DEFF"/>
              </a:gs>
              <a:gs pos="100000">
                <a:srgbClr val="96AB94"/>
              </a:gs>
            </a:gsLst>
            <a:lin ang="5400000" scaled="0"/>
          </a:gradFill>
          <a:effectLst>
            <a:outerShdw blurRad="1270000" dist="50800" dir="5400000" algn="ctr" rotWithShape="0">
              <a:srgbClr val="000000">
                <a:alpha val="43137"/>
              </a:srgbClr>
            </a:outerShdw>
          </a:effectLst>
        </p:spPr>
      </p:pic>
      <p:sp>
        <p:nvSpPr>
          <p:cNvPr id="24" name="Rectangle 23"/>
          <p:cNvSpPr/>
          <p:nvPr/>
        </p:nvSpPr>
        <p:spPr>
          <a:xfrm>
            <a:off x="4343400" y="4800600"/>
            <a:ext cx="48006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Energy recovery with an inductance L, switch and capacitor:</a:t>
            </a:r>
          </a:p>
          <a:p>
            <a:pPr>
              <a:buClr>
                <a:schemeClr val="accent2"/>
              </a:buClr>
              <a:buFont typeface="Wingdings" pitchFamily="2" charset="2"/>
              <a:buChar char="Ø"/>
            </a:pPr>
            <a:r>
              <a:rPr lang="en-GB" dirty="0" smtClean="0">
                <a:solidFill>
                  <a:schemeClr val="tx1"/>
                </a:solidFill>
              </a:rPr>
              <a:t> good energy recuperation 60%</a:t>
            </a:r>
          </a:p>
          <a:p>
            <a:pPr>
              <a:buClr>
                <a:schemeClr val="accent2"/>
              </a:buClr>
              <a:buFont typeface="Wingdings" pitchFamily="2" charset="2"/>
              <a:buChar char="Ø"/>
            </a:pPr>
            <a:r>
              <a:rPr lang="en-GB" dirty="0" smtClean="0">
                <a:solidFill>
                  <a:schemeClr val="tx1"/>
                </a:solidFill>
              </a:rPr>
              <a:t> best solution in terms of feasibility and cost</a:t>
            </a:r>
          </a:p>
          <a:p>
            <a:endParaRPr lang="en-GB" sz="1600" dirty="0" smtClean="0">
              <a:solidFill>
                <a:schemeClr val="tx1"/>
              </a:solidFill>
            </a:endParaRPr>
          </a:p>
        </p:txBody>
      </p:sp>
      <p:pic>
        <p:nvPicPr>
          <p:cNvPr id="25" name="Picture 24" descr="stripline.png"/>
          <p:cNvPicPr>
            <a:picLocks noChangeAspect="1"/>
          </p:cNvPicPr>
          <p:nvPr/>
        </p:nvPicPr>
        <p:blipFill>
          <a:blip r:embed="rId5" cstate="print"/>
          <a:stretch>
            <a:fillRect/>
          </a:stretch>
        </p:blipFill>
        <p:spPr>
          <a:xfrm>
            <a:off x="0" y="1371600"/>
            <a:ext cx="3505200" cy="2493073"/>
          </a:xfrm>
          <a:prstGeom prst="rect">
            <a:avLst/>
          </a:prstGeom>
        </p:spPr>
      </p:pic>
      <p:sp>
        <p:nvSpPr>
          <p:cNvPr id="26" name="TextBox 25"/>
          <p:cNvSpPr txBox="1"/>
          <p:nvPr/>
        </p:nvSpPr>
        <p:spPr>
          <a:xfrm>
            <a:off x="1905000" y="5257800"/>
            <a:ext cx="1828800" cy="338554"/>
          </a:xfrm>
          <a:prstGeom prst="rect">
            <a:avLst/>
          </a:prstGeom>
          <a:noFill/>
        </p:spPr>
        <p:txBody>
          <a:bodyPr wrap="square" rtlCol="0">
            <a:spAutoFit/>
          </a:bodyPr>
          <a:lstStyle/>
          <a:p>
            <a:r>
              <a:rPr lang="en-GB" sz="1600" u="sng" dirty="0" smtClean="0">
                <a:solidFill>
                  <a:schemeClr val="accent2"/>
                </a:solidFill>
                <a:effectLst>
                  <a:outerShdw blurRad="38100" dist="38100" dir="2700000" algn="tl">
                    <a:srgbClr val="000000">
                      <a:alpha val="43137"/>
                    </a:srgbClr>
                  </a:outerShdw>
                </a:effectLst>
              </a:rPr>
              <a:t>energy recovery</a:t>
            </a:r>
            <a:endParaRPr lang="en-GB" sz="1600" u="sng" dirty="0">
              <a:solidFill>
                <a:schemeClr val="accent2"/>
              </a:solidFill>
              <a:effectLst>
                <a:outerShdw blurRad="38100" dist="38100" dir="2700000" algn="tl">
                  <a:srgbClr val="000000">
                    <a:alpha val="43137"/>
                  </a:srgbClr>
                </a:outerShdw>
              </a:effectLst>
            </a:endParaRPr>
          </a:p>
        </p:txBody>
      </p:sp>
      <p:cxnSp>
        <p:nvCxnSpPr>
          <p:cNvPr id="28" name="Straight Arrow Connector 27"/>
          <p:cNvCxnSpPr>
            <a:stCxn id="26" idx="2"/>
          </p:cNvCxnSpPr>
          <p:nvPr/>
        </p:nvCxnSpPr>
        <p:spPr>
          <a:xfrm rot="16200000" flipH="1">
            <a:off x="2760077" y="5655677"/>
            <a:ext cx="347246"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914400"/>
            <a:ext cx="2971800" cy="307777"/>
          </a:xfrm>
          <a:prstGeom prst="rect">
            <a:avLst/>
          </a:prstGeom>
          <a:noFill/>
        </p:spPr>
        <p:txBody>
          <a:bodyPr wrap="square" rtlCol="0">
            <a:spAutoFit/>
          </a:bodyPr>
          <a:lstStyle/>
          <a:p>
            <a:r>
              <a:rPr lang="en-GB" sz="1400" dirty="0" smtClean="0"/>
              <a:t>P. Poussot, J. Wurtz/IPHC </a:t>
            </a:r>
            <a:endParaRPr lang="en-GB"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23</a:t>
            </a:fld>
            <a:endParaRPr lang="en-GB"/>
          </a:p>
        </p:txBody>
      </p:sp>
      <p:pic>
        <p:nvPicPr>
          <p:cNvPr id="8" name="Picture 7" descr="eric.PNG"/>
          <p:cNvPicPr>
            <a:picLocks noChangeAspect="1"/>
          </p:cNvPicPr>
          <p:nvPr/>
        </p:nvPicPr>
        <p:blipFill>
          <a:blip r:embed="rId3" cstate="print"/>
          <a:stretch>
            <a:fillRect/>
          </a:stretch>
        </p:blipFill>
        <p:spPr>
          <a:xfrm>
            <a:off x="762000" y="304800"/>
            <a:ext cx="7553325" cy="5753100"/>
          </a:xfrm>
          <a:prstGeom prst="rect">
            <a:avLst/>
          </a:prstGeom>
          <a:effectLst>
            <a:outerShdw blurRad="1270000" dist="50800" dir="5400000" algn="ctr" rotWithShape="0">
              <a:srgbClr val="000000">
                <a:alpha val="43137"/>
              </a:srgbClr>
            </a:outerShdw>
          </a:effectLst>
        </p:spPr>
      </p:pic>
      <p:sp>
        <p:nvSpPr>
          <p:cNvPr id="9" name="Rectangle 8"/>
          <p:cNvSpPr/>
          <p:nvPr/>
        </p:nvSpPr>
        <p:spPr>
          <a:xfrm>
            <a:off x="0" y="5791200"/>
            <a:ext cx="914400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rPr>
              <a:t>for Experimental Hall (Target/Horns, DT, Beam Dump), Safety Gallery, Maintenance Room, Waste Area  </a:t>
            </a:r>
            <a:endParaRPr lang="en-GB" sz="1600"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a:xfrm>
            <a:off x="1116013" y="203200"/>
            <a:ext cx="7272337" cy="417513"/>
          </a:xfrm>
          <a:noFill/>
        </p:spPr>
        <p:txBody>
          <a:bodyPr>
            <a:noAutofit/>
          </a:bodyPr>
          <a:lstStyle/>
          <a:p>
            <a:r>
              <a:rPr lang="en-US" sz="3200" i="1" u="sng" dirty="0" smtClean="0"/>
              <a:t>Safety II</a:t>
            </a:r>
            <a:endParaRPr lang="en-US" sz="3200" i="1" u="sng" dirty="0"/>
          </a:p>
        </p:txBody>
      </p:sp>
      <p:sp>
        <p:nvSpPr>
          <p:cNvPr id="111619" name="Rectangle 3"/>
          <p:cNvSpPr>
            <a:spLocks noGrp="1" noChangeArrowheads="1"/>
          </p:cNvSpPr>
          <p:nvPr>
            <p:ph type="body" sz="half" idx="1"/>
          </p:nvPr>
        </p:nvSpPr>
        <p:spPr>
          <a:xfrm>
            <a:off x="152400" y="1295400"/>
            <a:ext cx="3200400" cy="4114800"/>
          </a:xfrm>
          <a:noFill/>
          <a:effectLst>
            <a:outerShdw blurRad="1270000" dist="50800" dir="5400000" algn="ctr" rotWithShape="0">
              <a:srgbClr val="000000">
                <a:alpha val="43137"/>
              </a:srgbClr>
            </a:outerShdw>
          </a:effectLst>
        </p:spPr>
        <p:txBody>
          <a:bodyPr>
            <a:normAutofit lnSpcReduction="10000"/>
          </a:bodyPr>
          <a:lstStyle/>
          <a:p>
            <a:pPr>
              <a:buFontTx/>
              <a:buNone/>
            </a:pPr>
            <a:r>
              <a:rPr lang="en-US" sz="2000" dirty="0" smtClean="0"/>
              <a:t>Design includes: </a:t>
            </a:r>
          </a:p>
          <a:p>
            <a:pPr>
              <a:buFont typeface="Wingdings" pitchFamily="2" charset="2"/>
              <a:buChar char="Ø"/>
            </a:pPr>
            <a:r>
              <a:rPr lang="en-US" sz="2000" dirty="0" smtClean="0"/>
              <a:t>Proton Driver line</a:t>
            </a:r>
          </a:p>
          <a:p>
            <a:pPr>
              <a:buFont typeface="Wingdings" pitchFamily="2" charset="2"/>
              <a:buChar char="Ø"/>
            </a:pPr>
            <a:r>
              <a:rPr lang="en-US" sz="2000" dirty="0" smtClean="0"/>
              <a:t>Experimental Hall </a:t>
            </a:r>
          </a:p>
          <a:p>
            <a:pPr lvl="1">
              <a:spcBef>
                <a:spcPts val="0"/>
              </a:spcBef>
              <a:buFont typeface="Wingdings" pitchFamily="2" charset="2"/>
              <a:buChar char="ü"/>
            </a:pPr>
            <a:r>
              <a:rPr lang="en-US" sz="2000" dirty="0" smtClean="0"/>
              <a:t>MW Target Station</a:t>
            </a:r>
          </a:p>
          <a:p>
            <a:pPr lvl="1">
              <a:spcBef>
                <a:spcPts val="0"/>
              </a:spcBef>
              <a:buFont typeface="Wingdings" pitchFamily="2" charset="2"/>
              <a:buChar char="ü"/>
            </a:pPr>
            <a:r>
              <a:rPr lang="en-US" sz="2000" dirty="0" smtClean="0"/>
              <a:t>Decay Tunnel</a:t>
            </a:r>
          </a:p>
          <a:p>
            <a:pPr lvl="1">
              <a:spcBef>
                <a:spcPts val="0"/>
              </a:spcBef>
              <a:buFont typeface="Wingdings" pitchFamily="2" charset="2"/>
              <a:buChar char="ü"/>
            </a:pPr>
            <a:r>
              <a:rPr lang="en-US" sz="2000" dirty="0" smtClean="0"/>
              <a:t>Beam Dump</a:t>
            </a:r>
          </a:p>
          <a:p>
            <a:pPr>
              <a:buFont typeface="Wingdings" pitchFamily="2" charset="2"/>
              <a:buChar char="Ø"/>
            </a:pPr>
            <a:r>
              <a:rPr lang="en-US" sz="2000" dirty="0" smtClean="0"/>
              <a:t>Maintenance Room</a:t>
            </a:r>
          </a:p>
          <a:p>
            <a:pPr>
              <a:buFont typeface="Wingdings" pitchFamily="2" charset="2"/>
              <a:buChar char="Ø"/>
            </a:pPr>
            <a:r>
              <a:rPr lang="en-US" sz="2000" dirty="0" smtClean="0"/>
              <a:t>Service Gallery</a:t>
            </a:r>
          </a:p>
          <a:p>
            <a:pPr lvl="1">
              <a:spcBef>
                <a:spcPts val="0"/>
              </a:spcBef>
              <a:buFont typeface="Wingdings" pitchFamily="2" charset="2"/>
              <a:buChar char="ü"/>
            </a:pPr>
            <a:r>
              <a:rPr lang="en-US" sz="2000" dirty="0" smtClean="0"/>
              <a:t>Power supply</a:t>
            </a:r>
          </a:p>
          <a:p>
            <a:pPr lvl="1">
              <a:spcBef>
                <a:spcPts val="0"/>
              </a:spcBef>
              <a:buFont typeface="Wingdings" pitchFamily="2" charset="2"/>
              <a:buChar char="ü"/>
            </a:pPr>
            <a:r>
              <a:rPr lang="en-US" sz="2000" dirty="0" smtClean="0"/>
              <a:t>Cooling system</a:t>
            </a:r>
          </a:p>
          <a:p>
            <a:pPr lvl="1">
              <a:spcBef>
                <a:spcPts val="0"/>
              </a:spcBef>
              <a:buFont typeface="Wingdings" pitchFamily="2" charset="2"/>
              <a:buChar char="ü"/>
            </a:pPr>
            <a:r>
              <a:rPr lang="en-US" sz="2000" dirty="0" smtClean="0"/>
              <a:t>Air-Ventilation system</a:t>
            </a:r>
          </a:p>
          <a:p>
            <a:pPr>
              <a:buFont typeface="Wingdings" pitchFamily="2" charset="2"/>
              <a:buChar char="Ø"/>
            </a:pPr>
            <a:r>
              <a:rPr lang="en-US" sz="2000" dirty="0" smtClean="0"/>
              <a:t>Waste Area</a:t>
            </a:r>
          </a:p>
          <a:p>
            <a:endParaRPr lang="en-US" sz="2000" b="1" dirty="0">
              <a:effectLst>
                <a:outerShdw blurRad="38100" dist="38100" dir="2700000" algn="tl">
                  <a:srgbClr val="C0C0C0"/>
                </a:outerShdw>
              </a:effectLst>
            </a:endParaRPr>
          </a:p>
        </p:txBody>
      </p:sp>
      <p:sp>
        <p:nvSpPr>
          <p:cNvPr id="136" name="Footer Placeholder 5"/>
          <p:cNvSpPr>
            <a:spLocks noGrp="1"/>
          </p:cNvSpPr>
          <p:nvPr>
            <p:ph type="ftr" sz="quarter" idx="11"/>
          </p:nvPr>
        </p:nvSpPr>
        <p:spPr/>
        <p:txBody>
          <a:bodyPr/>
          <a:lstStyle/>
          <a:p>
            <a:r>
              <a:rPr lang="en-GB" smtClean="0"/>
              <a:t>SPL SuperBeam Studies @ NUFACT11                                  </a:t>
            </a:r>
            <a:endParaRPr lang="fr-FR" dirty="0"/>
          </a:p>
        </p:txBody>
      </p:sp>
      <p:sp>
        <p:nvSpPr>
          <p:cNvPr id="137" name="Slide Number Placeholder 6"/>
          <p:cNvSpPr>
            <a:spLocks noGrp="1"/>
          </p:cNvSpPr>
          <p:nvPr>
            <p:ph type="sldNum" sz="quarter" idx="12"/>
          </p:nvPr>
        </p:nvSpPr>
        <p:spPr/>
        <p:txBody>
          <a:bodyPr/>
          <a:lstStyle/>
          <a:p>
            <a:fld id="{1D31D0B6-2CDA-46E3-8BD0-B8B97E7B5D23}" type="slidenum">
              <a:rPr lang="fr-FR"/>
              <a:pPr/>
              <a:t>24</a:t>
            </a:fld>
            <a:endParaRPr lang="fr-FR"/>
          </a:p>
        </p:txBody>
      </p:sp>
      <p:sp>
        <p:nvSpPr>
          <p:cNvPr id="27" name="Down Arrow 21"/>
          <p:cNvSpPr>
            <a:spLocks noChangeArrowheads="1"/>
          </p:cNvSpPr>
          <p:nvPr/>
        </p:nvSpPr>
        <p:spPr bwMode="auto">
          <a:xfrm flipV="1">
            <a:off x="6819900" y="5014913"/>
            <a:ext cx="100013" cy="301625"/>
          </a:xfrm>
          <a:prstGeom prst="downArrow">
            <a:avLst>
              <a:gd name="adj1" fmla="val 50000"/>
              <a:gd name="adj2" fmla="val 49999"/>
            </a:avLst>
          </a:prstGeom>
          <a:solidFill>
            <a:schemeClr val="accent1"/>
          </a:solidFill>
          <a:ln w="25400">
            <a:solidFill>
              <a:srgbClr val="00956F"/>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sp>
        <p:nvSpPr>
          <p:cNvPr id="28" name="Rectangle 27"/>
          <p:cNvSpPr/>
          <p:nvPr/>
        </p:nvSpPr>
        <p:spPr>
          <a:xfrm>
            <a:off x="4978400" y="2305050"/>
            <a:ext cx="201613" cy="154146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nvGrpSpPr>
          <p:cNvPr id="2" name="Group 226"/>
          <p:cNvGrpSpPr>
            <a:grpSpLocks/>
          </p:cNvGrpSpPr>
          <p:nvPr/>
        </p:nvGrpSpPr>
        <p:grpSpPr bwMode="auto">
          <a:xfrm>
            <a:off x="6638925" y="4297363"/>
            <a:ext cx="461963" cy="452437"/>
            <a:chOff x="4243384" y="5049206"/>
            <a:chExt cx="657231" cy="643605"/>
          </a:xfrm>
        </p:grpSpPr>
        <p:sp>
          <p:nvSpPr>
            <p:cNvPr id="126" name="Freeform 183"/>
            <p:cNvSpPr/>
            <p:nvPr/>
          </p:nvSpPr>
          <p:spPr>
            <a:xfrm>
              <a:off x="4864479" y="5144053"/>
              <a:ext cx="36136" cy="548758"/>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547695 h 547695"/>
                <a:gd name="connsiteX1" fmla="*/ 0 w 36512"/>
                <a:gd name="connsiteY1" fmla="*/ 547695 h 547695"/>
                <a:gd name="connsiteX2" fmla="*/ 0 w 36512"/>
                <a:gd name="connsiteY2" fmla="*/ 0 h 547695"/>
              </a:gdLst>
              <a:ahLst/>
              <a:cxnLst>
                <a:cxn ang="0">
                  <a:pos x="connsiteX0" y="connsiteY0"/>
                </a:cxn>
                <a:cxn ang="0">
                  <a:pos x="connsiteX1" y="connsiteY1"/>
                </a:cxn>
                <a:cxn ang="0">
                  <a:pos x="connsiteX2" y="connsiteY2"/>
                </a:cxn>
              </a:cxnLst>
              <a:rect l="l" t="t" r="r" b="b"/>
              <a:pathLst>
                <a:path w="36512" h="547695">
                  <a:moveTo>
                    <a:pt x="36512" y="547695"/>
                  </a:moveTo>
                  <a:lnTo>
                    <a:pt x="0" y="547695"/>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7" name="Freeform 184"/>
            <p:cNvSpPr/>
            <p:nvPr/>
          </p:nvSpPr>
          <p:spPr>
            <a:xfrm flipH="1">
              <a:off x="4243384" y="5049206"/>
              <a:ext cx="76790" cy="64360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76585 w 76585"/>
                <a:gd name="connsiteY0" fmla="*/ 607600 h 607600"/>
                <a:gd name="connsiteX1" fmla="*/ 40073 w 76585"/>
                <a:gd name="connsiteY1" fmla="*/ 607600 h 607600"/>
                <a:gd name="connsiteX2" fmla="*/ 40073 w 76585"/>
                <a:gd name="connsiteY2" fmla="*/ 59905 h 607600"/>
                <a:gd name="connsiteX3" fmla="*/ 0 w 76585"/>
                <a:gd name="connsiteY3" fmla="*/ 0 h 607600"/>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36005 h 643605"/>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0 h 643605"/>
              </a:gdLst>
              <a:ahLst/>
              <a:cxnLst>
                <a:cxn ang="0">
                  <a:pos x="connsiteX0" y="connsiteY0"/>
                </a:cxn>
                <a:cxn ang="0">
                  <a:pos x="connsiteX1" y="connsiteY1"/>
                </a:cxn>
                <a:cxn ang="0">
                  <a:pos x="connsiteX2" y="connsiteY2"/>
                </a:cxn>
                <a:cxn ang="0">
                  <a:pos x="connsiteX3" y="connsiteY3"/>
                </a:cxn>
              </a:cxnLst>
              <a:rect l="l" t="t" r="r" b="b"/>
              <a:pathLst>
                <a:path w="76585" h="643605">
                  <a:moveTo>
                    <a:pt x="76585" y="643605"/>
                  </a:moveTo>
                  <a:lnTo>
                    <a:pt x="40073" y="643605"/>
                  </a:lnTo>
                  <a:lnTo>
                    <a:pt x="36005"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8" name="Rectangle 127"/>
            <p:cNvSpPr/>
            <p:nvPr/>
          </p:nvSpPr>
          <p:spPr>
            <a:xfrm>
              <a:off x="4717674" y="5182443"/>
              <a:ext cx="110668"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29" name="Rectangle 128"/>
            <p:cNvSpPr/>
            <p:nvPr/>
          </p:nvSpPr>
          <p:spPr>
            <a:xfrm>
              <a:off x="4315657" y="5182443"/>
              <a:ext cx="110668"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0" name="Rectangle 129"/>
            <p:cNvSpPr/>
            <p:nvPr/>
          </p:nvSpPr>
          <p:spPr>
            <a:xfrm>
              <a:off x="4516666" y="5182443"/>
              <a:ext cx="108409"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sp>
        <p:nvSpPr>
          <p:cNvPr id="32" name="Freeform 222"/>
          <p:cNvSpPr/>
          <p:nvPr/>
        </p:nvSpPr>
        <p:spPr>
          <a:xfrm>
            <a:off x="7073900" y="1597025"/>
            <a:ext cx="1588" cy="2779713"/>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1"/>
              <a:gd name="connsiteY0" fmla="*/ 3322683 h 3322683"/>
              <a:gd name="connsiteX1" fmla="*/ 0 w 1"/>
              <a:gd name="connsiteY1" fmla="*/ 2774988 h 3322683"/>
              <a:gd name="connsiteX2" fmla="*/ 1 w 1"/>
              <a:gd name="connsiteY2" fmla="*/ 0 h 3322683"/>
              <a:gd name="connsiteX0" fmla="*/ 0 w 223"/>
              <a:gd name="connsiteY0" fmla="*/ 10000 h 10000"/>
              <a:gd name="connsiteX1" fmla="*/ 0 w 223"/>
              <a:gd name="connsiteY1" fmla="*/ 8352 h 10000"/>
              <a:gd name="connsiteX2" fmla="*/ 223 w 223"/>
              <a:gd name="connsiteY2" fmla="*/ 0 h 10000"/>
            </a:gdLst>
            <a:ahLst/>
            <a:cxnLst>
              <a:cxn ang="0">
                <a:pos x="connsiteX0" y="connsiteY0"/>
              </a:cxn>
              <a:cxn ang="0">
                <a:pos x="connsiteX1" y="connsiteY1"/>
              </a:cxn>
              <a:cxn ang="0">
                <a:pos x="connsiteX2" y="connsiteY2"/>
              </a:cxn>
            </a:cxnLst>
            <a:rect l="l" t="t" r="r" b="b"/>
            <a:pathLst>
              <a:path w="223" h="10000">
                <a:moveTo>
                  <a:pt x="0" y="10000"/>
                </a:moveTo>
                <a:lnTo>
                  <a:pt x="0" y="8352"/>
                </a:lnTo>
                <a:cubicBezTo>
                  <a:pt x="0" y="5568"/>
                  <a:pt x="223" y="2784"/>
                  <a:pt x="22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3" name="Freeform 224"/>
          <p:cNvSpPr/>
          <p:nvPr/>
        </p:nvSpPr>
        <p:spPr>
          <a:xfrm>
            <a:off x="6996113" y="4802188"/>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4" name="Freeform 225"/>
          <p:cNvSpPr/>
          <p:nvPr/>
        </p:nvSpPr>
        <p:spPr>
          <a:xfrm flipH="1">
            <a:off x="6638925" y="4802188"/>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5" name="Rectangle 34"/>
          <p:cNvSpPr/>
          <p:nvPr/>
        </p:nvSpPr>
        <p:spPr>
          <a:xfrm>
            <a:off x="7126288" y="4416425"/>
            <a:ext cx="639762" cy="9223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6" name="Freeform 230"/>
          <p:cNvSpPr/>
          <p:nvPr/>
        </p:nvSpPr>
        <p:spPr>
          <a:xfrm flipH="1">
            <a:off x="6664325" y="1597025"/>
            <a:ext cx="28575" cy="239712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40073"/>
              <a:gd name="connsiteY0" fmla="*/ 3379437 h 3379437"/>
              <a:gd name="connsiteX1" fmla="*/ 40072 w 40073"/>
              <a:gd name="connsiteY1" fmla="*/ 3322683 h 3379437"/>
              <a:gd name="connsiteX2" fmla="*/ 40072 w 40073"/>
              <a:gd name="connsiteY2" fmla="*/ 2774988 h 3379437"/>
              <a:gd name="connsiteX3" fmla="*/ 40073 w 40073"/>
              <a:gd name="connsiteY3" fmla="*/ 0 h 3379437"/>
              <a:gd name="connsiteX0" fmla="*/ 0 w 40073"/>
              <a:gd name="connsiteY0" fmla="*/ 3379437 h 3379437"/>
              <a:gd name="connsiteX1" fmla="*/ 36004 w 40073"/>
              <a:gd name="connsiteY1" fmla="*/ 3379436 h 3379437"/>
              <a:gd name="connsiteX2" fmla="*/ 40072 w 40073"/>
              <a:gd name="connsiteY2" fmla="*/ 2774988 h 3379437"/>
              <a:gd name="connsiteX3" fmla="*/ 40073 w 40073"/>
              <a:gd name="connsiteY3" fmla="*/ 0 h 3379437"/>
              <a:gd name="connsiteX0" fmla="*/ 0 w 40073"/>
              <a:gd name="connsiteY0" fmla="*/ 3379437 h 3415441"/>
              <a:gd name="connsiteX1" fmla="*/ 36004 w 40073"/>
              <a:gd name="connsiteY1" fmla="*/ 3415441 h 3415441"/>
              <a:gd name="connsiteX2" fmla="*/ 40072 w 40073"/>
              <a:gd name="connsiteY2" fmla="*/ 2774988 h 3415441"/>
              <a:gd name="connsiteX3" fmla="*/ 40073 w 40073"/>
              <a:gd name="connsiteY3" fmla="*/ 0 h 3415441"/>
              <a:gd name="connsiteX0" fmla="*/ 0 w 40073"/>
              <a:gd name="connsiteY0" fmla="*/ 3415441 h 3415441"/>
              <a:gd name="connsiteX1" fmla="*/ 36004 w 40073"/>
              <a:gd name="connsiteY1" fmla="*/ 3415441 h 3415441"/>
              <a:gd name="connsiteX2" fmla="*/ 40072 w 40073"/>
              <a:gd name="connsiteY2" fmla="*/ 2774988 h 3415441"/>
              <a:gd name="connsiteX3" fmla="*/ 40073 w 40073"/>
              <a:gd name="connsiteY3" fmla="*/ 0 h 3415441"/>
            </a:gdLst>
            <a:ahLst/>
            <a:cxnLst>
              <a:cxn ang="0">
                <a:pos x="connsiteX0" y="connsiteY0"/>
              </a:cxn>
              <a:cxn ang="0">
                <a:pos x="connsiteX1" y="connsiteY1"/>
              </a:cxn>
              <a:cxn ang="0">
                <a:pos x="connsiteX2" y="connsiteY2"/>
              </a:cxn>
              <a:cxn ang="0">
                <a:pos x="connsiteX3" y="connsiteY3"/>
              </a:cxn>
            </a:cxnLst>
            <a:rect l="l" t="t" r="r" b="b"/>
            <a:pathLst>
              <a:path w="40073" h="3415441">
                <a:moveTo>
                  <a:pt x="0" y="3415441"/>
                </a:moveTo>
                <a:lnTo>
                  <a:pt x="36004" y="3415441"/>
                </a:lnTo>
                <a:lnTo>
                  <a:pt x="40072" y="2774988"/>
                </a:lnTo>
                <a:cubicBezTo>
                  <a:pt x="40072" y="1849992"/>
                  <a:pt x="40073" y="924996"/>
                  <a:pt x="4007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7" name="Rectangle 36"/>
          <p:cNvSpPr/>
          <p:nvPr/>
        </p:nvSpPr>
        <p:spPr>
          <a:xfrm>
            <a:off x="5972175" y="1647825"/>
            <a:ext cx="641350" cy="22050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8" name="Rectangle 37"/>
          <p:cNvSpPr/>
          <p:nvPr/>
        </p:nvSpPr>
        <p:spPr>
          <a:xfrm>
            <a:off x="7126288" y="1622425"/>
            <a:ext cx="639762" cy="27940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9" name="Rectangle 38"/>
          <p:cNvSpPr/>
          <p:nvPr/>
        </p:nvSpPr>
        <p:spPr>
          <a:xfrm>
            <a:off x="5180013" y="3062288"/>
            <a:ext cx="303212" cy="2270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0" name="Rectangle 39"/>
          <p:cNvSpPr/>
          <p:nvPr/>
        </p:nvSpPr>
        <p:spPr>
          <a:xfrm>
            <a:off x="5735638" y="3062288"/>
            <a:ext cx="236537" cy="2270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1" name="Rectangle 40"/>
          <p:cNvSpPr/>
          <p:nvPr/>
        </p:nvSpPr>
        <p:spPr>
          <a:xfrm>
            <a:off x="5537200" y="3062288"/>
            <a:ext cx="153988" cy="2301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2" name="Freeform 290"/>
          <p:cNvSpPr/>
          <p:nvPr/>
        </p:nvSpPr>
        <p:spPr bwMode="auto">
          <a:xfrm flipH="1">
            <a:off x="5307013" y="2908300"/>
            <a:ext cx="215900" cy="549275"/>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43" name="Rectangle 42"/>
          <p:cNvSpPr/>
          <p:nvPr/>
        </p:nvSpPr>
        <p:spPr>
          <a:xfrm>
            <a:off x="5946775" y="4416425"/>
            <a:ext cx="666750" cy="69215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4" name="Rectangle 43"/>
          <p:cNvSpPr/>
          <p:nvPr/>
        </p:nvSpPr>
        <p:spPr>
          <a:xfrm>
            <a:off x="6613525" y="4827588"/>
            <a:ext cx="79375" cy="28098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5" name="Rectangle 44"/>
          <p:cNvSpPr/>
          <p:nvPr/>
        </p:nvSpPr>
        <p:spPr>
          <a:xfrm>
            <a:off x="7021513" y="4827588"/>
            <a:ext cx="104775" cy="511175"/>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6" name="Oval 157"/>
          <p:cNvSpPr/>
          <p:nvPr/>
        </p:nvSpPr>
        <p:spPr bwMode="auto">
          <a:xfrm flipH="1">
            <a:off x="6642100"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7" name="Oval 158"/>
          <p:cNvSpPr/>
          <p:nvPr/>
        </p:nvSpPr>
        <p:spPr bwMode="auto">
          <a:xfrm flipH="1">
            <a:off x="6642100"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8" name="Freeform 196"/>
          <p:cNvSpPr/>
          <p:nvPr/>
        </p:nvSpPr>
        <p:spPr bwMode="auto">
          <a:xfrm flipH="1">
            <a:off x="6642100" y="4751388"/>
            <a:ext cx="455613" cy="25400"/>
          </a:xfrm>
          <a:custGeom>
            <a:avLst/>
            <a:gdLst>
              <a:gd name="connsiteX0" fmla="*/ 0 w 491320"/>
              <a:gd name="connsiteY0" fmla="*/ 54591 h 54591"/>
              <a:gd name="connsiteX1" fmla="*/ 61415 w 491320"/>
              <a:gd name="connsiteY1" fmla="*/ 54591 h 54591"/>
              <a:gd name="connsiteX2" fmla="*/ 54591 w 491320"/>
              <a:gd name="connsiteY2" fmla="*/ 0 h 54591"/>
              <a:gd name="connsiteX3" fmla="*/ 177421 w 491320"/>
              <a:gd name="connsiteY3" fmla="*/ 0 h 54591"/>
              <a:gd name="connsiteX4" fmla="*/ 170597 w 491320"/>
              <a:gd name="connsiteY4" fmla="*/ 47768 h 54591"/>
              <a:gd name="connsiteX5" fmla="*/ 300251 w 491320"/>
              <a:gd name="connsiteY5" fmla="*/ 47768 h 54591"/>
              <a:gd name="connsiteX6" fmla="*/ 293427 w 491320"/>
              <a:gd name="connsiteY6" fmla="*/ 0 h 54591"/>
              <a:gd name="connsiteX7" fmla="*/ 402609 w 491320"/>
              <a:gd name="connsiteY7" fmla="*/ 0 h 54591"/>
              <a:gd name="connsiteX8" fmla="*/ 395785 w 491320"/>
              <a:gd name="connsiteY8" fmla="*/ 40944 h 54591"/>
              <a:gd name="connsiteX9" fmla="*/ 491320 w 491320"/>
              <a:gd name="connsiteY9" fmla="*/ 47768 h 54591"/>
              <a:gd name="connsiteX0" fmla="*/ 0 w 491320"/>
              <a:gd name="connsiteY0" fmla="*/ 54591 h 63346"/>
              <a:gd name="connsiteX1" fmla="*/ 31346 w 491320"/>
              <a:gd name="connsiteY1" fmla="*/ 63346 h 63346"/>
              <a:gd name="connsiteX2" fmla="*/ 54591 w 491320"/>
              <a:gd name="connsiteY2" fmla="*/ 0 h 63346"/>
              <a:gd name="connsiteX3" fmla="*/ 177421 w 491320"/>
              <a:gd name="connsiteY3" fmla="*/ 0 h 63346"/>
              <a:gd name="connsiteX4" fmla="*/ 170597 w 491320"/>
              <a:gd name="connsiteY4" fmla="*/ 47768 h 63346"/>
              <a:gd name="connsiteX5" fmla="*/ 300251 w 491320"/>
              <a:gd name="connsiteY5" fmla="*/ 47768 h 63346"/>
              <a:gd name="connsiteX6" fmla="*/ 293427 w 491320"/>
              <a:gd name="connsiteY6" fmla="*/ 0 h 63346"/>
              <a:gd name="connsiteX7" fmla="*/ 402609 w 491320"/>
              <a:gd name="connsiteY7" fmla="*/ 0 h 63346"/>
              <a:gd name="connsiteX8" fmla="*/ 395785 w 491320"/>
              <a:gd name="connsiteY8" fmla="*/ 40944 h 63346"/>
              <a:gd name="connsiteX9" fmla="*/ 491320 w 491320"/>
              <a:gd name="connsiteY9" fmla="*/ 47768 h 63346"/>
              <a:gd name="connsiteX0" fmla="*/ 0 w 491320"/>
              <a:gd name="connsiteY0" fmla="*/ 54591 h 63345"/>
              <a:gd name="connsiteX1" fmla="*/ 31346 w 491320"/>
              <a:gd name="connsiteY1" fmla="*/ 63345 h 63345"/>
              <a:gd name="connsiteX2" fmla="*/ 54591 w 491320"/>
              <a:gd name="connsiteY2" fmla="*/ 0 h 63345"/>
              <a:gd name="connsiteX3" fmla="*/ 177421 w 491320"/>
              <a:gd name="connsiteY3" fmla="*/ 0 h 63345"/>
              <a:gd name="connsiteX4" fmla="*/ 170597 w 491320"/>
              <a:gd name="connsiteY4" fmla="*/ 47768 h 63345"/>
              <a:gd name="connsiteX5" fmla="*/ 300251 w 491320"/>
              <a:gd name="connsiteY5" fmla="*/ 47768 h 63345"/>
              <a:gd name="connsiteX6" fmla="*/ 293427 w 491320"/>
              <a:gd name="connsiteY6" fmla="*/ 0 h 63345"/>
              <a:gd name="connsiteX7" fmla="*/ 402609 w 491320"/>
              <a:gd name="connsiteY7" fmla="*/ 0 h 63345"/>
              <a:gd name="connsiteX8" fmla="*/ 395785 w 491320"/>
              <a:gd name="connsiteY8" fmla="*/ 40944 h 63345"/>
              <a:gd name="connsiteX9" fmla="*/ 491320 w 491320"/>
              <a:gd name="connsiteY9" fmla="*/ 47768 h 63345"/>
              <a:gd name="connsiteX0" fmla="*/ 0 w 491320"/>
              <a:gd name="connsiteY0" fmla="*/ 62683 h 71437"/>
              <a:gd name="connsiteX1" fmla="*/ 31346 w 491320"/>
              <a:gd name="connsiteY1" fmla="*/ 71437 h 71437"/>
              <a:gd name="connsiteX2" fmla="*/ 31346 w 491320"/>
              <a:gd name="connsiteY2" fmla="*/ 0 h 71437"/>
              <a:gd name="connsiteX3" fmla="*/ 177421 w 491320"/>
              <a:gd name="connsiteY3" fmla="*/ 8092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00251 w 491320"/>
              <a:gd name="connsiteY5" fmla="*/ 55860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17098 w 491320"/>
              <a:gd name="connsiteY5" fmla="*/ 71437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02609 w 491320"/>
              <a:gd name="connsiteY7" fmla="*/ 8093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459974 w 491320"/>
              <a:gd name="connsiteY8" fmla="*/ 71439 h 71439"/>
              <a:gd name="connsiteX9" fmla="*/ 491320 w 491320"/>
              <a:gd name="connsiteY9" fmla="*/ 55861 h 71439"/>
              <a:gd name="connsiteX0" fmla="*/ 0 w 491320"/>
              <a:gd name="connsiteY0" fmla="*/ 64260 h 73015"/>
              <a:gd name="connsiteX1" fmla="*/ 31346 w 491320"/>
              <a:gd name="connsiteY1" fmla="*/ 73014 h 73015"/>
              <a:gd name="connsiteX2" fmla="*/ 63095 w 491320"/>
              <a:gd name="connsiteY2" fmla="*/ 0 h 73015"/>
              <a:gd name="connsiteX3" fmla="*/ 174222 w 491320"/>
              <a:gd name="connsiteY3" fmla="*/ 1577 h 73015"/>
              <a:gd name="connsiteX4" fmla="*/ 174222 w 491320"/>
              <a:gd name="connsiteY4" fmla="*/ 73015 h 73015"/>
              <a:gd name="connsiteX5" fmla="*/ 317098 w 491320"/>
              <a:gd name="connsiteY5" fmla="*/ 73014 h 73015"/>
              <a:gd name="connsiteX6" fmla="*/ 317098 w 491320"/>
              <a:gd name="connsiteY6" fmla="*/ 1576 h 73015"/>
              <a:gd name="connsiteX7" fmla="*/ 459974 w 491320"/>
              <a:gd name="connsiteY7" fmla="*/ 1577 h 73015"/>
              <a:gd name="connsiteX8" fmla="*/ 459974 w 491320"/>
              <a:gd name="connsiteY8" fmla="*/ 73015 h 73015"/>
              <a:gd name="connsiteX9" fmla="*/ 491320 w 491320"/>
              <a:gd name="connsiteY9" fmla="*/ 57437 h 73015"/>
              <a:gd name="connsiteX0" fmla="*/ 0 w 491320"/>
              <a:gd name="connsiteY0" fmla="*/ 64260 h 73026"/>
              <a:gd name="connsiteX1" fmla="*/ 63095 w 491320"/>
              <a:gd name="connsiteY1" fmla="*/ 73026 h 73026"/>
              <a:gd name="connsiteX2" fmla="*/ 63095 w 491320"/>
              <a:gd name="connsiteY2" fmla="*/ 0 h 73026"/>
              <a:gd name="connsiteX3" fmla="*/ 174222 w 491320"/>
              <a:gd name="connsiteY3" fmla="*/ 1577 h 73026"/>
              <a:gd name="connsiteX4" fmla="*/ 174222 w 491320"/>
              <a:gd name="connsiteY4" fmla="*/ 73015 h 73026"/>
              <a:gd name="connsiteX5" fmla="*/ 317098 w 491320"/>
              <a:gd name="connsiteY5" fmla="*/ 73014 h 73026"/>
              <a:gd name="connsiteX6" fmla="*/ 317098 w 491320"/>
              <a:gd name="connsiteY6" fmla="*/ 1576 h 73026"/>
              <a:gd name="connsiteX7" fmla="*/ 459974 w 491320"/>
              <a:gd name="connsiteY7" fmla="*/ 1577 h 73026"/>
              <a:gd name="connsiteX8" fmla="*/ 459974 w 491320"/>
              <a:gd name="connsiteY8" fmla="*/ 73015 h 73026"/>
              <a:gd name="connsiteX9" fmla="*/ 491320 w 491320"/>
              <a:gd name="connsiteY9" fmla="*/ 57437 h 73026"/>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59974 w 491320"/>
              <a:gd name="connsiteY8" fmla="*/ 73016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36514 h 73027"/>
              <a:gd name="connsiteX9" fmla="*/ 491320 w 491320"/>
              <a:gd name="connsiteY9" fmla="*/ 57438 h 73027"/>
              <a:gd name="connsiteX0" fmla="*/ 0 w 464738"/>
              <a:gd name="connsiteY0" fmla="*/ 64261 h 73027"/>
              <a:gd name="connsiteX1" fmla="*/ 63095 w 464738"/>
              <a:gd name="connsiteY1" fmla="*/ 73027 h 73027"/>
              <a:gd name="connsiteX2" fmla="*/ 63095 w 464738"/>
              <a:gd name="connsiteY2" fmla="*/ 1 h 73027"/>
              <a:gd name="connsiteX3" fmla="*/ 174222 w 464738"/>
              <a:gd name="connsiteY3" fmla="*/ 1578 h 73027"/>
              <a:gd name="connsiteX4" fmla="*/ 174222 w 464738"/>
              <a:gd name="connsiteY4" fmla="*/ 73016 h 73027"/>
              <a:gd name="connsiteX5" fmla="*/ 317098 w 464738"/>
              <a:gd name="connsiteY5" fmla="*/ 73015 h 73027"/>
              <a:gd name="connsiteX6" fmla="*/ 317098 w 464738"/>
              <a:gd name="connsiteY6" fmla="*/ 1577 h 73027"/>
              <a:gd name="connsiteX7" fmla="*/ 428225 w 464738"/>
              <a:gd name="connsiteY7" fmla="*/ 0 h 73027"/>
              <a:gd name="connsiteX8" fmla="*/ 428225 w 464738"/>
              <a:gd name="connsiteY8" fmla="*/ 36514 h 73027"/>
              <a:gd name="connsiteX9" fmla="*/ 464738 w 464738"/>
              <a:gd name="connsiteY9" fmla="*/ 36514 h 73027"/>
              <a:gd name="connsiteX0" fmla="*/ 0 w 464738"/>
              <a:gd name="connsiteY0" fmla="*/ 64261 h 73016"/>
              <a:gd name="connsiteX1" fmla="*/ 63095 w 464738"/>
              <a:gd name="connsiteY1" fmla="*/ 36514 h 73016"/>
              <a:gd name="connsiteX2" fmla="*/ 63095 w 464738"/>
              <a:gd name="connsiteY2" fmla="*/ 1 h 73016"/>
              <a:gd name="connsiteX3" fmla="*/ 174222 w 464738"/>
              <a:gd name="connsiteY3" fmla="*/ 1578 h 73016"/>
              <a:gd name="connsiteX4" fmla="*/ 174222 w 464738"/>
              <a:gd name="connsiteY4" fmla="*/ 73016 h 73016"/>
              <a:gd name="connsiteX5" fmla="*/ 317098 w 464738"/>
              <a:gd name="connsiteY5" fmla="*/ 73015 h 73016"/>
              <a:gd name="connsiteX6" fmla="*/ 317098 w 464738"/>
              <a:gd name="connsiteY6" fmla="*/ 1577 h 73016"/>
              <a:gd name="connsiteX7" fmla="*/ 428225 w 464738"/>
              <a:gd name="connsiteY7" fmla="*/ 0 h 73016"/>
              <a:gd name="connsiteX8" fmla="*/ 428225 w 464738"/>
              <a:gd name="connsiteY8" fmla="*/ 36514 h 73016"/>
              <a:gd name="connsiteX9" fmla="*/ 464738 w 464738"/>
              <a:gd name="connsiteY9" fmla="*/ 36514 h 73016"/>
              <a:gd name="connsiteX0" fmla="*/ 0 w 474669"/>
              <a:gd name="connsiteY0" fmla="*/ 36514 h 73016"/>
              <a:gd name="connsiteX1" fmla="*/ 73026 w 474669"/>
              <a:gd name="connsiteY1" fmla="*/ 36514 h 73016"/>
              <a:gd name="connsiteX2" fmla="*/ 73026 w 474669"/>
              <a:gd name="connsiteY2" fmla="*/ 1 h 73016"/>
              <a:gd name="connsiteX3" fmla="*/ 184153 w 474669"/>
              <a:gd name="connsiteY3" fmla="*/ 1578 h 73016"/>
              <a:gd name="connsiteX4" fmla="*/ 184153 w 474669"/>
              <a:gd name="connsiteY4" fmla="*/ 73016 h 73016"/>
              <a:gd name="connsiteX5" fmla="*/ 327029 w 474669"/>
              <a:gd name="connsiteY5" fmla="*/ 73015 h 73016"/>
              <a:gd name="connsiteX6" fmla="*/ 327029 w 474669"/>
              <a:gd name="connsiteY6" fmla="*/ 1577 h 73016"/>
              <a:gd name="connsiteX7" fmla="*/ 438156 w 474669"/>
              <a:gd name="connsiteY7" fmla="*/ 0 h 73016"/>
              <a:gd name="connsiteX8" fmla="*/ 438156 w 474669"/>
              <a:gd name="connsiteY8" fmla="*/ 36514 h 73016"/>
              <a:gd name="connsiteX9" fmla="*/ 474669 w 474669"/>
              <a:gd name="connsiteY9" fmla="*/ 36514 h 73016"/>
              <a:gd name="connsiteX0" fmla="*/ 0 w 511183"/>
              <a:gd name="connsiteY0" fmla="*/ 36514 h 73016"/>
              <a:gd name="connsiteX1" fmla="*/ 73026 w 511183"/>
              <a:gd name="connsiteY1" fmla="*/ 36514 h 73016"/>
              <a:gd name="connsiteX2" fmla="*/ 73026 w 511183"/>
              <a:gd name="connsiteY2" fmla="*/ 1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73026 w 511183"/>
              <a:gd name="connsiteY1" fmla="*/ 36514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283990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227192 w 511183"/>
              <a:gd name="connsiteY4" fmla="*/ 36000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227192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183" h="36514">
                <a:moveTo>
                  <a:pt x="0" y="36514"/>
                </a:moveTo>
                <a:lnTo>
                  <a:pt x="109540" y="36513"/>
                </a:lnTo>
                <a:lnTo>
                  <a:pt x="141995" y="0"/>
                </a:lnTo>
                <a:lnTo>
                  <a:pt x="198793" y="0"/>
                </a:lnTo>
                <a:lnTo>
                  <a:pt x="227192" y="35999"/>
                </a:lnTo>
                <a:lnTo>
                  <a:pt x="283990" y="36000"/>
                </a:lnTo>
                <a:lnTo>
                  <a:pt x="312389" y="0"/>
                </a:lnTo>
                <a:lnTo>
                  <a:pt x="369188" y="0"/>
                </a:lnTo>
                <a:lnTo>
                  <a:pt x="401644" y="36513"/>
                </a:lnTo>
                <a:lnTo>
                  <a:pt x="511183" y="36514"/>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49" name="Oval 197"/>
          <p:cNvSpPr/>
          <p:nvPr/>
        </p:nvSpPr>
        <p:spPr bwMode="auto">
          <a:xfrm flipH="1">
            <a:off x="7072313"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0" name="Oval 198"/>
          <p:cNvSpPr/>
          <p:nvPr/>
        </p:nvSpPr>
        <p:spPr bwMode="auto">
          <a:xfrm flipH="1">
            <a:off x="7072313" y="47767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1" name="Rectangle 50"/>
          <p:cNvSpPr/>
          <p:nvPr/>
        </p:nvSpPr>
        <p:spPr>
          <a:xfrm>
            <a:off x="5180013" y="5108575"/>
            <a:ext cx="319087" cy="2286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2" name="Rectangle 51"/>
          <p:cNvSpPr>
            <a:spLocks noChangeArrowheads="1"/>
          </p:cNvSpPr>
          <p:nvPr/>
        </p:nvSpPr>
        <p:spPr bwMode="auto">
          <a:xfrm flipV="1">
            <a:off x="5762625" y="5108575"/>
            <a:ext cx="230188" cy="231775"/>
          </a:xfrm>
          <a:prstGeom prst="rect">
            <a:avLst/>
          </a:prstGeom>
          <a:pattFill prst="ltUpDiag">
            <a:fgClr>
              <a:srgbClr val="404040"/>
            </a:fgClr>
            <a:bgClr>
              <a:srgbClr val="FFFFFF"/>
            </a:bgClr>
          </a:pattFill>
          <a:ln w="25400">
            <a:solidFill>
              <a:schemeClr val="tx1"/>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sp>
        <p:nvSpPr>
          <p:cNvPr id="53" name="Rectangle 52"/>
          <p:cNvSpPr>
            <a:spLocks noChangeArrowheads="1"/>
          </p:cNvSpPr>
          <p:nvPr/>
        </p:nvSpPr>
        <p:spPr bwMode="auto">
          <a:xfrm flipV="1">
            <a:off x="5556250" y="5108575"/>
            <a:ext cx="153988" cy="231775"/>
          </a:xfrm>
          <a:prstGeom prst="rect">
            <a:avLst/>
          </a:prstGeom>
          <a:solidFill>
            <a:schemeClr val="bg2"/>
          </a:solidFill>
          <a:ln w="25400">
            <a:solidFill>
              <a:srgbClr val="00956F"/>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grpSp>
        <p:nvGrpSpPr>
          <p:cNvPr id="3" name="Group 296"/>
          <p:cNvGrpSpPr>
            <a:grpSpLocks/>
          </p:cNvGrpSpPr>
          <p:nvPr/>
        </p:nvGrpSpPr>
        <p:grpSpPr bwMode="auto">
          <a:xfrm>
            <a:off x="5332413" y="3425825"/>
            <a:ext cx="422275" cy="385763"/>
            <a:chOff x="3153705" y="2983222"/>
            <a:chExt cx="601441" cy="549775"/>
          </a:xfrm>
        </p:grpSpPr>
        <p:sp>
          <p:nvSpPr>
            <p:cNvPr id="102" name="Freeform 212"/>
            <p:cNvSpPr/>
            <p:nvPr/>
          </p:nvSpPr>
          <p:spPr bwMode="auto">
            <a:xfrm flipH="1">
              <a:off x="3153705" y="2983222"/>
              <a:ext cx="36177" cy="547512"/>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03" name="Oval 213"/>
            <p:cNvSpPr/>
            <p:nvPr/>
          </p:nvSpPr>
          <p:spPr bwMode="auto">
            <a:xfrm flipH="1">
              <a:off x="3189882" y="2983222"/>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04" name="Oval 214"/>
            <p:cNvSpPr/>
            <p:nvPr/>
          </p:nvSpPr>
          <p:spPr bwMode="auto">
            <a:xfrm flipH="1">
              <a:off x="3189882" y="3487748"/>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cxnSp>
          <p:nvCxnSpPr>
            <p:cNvPr id="105" name="Straight Connector 216"/>
            <p:cNvCxnSpPr/>
            <p:nvPr/>
          </p:nvCxnSpPr>
          <p:spPr bwMode="auto">
            <a:xfrm rot="10800000">
              <a:off x="3153705" y="3161956"/>
              <a:ext cx="17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217"/>
            <p:cNvCxnSpPr/>
            <p:nvPr/>
          </p:nvCxnSpPr>
          <p:spPr bwMode="auto">
            <a:xfrm rot="10800000">
              <a:off x="3153705" y="3379151"/>
              <a:ext cx="17862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218"/>
            <p:cNvGrpSpPr>
              <a:grpSpLocks/>
            </p:cNvGrpSpPr>
            <p:nvPr/>
          </p:nvGrpSpPr>
          <p:grpSpPr bwMode="auto">
            <a:xfrm>
              <a:off x="3226508" y="3091227"/>
              <a:ext cx="528638" cy="365139"/>
              <a:chOff x="4298950" y="4584700"/>
              <a:chExt cx="528638" cy="365139"/>
            </a:xfrm>
          </p:grpSpPr>
          <p:grpSp>
            <p:nvGrpSpPr>
              <p:cNvPr id="5" name="Group 106"/>
              <p:cNvGrpSpPr>
                <a:grpSpLocks/>
              </p:cNvGrpSpPr>
              <p:nvPr/>
            </p:nvGrpSpPr>
            <p:grpSpPr bwMode="auto">
              <a:xfrm flipH="1">
                <a:off x="4518025" y="4584700"/>
                <a:ext cx="309563" cy="109538"/>
                <a:chOff x="4316409" y="5473721"/>
                <a:chExt cx="309566" cy="109540"/>
              </a:xfrm>
            </p:grpSpPr>
            <p:sp>
              <p:nvSpPr>
                <p:cNvPr id="124" name="Arc 123"/>
                <p:cNvSpPr/>
                <p:nvPr/>
              </p:nvSpPr>
              <p:spPr>
                <a:xfrm>
                  <a:off x="4316409" y="5474314"/>
                  <a:ext cx="10853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5" name="Arc 124"/>
                <p:cNvSpPr/>
                <p:nvPr/>
              </p:nvSpPr>
              <p:spPr>
                <a:xfrm flipH="1">
                  <a:off x="4499557" y="5474314"/>
                  <a:ext cx="126620"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grpSp>
            <p:nvGrpSpPr>
              <p:cNvPr id="6" name="Group 107"/>
              <p:cNvGrpSpPr>
                <a:grpSpLocks/>
              </p:cNvGrpSpPr>
              <p:nvPr/>
            </p:nvGrpSpPr>
            <p:grpSpPr bwMode="auto">
              <a:xfrm flipH="1" flipV="1">
                <a:off x="4518025" y="4840288"/>
                <a:ext cx="309563" cy="109537"/>
                <a:chOff x="4316409" y="5473732"/>
                <a:chExt cx="309566" cy="109539"/>
              </a:xfrm>
            </p:grpSpPr>
            <p:sp>
              <p:nvSpPr>
                <p:cNvPr id="122" name="Arc 121"/>
                <p:cNvSpPr/>
                <p:nvPr/>
              </p:nvSpPr>
              <p:spPr>
                <a:xfrm>
                  <a:off x="4316409" y="5474010"/>
                  <a:ext cx="108532"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3" name="Arc 122"/>
                <p:cNvSpPr/>
                <p:nvPr/>
              </p:nvSpPr>
              <p:spPr>
                <a:xfrm flipH="1">
                  <a:off x="4499557" y="5474010"/>
                  <a:ext cx="126620"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cxnSp>
            <p:nvCxnSpPr>
              <p:cNvPr id="110" name="Straight Connector 236"/>
              <p:cNvCxnSpPr>
                <a:stCxn id="124" idx="2"/>
                <a:endCxn id="122" idx="2"/>
              </p:cNvCxnSpPr>
              <p:nvPr/>
            </p:nvCxnSpPr>
            <p:spPr bwMode="auto">
              <a:xfrm rot="16200000" flipH="1">
                <a:off x="4592361" y="4768551"/>
                <a:ext cx="2533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239"/>
              <p:cNvCxnSpPr>
                <a:stCxn id="125" idx="2"/>
                <a:endCxn id="123" idx="2"/>
              </p:cNvCxnSpPr>
              <p:nvPr/>
            </p:nvCxnSpPr>
            <p:spPr bwMode="auto">
              <a:xfrm rot="16200000" flipH="1">
                <a:off x="4517745" y="4768551"/>
                <a:ext cx="25339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240"/>
              <p:cNvGrpSpPr>
                <a:grpSpLocks/>
              </p:cNvGrpSpPr>
              <p:nvPr/>
            </p:nvGrpSpPr>
            <p:grpSpPr bwMode="auto">
              <a:xfrm flipH="1">
                <a:off x="4510088" y="4584713"/>
                <a:ext cx="109537" cy="365126"/>
                <a:chOff x="4524373" y="4597409"/>
                <a:chExt cx="109539" cy="365133"/>
              </a:xfrm>
            </p:grpSpPr>
            <p:sp>
              <p:nvSpPr>
                <p:cNvPr id="119" name="Arc 118"/>
                <p:cNvSpPr/>
                <p:nvPr/>
              </p:nvSpPr>
              <p:spPr>
                <a:xfrm>
                  <a:off x="4524427" y="4597989"/>
                  <a:ext cx="117576"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0" name="Arc 119"/>
                <p:cNvSpPr/>
                <p:nvPr/>
              </p:nvSpPr>
              <p:spPr>
                <a:xfrm flipV="1">
                  <a:off x="4524427" y="4853651"/>
                  <a:ext cx="117576"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121" name="Straight Connector 249"/>
                <p:cNvCxnSpPr>
                  <a:stCxn id="119" idx="2"/>
                  <a:endCxn id="120" idx="2"/>
                </p:cNvCxnSpPr>
                <p:nvPr/>
              </p:nvCxnSpPr>
              <p:spPr>
                <a:xfrm rot="5400000">
                  <a:off x="4515304" y="4781251"/>
                  <a:ext cx="25339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239"/>
              <p:cNvGrpSpPr>
                <a:grpSpLocks/>
              </p:cNvGrpSpPr>
              <p:nvPr/>
            </p:nvGrpSpPr>
            <p:grpSpPr bwMode="auto">
              <a:xfrm flipH="1">
                <a:off x="4298950" y="4584713"/>
                <a:ext cx="127000" cy="365126"/>
                <a:chOff x="4707332" y="4597409"/>
                <a:chExt cx="127002" cy="365133"/>
              </a:xfrm>
            </p:grpSpPr>
            <p:sp>
              <p:nvSpPr>
                <p:cNvPr id="116" name="Arc 115"/>
                <p:cNvSpPr/>
                <p:nvPr/>
              </p:nvSpPr>
              <p:spPr>
                <a:xfrm flipH="1">
                  <a:off x="4708161" y="4597989"/>
                  <a:ext cx="12662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17" name="Arc 116"/>
                <p:cNvSpPr/>
                <p:nvPr/>
              </p:nvSpPr>
              <p:spPr>
                <a:xfrm flipH="1" flipV="1">
                  <a:off x="4708161" y="4853651"/>
                  <a:ext cx="12662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118" name="Straight Connector 246"/>
                <p:cNvCxnSpPr>
                  <a:stCxn id="116" idx="2"/>
                  <a:endCxn id="117" idx="2"/>
                </p:cNvCxnSpPr>
                <p:nvPr/>
              </p:nvCxnSpPr>
              <p:spPr>
                <a:xfrm rot="5400000">
                  <a:off x="4581462" y="4781251"/>
                  <a:ext cx="25339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4" name="Straight Connector 242"/>
              <p:cNvCxnSpPr/>
              <p:nvPr/>
            </p:nvCxnSpPr>
            <p:spPr bwMode="auto">
              <a:xfrm rot="16200000" flipH="1">
                <a:off x="4534691" y="4767420"/>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243"/>
              <p:cNvCxnSpPr/>
              <p:nvPr/>
            </p:nvCxnSpPr>
            <p:spPr bwMode="auto">
              <a:xfrm rot="16200000" flipH="1">
                <a:off x="4315369" y="4767420"/>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5" name="Freeform 305"/>
          <p:cNvSpPr/>
          <p:nvPr/>
        </p:nvSpPr>
        <p:spPr bwMode="auto">
          <a:xfrm>
            <a:off x="5710238" y="2911475"/>
            <a:ext cx="215900" cy="547688"/>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56" name="Rectangle 55"/>
          <p:cNvSpPr/>
          <p:nvPr/>
        </p:nvSpPr>
        <p:spPr>
          <a:xfrm>
            <a:off x="4346575" y="3543300"/>
            <a:ext cx="631825" cy="2524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7" name="Rectangle 56"/>
          <p:cNvSpPr/>
          <p:nvPr/>
        </p:nvSpPr>
        <p:spPr>
          <a:xfrm>
            <a:off x="4978400" y="4452938"/>
            <a:ext cx="201613" cy="88423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8" name="Rectangle 57"/>
          <p:cNvSpPr/>
          <p:nvPr/>
        </p:nvSpPr>
        <p:spPr>
          <a:xfrm>
            <a:off x="3613150" y="4452938"/>
            <a:ext cx="1365250" cy="2032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9" name="Rectangle 58"/>
          <p:cNvSpPr/>
          <p:nvPr/>
        </p:nvSpPr>
        <p:spPr>
          <a:xfrm>
            <a:off x="3411538" y="3163888"/>
            <a:ext cx="201612" cy="149066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0" name="Rectangle 59"/>
          <p:cNvSpPr/>
          <p:nvPr/>
        </p:nvSpPr>
        <p:spPr>
          <a:xfrm>
            <a:off x="3411538" y="2911475"/>
            <a:ext cx="1211262" cy="2524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1" name="Freeform 311"/>
          <p:cNvSpPr/>
          <p:nvPr/>
        </p:nvSpPr>
        <p:spPr bwMode="auto">
          <a:xfrm flipH="1" flipV="1">
            <a:off x="5307013" y="4957763"/>
            <a:ext cx="215900" cy="547687"/>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62" name="Freeform 312"/>
          <p:cNvSpPr/>
          <p:nvPr/>
        </p:nvSpPr>
        <p:spPr bwMode="auto">
          <a:xfrm flipV="1">
            <a:off x="5735638" y="4957763"/>
            <a:ext cx="217487" cy="547687"/>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nvGrpSpPr>
          <p:cNvPr id="9" name="Grouper 62"/>
          <p:cNvGrpSpPr>
            <a:grpSpLocks/>
          </p:cNvGrpSpPr>
          <p:nvPr/>
        </p:nvGrpSpPr>
        <p:grpSpPr bwMode="auto">
          <a:xfrm>
            <a:off x="6627813" y="3943350"/>
            <a:ext cx="422275" cy="385763"/>
            <a:chOff x="4926422" y="3856038"/>
            <a:chExt cx="601662" cy="549275"/>
          </a:xfrm>
        </p:grpSpPr>
        <p:grpSp>
          <p:nvGrpSpPr>
            <p:cNvPr id="10" name="Grouper 76"/>
            <p:cNvGrpSpPr>
              <a:grpSpLocks/>
            </p:cNvGrpSpPr>
            <p:nvPr/>
          </p:nvGrpSpPr>
          <p:grpSpPr bwMode="auto">
            <a:xfrm>
              <a:off x="4926422" y="3964161"/>
              <a:ext cx="601662" cy="365122"/>
              <a:chOff x="4926422" y="3964161"/>
              <a:chExt cx="601662" cy="365122"/>
            </a:xfrm>
          </p:grpSpPr>
          <p:cxnSp>
            <p:nvCxnSpPr>
              <p:cNvPr id="81" name="Straight Connector 232"/>
              <p:cNvCxnSpPr/>
              <p:nvPr/>
            </p:nvCxnSpPr>
            <p:spPr bwMode="auto">
              <a:xfrm rot="10800000">
                <a:off x="4926422" y="4034610"/>
                <a:ext cx="180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235"/>
              <p:cNvCxnSpPr/>
              <p:nvPr/>
            </p:nvCxnSpPr>
            <p:spPr bwMode="auto">
              <a:xfrm rot="10800000">
                <a:off x="4926422" y="4251607"/>
                <a:ext cx="1809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29"/>
              <p:cNvGrpSpPr>
                <a:grpSpLocks/>
              </p:cNvGrpSpPr>
              <p:nvPr/>
            </p:nvGrpSpPr>
            <p:grpSpPr bwMode="auto">
              <a:xfrm>
                <a:off x="4998681" y="3964161"/>
                <a:ext cx="529403" cy="365122"/>
                <a:chOff x="4298155" y="4584707"/>
                <a:chExt cx="529433" cy="365122"/>
              </a:xfrm>
            </p:grpSpPr>
            <p:grpSp>
              <p:nvGrpSpPr>
                <p:cNvPr id="12" name="Group 106"/>
                <p:cNvGrpSpPr>
                  <a:grpSpLocks/>
                </p:cNvGrpSpPr>
                <p:nvPr/>
              </p:nvGrpSpPr>
              <p:grpSpPr bwMode="auto">
                <a:xfrm flipH="1">
                  <a:off x="4517232" y="4584707"/>
                  <a:ext cx="310356" cy="109537"/>
                  <a:chOff x="4316409" y="5473728"/>
                  <a:chExt cx="310359" cy="109539"/>
                </a:xfrm>
              </p:grpSpPr>
              <p:sp>
                <p:nvSpPr>
                  <p:cNvPr id="100" name="Arc 99"/>
                  <p:cNvSpPr/>
                  <p:nvPr/>
                </p:nvSpPr>
                <p:spPr>
                  <a:xfrm>
                    <a:off x="4316409" y="5474104"/>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01" name="Arc 100"/>
                  <p:cNvSpPr/>
                  <p:nvPr/>
                </p:nvSpPr>
                <p:spPr>
                  <a:xfrm flipH="1">
                    <a:off x="4499635" y="5474104"/>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grpSp>
              <p:nvGrpSpPr>
                <p:cNvPr id="13" name="Group 107"/>
                <p:cNvGrpSpPr>
                  <a:grpSpLocks/>
                </p:cNvGrpSpPr>
                <p:nvPr/>
              </p:nvGrpSpPr>
              <p:grpSpPr bwMode="auto">
                <a:xfrm flipH="1" flipV="1">
                  <a:off x="4517232" y="4840292"/>
                  <a:ext cx="310356" cy="109537"/>
                  <a:chOff x="4316409" y="5473728"/>
                  <a:chExt cx="310359" cy="109539"/>
                </a:xfrm>
              </p:grpSpPr>
              <p:sp>
                <p:nvSpPr>
                  <p:cNvPr id="98" name="Arc 97"/>
                  <p:cNvSpPr/>
                  <p:nvPr/>
                </p:nvSpPr>
                <p:spPr>
                  <a:xfrm>
                    <a:off x="4316409" y="5474551"/>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9" name="Arc 98"/>
                  <p:cNvSpPr/>
                  <p:nvPr/>
                </p:nvSpPr>
                <p:spPr>
                  <a:xfrm flipH="1">
                    <a:off x="4499635" y="5474551"/>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cxnSp>
              <p:nvCxnSpPr>
                <p:cNvPr id="86" name="Straight Connector 111"/>
                <p:cNvCxnSpPr>
                  <a:stCxn id="100" idx="2"/>
                  <a:endCxn id="98" idx="2"/>
                </p:cNvCxnSpPr>
                <p:nvPr/>
              </p:nvCxnSpPr>
              <p:spPr bwMode="auto">
                <a:xfrm rot="16200000" flipH="1">
                  <a:off x="4591299" y="4767044"/>
                  <a:ext cx="255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115"/>
                <p:cNvCxnSpPr>
                  <a:stCxn id="101" idx="2"/>
                  <a:endCxn id="99" idx="2"/>
                </p:cNvCxnSpPr>
                <p:nvPr/>
              </p:nvCxnSpPr>
              <p:spPr bwMode="auto">
                <a:xfrm rot="16200000" flipH="1">
                  <a:off x="4516652" y="4767044"/>
                  <a:ext cx="2554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240"/>
                <p:cNvGrpSpPr>
                  <a:grpSpLocks/>
                </p:cNvGrpSpPr>
                <p:nvPr/>
              </p:nvGrpSpPr>
              <p:grpSpPr bwMode="auto">
                <a:xfrm flipH="1">
                  <a:off x="4509691" y="4584707"/>
                  <a:ext cx="109537" cy="365122"/>
                  <a:chOff x="4524770" y="4597416"/>
                  <a:chExt cx="109539" cy="365130"/>
                </a:xfrm>
              </p:grpSpPr>
              <p:sp>
                <p:nvSpPr>
                  <p:cNvPr id="95" name="Arc 94"/>
                  <p:cNvSpPr/>
                  <p:nvPr/>
                </p:nvSpPr>
                <p:spPr>
                  <a:xfrm>
                    <a:off x="4524516" y="459779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6" name="Arc 95"/>
                  <p:cNvSpPr/>
                  <p:nvPr/>
                </p:nvSpPr>
                <p:spPr>
                  <a:xfrm flipV="1">
                    <a:off x="4524516" y="485322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97" name="Straight Connector 136"/>
                  <p:cNvCxnSpPr>
                    <a:stCxn id="95" idx="2"/>
                    <a:endCxn id="96" idx="2"/>
                  </p:cNvCxnSpPr>
                  <p:nvPr/>
                </p:nvCxnSpPr>
                <p:spPr>
                  <a:xfrm rot="5400000">
                    <a:off x="4508773" y="4778627"/>
                    <a:ext cx="2531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239"/>
                <p:cNvGrpSpPr>
                  <a:grpSpLocks/>
                </p:cNvGrpSpPr>
                <p:nvPr/>
              </p:nvGrpSpPr>
              <p:grpSpPr bwMode="auto">
                <a:xfrm flipH="1">
                  <a:off x="4298155" y="4584707"/>
                  <a:ext cx="127793" cy="365122"/>
                  <a:chOff x="4707334" y="4597416"/>
                  <a:chExt cx="127795" cy="365130"/>
                </a:xfrm>
              </p:grpSpPr>
              <p:sp>
                <p:nvSpPr>
                  <p:cNvPr id="92" name="Arc 91"/>
                  <p:cNvSpPr/>
                  <p:nvPr/>
                </p:nvSpPr>
                <p:spPr>
                  <a:xfrm flipH="1">
                    <a:off x="4708333" y="459779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3" name="Arc 92"/>
                  <p:cNvSpPr/>
                  <p:nvPr/>
                </p:nvSpPr>
                <p:spPr>
                  <a:xfrm flipH="1" flipV="1">
                    <a:off x="4708333" y="485322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94" name="Straight Connector 137"/>
                  <p:cNvCxnSpPr>
                    <a:stCxn id="92" idx="2"/>
                    <a:endCxn id="93" idx="2"/>
                  </p:cNvCxnSpPr>
                  <p:nvPr/>
                </p:nvCxnSpPr>
                <p:spPr>
                  <a:xfrm rot="5400000">
                    <a:off x="4581748" y="4778627"/>
                    <a:ext cx="25316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0" name="Straight Connector 237"/>
                <p:cNvCxnSpPr/>
                <p:nvPr/>
              </p:nvCxnSpPr>
              <p:spPr bwMode="auto">
                <a:xfrm rot="16200000" flipH="1">
                  <a:off x="4534761" y="4767044"/>
                  <a:ext cx="2915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238"/>
                <p:cNvCxnSpPr/>
                <p:nvPr/>
              </p:nvCxnSpPr>
              <p:spPr bwMode="auto">
                <a:xfrm rot="16200000" flipH="1">
                  <a:off x="4317607" y="4767044"/>
                  <a:ext cx="29159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78" name="Freeform 68"/>
            <p:cNvSpPr/>
            <p:nvPr/>
          </p:nvSpPr>
          <p:spPr bwMode="auto">
            <a:xfrm flipH="1">
              <a:off x="4926422" y="3856038"/>
              <a:ext cx="36190" cy="547014"/>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79" name="Oval 82"/>
            <p:cNvSpPr/>
            <p:nvPr/>
          </p:nvSpPr>
          <p:spPr bwMode="auto">
            <a:xfrm flipH="1">
              <a:off x="4962612" y="3856038"/>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80" name="Oval 83"/>
            <p:cNvSpPr/>
            <p:nvPr/>
          </p:nvSpPr>
          <p:spPr bwMode="auto">
            <a:xfrm flipH="1">
              <a:off x="4962612" y="4360105"/>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grpSp>
        <p:nvGrpSpPr>
          <p:cNvPr id="16" name="Grouper 63"/>
          <p:cNvGrpSpPr>
            <a:grpSpLocks/>
          </p:cNvGrpSpPr>
          <p:nvPr/>
        </p:nvGrpSpPr>
        <p:grpSpPr bwMode="auto">
          <a:xfrm>
            <a:off x="4938713" y="3852863"/>
            <a:ext cx="1685925" cy="563562"/>
            <a:chOff x="2519772" y="3725863"/>
            <a:chExt cx="2401887" cy="803275"/>
          </a:xfrm>
        </p:grpSpPr>
        <p:sp>
          <p:nvSpPr>
            <p:cNvPr id="65" name="Rectangle 64"/>
            <p:cNvSpPr/>
            <p:nvPr/>
          </p:nvSpPr>
          <p:spPr bwMode="auto">
            <a:xfrm flipH="1">
              <a:off x="3863200" y="3834475"/>
              <a:ext cx="1058459" cy="586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6" name="Rectangle 65"/>
            <p:cNvSpPr/>
            <p:nvPr/>
          </p:nvSpPr>
          <p:spPr bwMode="auto">
            <a:xfrm flipH="1">
              <a:off x="3716191" y="3834475"/>
              <a:ext cx="147009" cy="586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7" name="Rectangle 66"/>
            <p:cNvSpPr/>
            <p:nvPr/>
          </p:nvSpPr>
          <p:spPr bwMode="auto">
            <a:xfrm>
              <a:off x="3863200" y="3725863"/>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68" name="Rectangle 67"/>
            <p:cNvSpPr/>
            <p:nvPr/>
          </p:nvSpPr>
          <p:spPr bwMode="auto">
            <a:xfrm>
              <a:off x="3863200" y="4420526"/>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69" name="Rectangle 68"/>
            <p:cNvSpPr/>
            <p:nvPr/>
          </p:nvSpPr>
          <p:spPr bwMode="auto">
            <a:xfrm>
              <a:off x="4629904" y="3725863"/>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0" name="Rectangle 69"/>
            <p:cNvSpPr/>
            <p:nvPr/>
          </p:nvSpPr>
          <p:spPr bwMode="auto">
            <a:xfrm>
              <a:off x="4629904" y="4420526"/>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1" name="Rectangle 70"/>
            <p:cNvSpPr/>
            <p:nvPr/>
          </p:nvSpPr>
          <p:spPr bwMode="auto">
            <a:xfrm>
              <a:off x="2592145" y="3934036"/>
              <a:ext cx="1117262" cy="395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2" name="Rectangle 71"/>
            <p:cNvSpPr/>
            <p:nvPr/>
          </p:nvSpPr>
          <p:spPr bwMode="auto">
            <a:xfrm>
              <a:off x="2519772" y="3934036"/>
              <a:ext cx="72373" cy="395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3" name="Oval 127"/>
            <p:cNvSpPr/>
            <p:nvPr/>
          </p:nvSpPr>
          <p:spPr bwMode="auto">
            <a:xfrm>
              <a:off x="2519772" y="3967976"/>
              <a:ext cx="72373" cy="83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4" name="Oval 128"/>
            <p:cNvSpPr/>
            <p:nvPr/>
          </p:nvSpPr>
          <p:spPr bwMode="auto">
            <a:xfrm>
              <a:off x="2519772" y="4185200"/>
              <a:ext cx="72373" cy="81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5" name="Oval 129"/>
            <p:cNvSpPr/>
            <p:nvPr/>
          </p:nvSpPr>
          <p:spPr bwMode="auto">
            <a:xfrm>
              <a:off x="2519772" y="4076588"/>
              <a:ext cx="72373" cy="83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6" name="Rectangle 75"/>
            <p:cNvSpPr/>
            <p:nvPr/>
          </p:nvSpPr>
          <p:spPr bwMode="auto">
            <a:xfrm>
              <a:off x="2628332" y="3753016"/>
              <a:ext cx="287231" cy="75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grpSp>
      <p:sp>
        <p:nvSpPr>
          <p:cNvPr id="111845" name="ZoneTexte 21"/>
          <p:cNvSpPr txBox="1">
            <a:spLocks noChangeArrowheads="1"/>
          </p:cNvSpPr>
          <p:nvPr/>
        </p:nvSpPr>
        <p:spPr bwMode="auto">
          <a:xfrm rot="-5400000">
            <a:off x="5762625" y="2530475"/>
            <a:ext cx="2219325"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decay tunnel (25 m)</a:t>
            </a:r>
          </a:p>
        </p:txBody>
      </p:sp>
      <p:sp>
        <p:nvSpPr>
          <p:cNvPr id="111846" name="ZoneTexte 22"/>
          <p:cNvSpPr txBox="1">
            <a:spLocks noChangeArrowheads="1"/>
          </p:cNvSpPr>
          <p:nvPr/>
        </p:nvSpPr>
        <p:spPr bwMode="auto">
          <a:xfrm>
            <a:off x="3633788" y="2189163"/>
            <a:ext cx="1204912"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spare area</a:t>
            </a:r>
          </a:p>
        </p:txBody>
      </p:sp>
      <p:sp>
        <p:nvSpPr>
          <p:cNvPr id="111847" name="ZoneTexte 21"/>
          <p:cNvSpPr txBox="1">
            <a:spLocks noChangeArrowheads="1"/>
          </p:cNvSpPr>
          <p:nvPr/>
        </p:nvSpPr>
        <p:spPr bwMode="auto">
          <a:xfrm rot="-5400000">
            <a:off x="6527800" y="5402263"/>
            <a:ext cx="625475" cy="336550"/>
          </a:xfrm>
          <a:prstGeom prst="rect">
            <a:avLst/>
          </a:prstGeom>
          <a:noFill/>
          <a:ln w="9525">
            <a:noFill/>
            <a:miter lim="800000"/>
            <a:headEnd/>
            <a:tailEnd/>
          </a:ln>
        </p:spPr>
        <p:txBody>
          <a:bodyPr wrap="none">
            <a:spAutoFit/>
          </a:bodyPr>
          <a:lstStyle/>
          <a:p>
            <a:pPr eaLnBrk="0" hangingPunct="0"/>
            <a:r>
              <a:rPr lang="en-GB" sz="1600">
                <a:latin typeface="Times New Roman" pitchFamily="18" charset="0"/>
                <a:ea typeface="ＭＳ Ｐゴシック" pitchFamily="34" charset="-128"/>
              </a:rPr>
              <a:t>beam</a:t>
            </a:r>
          </a:p>
        </p:txBody>
      </p:sp>
      <p:cxnSp>
        <p:nvCxnSpPr>
          <p:cNvPr id="111848" name="Connecteur droit avec flèche 24"/>
          <p:cNvCxnSpPr>
            <a:cxnSpLocks noChangeShapeType="1"/>
          </p:cNvCxnSpPr>
          <p:nvPr/>
        </p:nvCxnSpPr>
        <p:spPr bwMode="auto">
          <a:xfrm rot="5400000">
            <a:off x="7022306" y="3004345"/>
            <a:ext cx="974725" cy="976312"/>
          </a:xfrm>
          <a:prstGeom prst="straightConnector1">
            <a:avLst/>
          </a:prstGeom>
          <a:noFill/>
          <a:ln w="9525">
            <a:solidFill>
              <a:schemeClr val="tx1"/>
            </a:solidFill>
            <a:round/>
            <a:headEnd/>
            <a:tailEnd type="arrow" w="med" len="med"/>
          </a:ln>
        </p:spPr>
      </p:cxnSp>
      <p:sp>
        <p:nvSpPr>
          <p:cNvPr id="111849" name="ZoneTexte 25"/>
          <p:cNvSpPr txBox="1">
            <a:spLocks noChangeArrowheads="1"/>
          </p:cNvSpPr>
          <p:nvPr/>
        </p:nvSpPr>
        <p:spPr bwMode="auto">
          <a:xfrm>
            <a:off x="7235825" y="2308225"/>
            <a:ext cx="1409700" cy="701675"/>
          </a:xfrm>
          <a:prstGeom prst="rect">
            <a:avLst/>
          </a:prstGeom>
          <a:noFill/>
          <a:ln w="9525">
            <a:noFill/>
            <a:miter lim="800000"/>
            <a:headEnd/>
            <a:tailEnd/>
          </a:ln>
        </p:spPr>
        <p:txBody>
          <a:bodyPr>
            <a:spAutoFit/>
          </a:bodyPr>
          <a:lstStyle/>
          <a:p>
            <a:pPr algn="ctr" eaLnBrk="0" hangingPunct="0"/>
            <a:r>
              <a:rPr lang="en-GB" sz="2000">
                <a:latin typeface="Times New Roman" pitchFamily="18" charset="0"/>
                <a:ea typeface="ＭＳ Ｐゴシック" pitchFamily="34" charset="-128"/>
              </a:rPr>
              <a:t>target/horn station</a:t>
            </a:r>
          </a:p>
        </p:txBody>
      </p:sp>
      <p:cxnSp>
        <p:nvCxnSpPr>
          <p:cNvPr id="111850" name="Connecteur droit avec flèche 26"/>
          <p:cNvCxnSpPr>
            <a:cxnSpLocks noChangeShapeType="1"/>
          </p:cNvCxnSpPr>
          <p:nvPr/>
        </p:nvCxnSpPr>
        <p:spPr bwMode="auto">
          <a:xfrm>
            <a:off x="5740400" y="1482725"/>
            <a:ext cx="312738" cy="850900"/>
          </a:xfrm>
          <a:prstGeom prst="straightConnector1">
            <a:avLst/>
          </a:prstGeom>
          <a:noFill/>
          <a:ln w="9525">
            <a:solidFill>
              <a:schemeClr val="tx1"/>
            </a:solidFill>
            <a:round/>
            <a:headEnd/>
            <a:tailEnd type="arrow" w="med" len="med"/>
          </a:ln>
        </p:spPr>
      </p:cxnSp>
      <p:sp>
        <p:nvSpPr>
          <p:cNvPr id="111851" name="ZoneTexte 28"/>
          <p:cNvSpPr txBox="1">
            <a:spLocks noChangeArrowheads="1"/>
          </p:cNvSpPr>
          <p:nvPr/>
        </p:nvSpPr>
        <p:spPr bwMode="auto">
          <a:xfrm>
            <a:off x="4903788" y="1111250"/>
            <a:ext cx="1411287" cy="396875"/>
          </a:xfrm>
          <a:prstGeom prst="rect">
            <a:avLst/>
          </a:prstGeom>
          <a:noFill/>
          <a:ln w="9525">
            <a:noFill/>
            <a:miter lim="800000"/>
            <a:headEnd/>
            <a:tailEnd/>
          </a:ln>
        </p:spPr>
        <p:txBody>
          <a:bodyPr>
            <a:spAutoFit/>
          </a:bodyPr>
          <a:lstStyle/>
          <a:p>
            <a:pPr eaLnBrk="0" hangingPunct="0"/>
            <a:r>
              <a:rPr lang="en-GB" sz="2000">
                <a:latin typeface="Times New Roman" pitchFamily="18" charset="0"/>
                <a:ea typeface="ＭＳ Ｐゴシック" pitchFamily="34" charset="-128"/>
              </a:rPr>
              <a:t>shielding</a:t>
            </a:r>
          </a:p>
        </p:txBody>
      </p:sp>
      <p:cxnSp>
        <p:nvCxnSpPr>
          <p:cNvPr id="111852" name="Connecteur droit avec flèche 26"/>
          <p:cNvCxnSpPr>
            <a:cxnSpLocks noChangeShapeType="1"/>
          </p:cNvCxnSpPr>
          <p:nvPr/>
        </p:nvCxnSpPr>
        <p:spPr bwMode="auto">
          <a:xfrm>
            <a:off x="4514850" y="2586038"/>
            <a:ext cx="787400" cy="841375"/>
          </a:xfrm>
          <a:prstGeom prst="straightConnector1">
            <a:avLst/>
          </a:prstGeom>
          <a:noFill/>
          <a:ln w="9525">
            <a:solidFill>
              <a:schemeClr val="tx1"/>
            </a:solidFill>
            <a:round/>
            <a:headEnd/>
            <a:tailEnd type="arrow" w="med" len="med"/>
          </a:ln>
        </p:spPr>
      </p:cxnSp>
      <p:sp>
        <p:nvSpPr>
          <p:cNvPr id="131" name="Rectangle 130"/>
          <p:cNvSpPr/>
          <p:nvPr/>
        </p:nvSpPr>
        <p:spPr>
          <a:xfrm>
            <a:off x="5975350" y="1089025"/>
            <a:ext cx="1792288" cy="5286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11854" name="ZoneTexte 28"/>
          <p:cNvSpPr txBox="1">
            <a:spLocks noChangeArrowheads="1"/>
          </p:cNvSpPr>
          <p:nvPr/>
        </p:nvSpPr>
        <p:spPr bwMode="auto">
          <a:xfrm>
            <a:off x="6161088" y="692150"/>
            <a:ext cx="1411287" cy="396875"/>
          </a:xfrm>
          <a:prstGeom prst="rect">
            <a:avLst/>
          </a:prstGeom>
          <a:noFill/>
          <a:ln w="9525">
            <a:noFill/>
            <a:miter lim="800000"/>
            <a:headEnd/>
            <a:tailEnd/>
          </a:ln>
        </p:spPr>
        <p:txBody>
          <a:bodyPr>
            <a:spAutoFit/>
          </a:bodyPr>
          <a:lstStyle/>
          <a:p>
            <a:pPr eaLnBrk="0" hangingPunct="0"/>
            <a:r>
              <a:rPr lang="en-GB" sz="2000">
                <a:latin typeface="Times New Roman" pitchFamily="18" charset="0"/>
                <a:ea typeface="ＭＳ Ｐゴシック" pitchFamily="34" charset="-128"/>
              </a:rPr>
              <a:t>beam dump</a:t>
            </a:r>
          </a:p>
        </p:txBody>
      </p:sp>
      <p:sp>
        <p:nvSpPr>
          <p:cNvPr id="133" name="Rectangle 132"/>
          <p:cNvSpPr/>
          <p:nvPr/>
        </p:nvSpPr>
        <p:spPr>
          <a:xfrm>
            <a:off x="6562725" y="1362075"/>
            <a:ext cx="631825" cy="252413"/>
          </a:xfrm>
          <a:prstGeom prst="rect">
            <a:avLst/>
          </a:prstGeom>
          <a:solidFill>
            <a:srgbClr val="C0504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4" name="Rectangle 133"/>
          <p:cNvSpPr/>
          <p:nvPr/>
        </p:nvSpPr>
        <p:spPr>
          <a:xfrm>
            <a:off x="8499475" y="3814763"/>
            <a:ext cx="201613" cy="154146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5" name="Rectangle 134"/>
          <p:cNvSpPr/>
          <p:nvPr/>
        </p:nvSpPr>
        <p:spPr>
          <a:xfrm>
            <a:off x="7783513" y="3605213"/>
            <a:ext cx="917575" cy="2016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cxnSp>
        <p:nvCxnSpPr>
          <p:cNvPr id="111858" name="Connecteur droit avec flèche 24"/>
          <p:cNvCxnSpPr>
            <a:cxnSpLocks noChangeShapeType="1"/>
          </p:cNvCxnSpPr>
          <p:nvPr/>
        </p:nvCxnSpPr>
        <p:spPr bwMode="auto">
          <a:xfrm flipH="1" flipV="1">
            <a:off x="8099425" y="4914900"/>
            <a:ext cx="134938" cy="536575"/>
          </a:xfrm>
          <a:prstGeom prst="straightConnector1">
            <a:avLst/>
          </a:prstGeom>
          <a:noFill/>
          <a:ln w="9525">
            <a:solidFill>
              <a:schemeClr val="tx1"/>
            </a:solidFill>
            <a:round/>
            <a:headEnd/>
            <a:tailEnd type="arrow" w="med" len="med"/>
          </a:ln>
        </p:spPr>
      </p:cxnSp>
      <p:sp>
        <p:nvSpPr>
          <p:cNvPr id="111859" name="ZoneTexte 25"/>
          <p:cNvSpPr txBox="1">
            <a:spLocks noChangeArrowheads="1"/>
          </p:cNvSpPr>
          <p:nvPr/>
        </p:nvSpPr>
        <p:spPr bwMode="auto">
          <a:xfrm>
            <a:off x="7335838" y="5327650"/>
            <a:ext cx="1773237" cy="825500"/>
          </a:xfrm>
          <a:prstGeom prst="rect">
            <a:avLst/>
          </a:prstGeom>
          <a:noFill/>
          <a:ln w="9525">
            <a:noFill/>
            <a:miter lim="800000"/>
            <a:headEnd/>
            <a:tailEnd/>
          </a:ln>
        </p:spPr>
        <p:txBody>
          <a:bodyPr>
            <a:spAutoFit/>
          </a:bodyPr>
          <a:lstStyle/>
          <a:p>
            <a:pPr algn="ctr" eaLnBrk="0" hangingPunct="0"/>
            <a:r>
              <a:rPr lang="en-GB" sz="1600">
                <a:latin typeface="Times New Roman" pitchFamily="18" charset="0"/>
                <a:ea typeface="ＭＳ Ｐゴシック" pitchFamily="34" charset="-128"/>
              </a:rPr>
              <a:t>horn power supply and electronics gallery</a:t>
            </a:r>
          </a:p>
        </p:txBody>
      </p:sp>
      <p:cxnSp>
        <p:nvCxnSpPr>
          <p:cNvPr id="111860" name="Connecteur droit avec flèche 24"/>
          <p:cNvCxnSpPr>
            <a:cxnSpLocks noChangeShapeType="1"/>
          </p:cNvCxnSpPr>
          <p:nvPr/>
        </p:nvCxnSpPr>
        <p:spPr bwMode="auto">
          <a:xfrm flipV="1">
            <a:off x="4579938" y="4806950"/>
            <a:ext cx="668337" cy="571500"/>
          </a:xfrm>
          <a:prstGeom prst="straightConnector1">
            <a:avLst/>
          </a:prstGeom>
          <a:noFill/>
          <a:ln w="9525">
            <a:solidFill>
              <a:schemeClr val="tx1"/>
            </a:solidFill>
            <a:round/>
            <a:headEnd/>
            <a:tailEnd type="arrow" w="med" len="med"/>
          </a:ln>
        </p:spPr>
      </p:cxnSp>
      <p:sp>
        <p:nvSpPr>
          <p:cNvPr id="111861" name="ZoneTexte 22"/>
          <p:cNvSpPr txBox="1">
            <a:spLocks noChangeArrowheads="1"/>
          </p:cNvSpPr>
          <p:nvPr/>
        </p:nvSpPr>
        <p:spPr bwMode="auto">
          <a:xfrm>
            <a:off x="3884613" y="5327650"/>
            <a:ext cx="936625"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hot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4115 0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4115 0 " pathEditMode="relative" ptsTypes="AA">
                                      <p:cBhvr>
                                        <p:cTn id="8" dur="2000" fill="hold"/>
                                        <p:tgtEl>
                                          <p:spTgt spid="9"/>
                                        </p:tgtEl>
                                        <p:attrNameLst>
                                          <p:attrName>ppt_x</p:attrName>
                                          <p:attrName>ppt_y</p:attrName>
                                        </p:attrNameLst>
                                      </p:cBhvr>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5.83333E-6 -6.2963E-6 L -5.83333E-6 0.07245 " pathEditMode="relative" ptsTypes="AA">
                                      <p:cBhvr>
                                        <p:cTn id="11" dur="2000" fill="hold"/>
                                        <p:tgtEl>
                                          <p:spTgt spid="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14115 4.44444E-6 L -0.14115 0.08703 " pathEditMode="relative" ptsTypes="AA">
                                      <p:cBhvr>
                                        <p:cTn id="13" dur="2000" fill="hold"/>
                                        <p:tgtEl>
                                          <p:spTgt spid="9"/>
                                        </p:tgtEl>
                                        <p:attrNameLst>
                                          <p:attrName>ppt_x</p:attrName>
                                          <p:attrName>ppt_y</p:attrName>
                                        </p:attrNameLst>
                                      </p:cBhvr>
                                    </p:animMotion>
                                  </p:childTnLst>
                                </p:cTn>
                              </p:par>
                            </p:childTnLst>
                          </p:cTn>
                        </p:par>
                        <p:par>
                          <p:cTn id="14" fill="hold">
                            <p:stCondLst>
                              <p:cond delay="4000"/>
                            </p:stCondLst>
                            <p:childTnLst>
                              <p:par>
                                <p:cTn id="15" presetID="0" presetClass="path" presetSubtype="0" accel="50000" decel="50000" fill="hold" nodeType="afterEffect">
                                  <p:stCondLst>
                                    <p:cond delay="0"/>
                                  </p:stCondLst>
                                  <p:childTnLst>
                                    <p:animMotion origin="layout" path="M 0.0007 0.07569 L 0.14444 0.07569 " pathEditMode="relative" ptsTypes="AA">
                                      <p:cBhvr>
                                        <p:cTn id="16" dur="2000" fill="hold"/>
                                        <p:tgtEl>
                                          <p:spTgt spid="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14374 1.48148E-6 L 7.77778E-6 1.48148E-6 " pathEditMode="relative" ptsTypes="AA">
                                      <p:cBhvr>
                                        <p:cTn id="1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4876800"/>
            <a:ext cx="6934200" cy="1477328"/>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energy is confined from concrete thickness </a:t>
            </a:r>
          </a:p>
          <a:p>
            <a:pPr>
              <a:buClr>
                <a:schemeClr val="accent3"/>
              </a:buClr>
              <a:buFont typeface="Wingdings" pitchFamily="2" charset="2"/>
              <a:buChar char="Ø"/>
            </a:pPr>
            <a:r>
              <a:rPr lang="en-GB" dirty="0" smtClean="0"/>
              <a:t> minimum activation of molasse rock</a:t>
            </a:r>
          </a:p>
          <a:p>
            <a:pPr>
              <a:buClr>
                <a:schemeClr val="accent3"/>
              </a:buClr>
              <a:buFont typeface="Wingdings" pitchFamily="2" charset="2"/>
              <a:buChar char="Ø"/>
            </a:pPr>
            <a:r>
              <a:rPr lang="en-GB" dirty="0" smtClean="0"/>
              <a:t> minimum/none effective dose to humans in other galleries</a:t>
            </a:r>
          </a:p>
          <a:p>
            <a:pPr>
              <a:buClr>
                <a:schemeClr val="accent3"/>
              </a:buClr>
              <a:buFont typeface="Wingdings" pitchFamily="2" charset="2"/>
              <a:buChar char="Ø"/>
            </a:pPr>
            <a:r>
              <a:rPr lang="en-GB" dirty="0" smtClean="0"/>
              <a:t> detailed tables of the radionuclides  </a:t>
            </a:r>
          </a:p>
          <a:p>
            <a:pPr>
              <a:buClr>
                <a:schemeClr val="accent3"/>
              </a:buClr>
              <a:buFont typeface="Wingdings" pitchFamily="2" charset="2"/>
              <a:buChar char="Ø"/>
            </a:pPr>
            <a:r>
              <a:rPr lang="en-GB" dirty="0" smtClean="0"/>
              <a:t> water contamination from tritium is well kept under safety levels</a:t>
            </a:r>
            <a:endParaRPr lang="en-GB" dirty="0"/>
          </a:p>
        </p:txBody>
      </p:sp>
      <p:sp>
        <p:nvSpPr>
          <p:cNvPr id="2" name="Title 1"/>
          <p:cNvSpPr>
            <a:spLocks noGrp="1"/>
          </p:cNvSpPr>
          <p:nvPr>
            <p:ph type="title"/>
          </p:nvPr>
        </p:nvSpPr>
        <p:spPr>
          <a:xfrm>
            <a:off x="381000" y="762000"/>
            <a:ext cx="4572000" cy="639762"/>
          </a:xfrm>
        </p:spPr>
        <p:txBody>
          <a:bodyPr>
            <a:normAutofit fontScale="90000"/>
          </a:bodyPr>
          <a:lstStyle/>
          <a:p>
            <a:r>
              <a:rPr lang="en-GB" sz="3200" i="1" u="sng" dirty="0" smtClean="0"/>
              <a:t>Energy deposition and </a:t>
            </a:r>
            <a:br>
              <a:rPr lang="en-GB" sz="3200" i="1" u="sng" dirty="0" smtClean="0"/>
            </a:br>
            <a:r>
              <a:rPr lang="en-GB" sz="3200" i="1" u="sng" dirty="0" smtClean="0"/>
              <a:t> Activation Studies</a:t>
            </a:r>
            <a:br>
              <a:rPr lang="en-GB" sz="3200" i="1" u="sng" dirty="0" smtClean="0"/>
            </a:br>
            <a:r>
              <a:rPr lang="en-GB" sz="1300" i="1" dirty="0" smtClean="0"/>
              <a:t>FLUKA MC + FLAIR</a:t>
            </a:r>
            <a:r>
              <a:rPr lang="en-GB" sz="1300" dirty="0" smtClean="0"/>
              <a:t/>
            </a:r>
            <a:br>
              <a:rPr lang="en-GB" sz="1300" dirty="0" smtClean="0"/>
            </a:br>
            <a:endParaRPr lang="en-GB" sz="2200" dirty="0"/>
          </a:p>
        </p:txBody>
      </p:sp>
      <p:pic>
        <p:nvPicPr>
          <p:cNvPr id="25" name="Content Placeholder 24" descr="newlayout.png"/>
          <p:cNvPicPr>
            <a:picLocks noGrp="1" noChangeAspect="1"/>
          </p:cNvPicPr>
          <p:nvPr>
            <p:ph idx="1"/>
          </p:nvPr>
        </p:nvPicPr>
        <p:blipFill>
          <a:blip r:embed="rId3" cstate="print"/>
          <a:stretch>
            <a:fillRect/>
          </a:stretch>
        </p:blipFill>
        <p:spPr>
          <a:xfrm>
            <a:off x="4800600" y="228600"/>
            <a:ext cx="4114800" cy="2577131"/>
          </a:xfrm>
          <a:effectLst>
            <a:outerShdw blurRad="1270000" dist="50800" dir="5400000" algn="ctr" rotWithShape="0">
              <a:srgbClr val="000000">
                <a:alpha val="43137"/>
              </a:srgbClr>
            </a:outerShdw>
          </a:effectLst>
        </p:spPr>
      </p:pic>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23" name="Slide Number Placeholder 22"/>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25</a:t>
            </a:fld>
            <a:endParaRPr lang="en-GB"/>
          </a:p>
        </p:txBody>
      </p:sp>
      <p:pic>
        <p:nvPicPr>
          <p:cNvPr id="9" name="Picture 8" descr="Sb_activity.png"/>
          <p:cNvPicPr>
            <a:picLocks noChangeAspect="1"/>
          </p:cNvPicPr>
          <p:nvPr/>
        </p:nvPicPr>
        <p:blipFill>
          <a:blip r:embed="rId4" cstate="print"/>
          <a:stretch>
            <a:fillRect/>
          </a:stretch>
        </p:blipFill>
        <p:spPr>
          <a:xfrm>
            <a:off x="-304800" y="1066800"/>
            <a:ext cx="4876800" cy="3657600"/>
          </a:xfrm>
          <a:prstGeom prst="rect">
            <a:avLst/>
          </a:prstGeom>
          <a:effectLst>
            <a:outerShdw blurRad="1270000" dist="50800" dir="5400000" algn="ctr" rotWithShape="0">
              <a:srgbClr val="000000">
                <a:alpha val="43137"/>
              </a:srgbClr>
            </a:outerShdw>
          </a:effectLst>
        </p:spPr>
      </p:pic>
      <p:pic>
        <p:nvPicPr>
          <p:cNvPr id="16" name="Picture 15" descr="Sb_tghall.png"/>
          <p:cNvPicPr>
            <a:picLocks noChangeAspect="1"/>
          </p:cNvPicPr>
          <p:nvPr/>
        </p:nvPicPr>
        <p:blipFill>
          <a:blip r:embed="rId5" cstate="print"/>
          <a:stretch>
            <a:fillRect/>
          </a:stretch>
        </p:blipFill>
        <p:spPr>
          <a:xfrm>
            <a:off x="4267200" y="2362200"/>
            <a:ext cx="4876800" cy="3657600"/>
          </a:xfrm>
          <a:prstGeom prst="rect">
            <a:avLst/>
          </a:prstGeom>
          <a:effectLst>
            <a:outerShdw blurRad="1270000" dist="50800" dir="5400000" algn="ctr" rotWithShape="0">
              <a:srgbClr val="000000">
                <a:alpha val="43137"/>
              </a:srgbClr>
            </a:outerShdw>
          </a:effectLst>
        </p:spPr>
      </p:pic>
      <p:sp>
        <p:nvSpPr>
          <p:cNvPr id="10" name="TextBox 9"/>
          <p:cNvSpPr txBox="1"/>
          <p:nvPr/>
        </p:nvSpPr>
        <p:spPr>
          <a:xfrm>
            <a:off x="1600200" y="2133600"/>
            <a:ext cx="9906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molasse</a:t>
            </a:r>
            <a:endParaRPr lang="en-GB" dirty="0">
              <a:effectLst>
                <a:outerShdw blurRad="38100" dist="38100" dir="2700000" algn="tl">
                  <a:srgbClr val="000000">
                    <a:alpha val="43137"/>
                  </a:srgbClr>
                </a:outerShdw>
              </a:effectLst>
            </a:endParaRPr>
          </a:p>
        </p:txBody>
      </p:sp>
      <p:sp>
        <p:nvSpPr>
          <p:cNvPr id="11" name="TextBox 10"/>
          <p:cNvSpPr txBox="1"/>
          <p:nvPr/>
        </p:nvSpPr>
        <p:spPr>
          <a:xfrm>
            <a:off x="1447800" y="3048000"/>
            <a:ext cx="1600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concrete</a:t>
            </a:r>
            <a:endParaRPr lang="en-GB" dirty="0">
              <a:effectLst>
                <a:outerShdw blurRad="38100" dist="38100" dir="2700000" algn="tl">
                  <a:srgbClr val="000000">
                    <a:alpha val="43137"/>
                  </a:srgbClr>
                </a:outerShdw>
              </a:effectLst>
            </a:endParaRPr>
          </a:p>
        </p:txBody>
      </p:sp>
      <p:sp>
        <p:nvSpPr>
          <p:cNvPr id="12" name="TextBox 11"/>
          <p:cNvSpPr txBox="1"/>
          <p:nvPr/>
        </p:nvSpPr>
        <p:spPr>
          <a:xfrm>
            <a:off x="6096000" y="3581400"/>
            <a:ext cx="990600" cy="369332"/>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effectLst>
                  <a:outerShdw blurRad="38100" dist="38100" dir="2700000" algn="tl">
                    <a:srgbClr val="000000">
                      <a:alpha val="43137"/>
                    </a:srgbClr>
                  </a:outerShdw>
                </a:effectLst>
              </a:rPr>
              <a:t>molasse</a:t>
            </a:r>
            <a:endParaRPr lang="en-GB" dirty="0">
              <a:effectLst>
                <a:outerShdw blurRad="38100" dist="38100" dir="2700000" algn="tl">
                  <a:srgbClr val="000000">
                    <a:alpha val="43137"/>
                  </a:srgbClr>
                </a:outerShdw>
              </a:effectLst>
            </a:endParaRPr>
          </a:p>
        </p:txBody>
      </p:sp>
      <p:sp>
        <p:nvSpPr>
          <p:cNvPr id="13" name="TextBox 12"/>
          <p:cNvSpPr txBox="1"/>
          <p:nvPr/>
        </p:nvSpPr>
        <p:spPr>
          <a:xfrm>
            <a:off x="6096000" y="4343400"/>
            <a:ext cx="1600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concrete</a:t>
            </a:r>
            <a:endParaRPr lang="en-GB" dirty="0">
              <a:effectLst>
                <a:outerShdw blurRad="38100" dist="38100" dir="2700000" algn="tl">
                  <a:srgbClr val="000000">
                    <a:alpha val="43137"/>
                  </a:srgbClr>
                </a:outerShdw>
              </a:effectLst>
            </a:endParaRPr>
          </a:p>
        </p:txBody>
      </p:sp>
      <p:sp>
        <p:nvSpPr>
          <p:cNvPr id="15" name="TextBox 14"/>
          <p:cNvSpPr txBox="1"/>
          <p:nvPr/>
        </p:nvSpPr>
        <p:spPr>
          <a:xfrm>
            <a:off x="914400" y="1143000"/>
            <a:ext cx="3124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ACTIVITY density in Bq/cm</a:t>
            </a:r>
            <a:r>
              <a:rPr lang="en-GB" baseline="30000" dirty="0" smtClean="0">
                <a:effectLst>
                  <a:outerShdw blurRad="38100" dist="38100" dir="2700000" algn="tl">
                    <a:srgbClr val="000000">
                      <a:alpha val="43137"/>
                    </a:srgbClr>
                  </a:outerShdw>
                </a:effectLst>
              </a:rPr>
              <a:t>3</a:t>
            </a:r>
            <a:endParaRPr lang="en-GB" dirty="0">
              <a:effectLst>
                <a:outerShdw blurRad="38100" dist="38100" dir="2700000" algn="tl">
                  <a:srgbClr val="000000">
                    <a:alpha val="43137"/>
                  </a:srgbClr>
                </a:outerShdw>
              </a:effectLst>
            </a:endParaRPr>
          </a:p>
        </p:txBody>
      </p:sp>
      <p:sp>
        <p:nvSpPr>
          <p:cNvPr id="17" name="TextBox 16"/>
          <p:cNvSpPr txBox="1"/>
          <p:nvPr/>
        </p:nvSpPr>
        <p:spPr>
          <a:xfrm>
            <a:off x="5181600" y="3124200"/>
            <a:ext cx="3048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POWER density in kW/cm</a:t>
            </a:r>
            <a:r>
              <a:rPr lang="en-GB" baseline="30000" dirty="0" smtClean="0">
                <a:effectLst>
                  <a:outerShdw blurRad="38100" dist="38100" dir="2700000" algn="tl">
                    <a:srgbClr val="000000">
                      <a:alpha val="43137"/>
                    </a:srgbClr>
                  </a:outerShdw>
                </a:effectLst>
              </a:rPr>
              <a:t>3</a:t>
            </a:r>
            <a:r>
              <a:rPr lang="en-GB"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cxnSp>
        <p:nvCxnSpPr>
          <p:cNvPr id="19" name="Straight Arrow Connector 18"/>
          <p:cNvCxnSpPr>
            <a:stCxn id="10" idx="3"/>
          </p:cNvCxnSpPr>
          <p:nvPr/>
        </p:nvCxnSpPr>
        <p:spPr>
          <a:xfrm flipV="1">
            <a:off x="2590800" y="2133600"/>
            <a:ext cx="533400"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066800" y="2133600"/>
            <a:ext cx="533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p:cNvCxnSpPr>
          <p:nvPr/>
        </p:nvCxnSpPr>
        <p:spPr>
          <a:xfrm>
            <a:off x="2590800" y="2318266"/>
            <a:ext cx="1143000" cy="577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762000" y="2362200"/>
            <a:ext cx="838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p:cNvCxnSpPr>
          <p:nvPr/>
        </p:nvCxnSpPr>
        <p:spPr>
          <a:xfrm flipV="1">
            <a:off x="7086600" y="3657600"/>
            <a:ext cx="609600" cy="10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3"/>
          </p:cNvCxnSpPr>
          <p:nvPr/>
        </p:nvCxnSpPr>
        <p:spPr>
          <a:xfrm>
            <a:off x="7086600" y="3766066"/>
            <a:ext cx="1143000" cy="805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5257800" y="35814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flipV="1">
            <a:off x="5181600" y="3810000"/>
            <a:ext cx="762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0" y="533400"/>
            <a:ext cx="22860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rock: molasse @ CERN</a:t>
            </a:r>
            <a:endParaRPr lang="en-GB" sz="1600" dirty="0">
              <a:effectLst>
                <a:outerShdw blurRad="38100" dist="38100" dir="2700000" algn="tl">
                  <a:srgbClr val="000000">
                    <a:alpha val="43137"/>
                  </a:srgbClr>
                </a:outerShdw>
              </a:effectLst>
            </a:endParaRPr>
          </a:p>
        </p:txBody>
      </p:sp>
      <p:sp>
        <p:nvSpPr>
          <p:cNvPr id="29" name="TextBox 28"/>
          <p:cNvSpPr txBox="1"/>
          <p:nvPr/>
        </p:nvSpPr>
        <p:spPr>
          <a:xfrm>
            <a:off x="6248400" y="990600"/>
            <a:ext cx="17526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concrete</a:t>
            </a:r>
            <a:endParaRPr lang="en-GB" sz="1600" dirty="0">
              <a:effectLst>
                <a:outerShdw blurRad="38100" dist="38100" dir="2700000" algn="tl">
                  <a:srgbClr val="000000">
                    <a:alpha val="43137"/>
                  </a:srgbClr>
                </a:outerShdw>
              </a:effectLst>
            </a:endParaRPr>
          </a:p>
        </p:txBody>
      </p:sp>
      <p:sp>
        <p:nvSpPr>
          <p:cNvPr id="30" name="TextBox 29"/>
          <p:cNvSpPr txBox="1"/>
          <p:nvPr/>
        </p:nvSpPr>
        <p:spPr>
          <a:xfrm>
            <a:off x="5867400" y="1295400"/>
            <a:ext cx="23622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Fe shields, vessels</a:t>
            </a:r>
            <a:endParaRPr lang="en-GB" sz="1600" dirty="0">
              <a:effectLst>
                <a:outerShdw blurRad="38100" dist="38100" dir="2700000" algn="tl">
                  <a:srgbClr val="000000">
                    <a:alpha val="43137"/>
                  </a:srgbClr>
                </a:outerShdw>
              </a:effectLst>
            </a:endParaRPr>
          </a:p>
        </p:txBody>
      </p:sp>
      <p:sp>
        <p:nvSpPr>
          <p:cNvPr id="31" name="TextBox 30"/>
          <p:cNvSpPr txBox="1"/>
          <p:nvPr/>
        </p:nvSpPr>
        <p:spPr>
          <a:xfrm>
            <a:off x="7543800" y="1524001"/>
            <a:ext cx="1295400" cy="584775"/>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graphite</a:t>
            </a:r>
          </a:p>
          <a:p>
            <a:r>
              <a:rPr lang="en-GB" sz="1600" dirty="0" smtClean="0">
                <a:effectLst>
                  <a:outerShdw blurRad="38100" dist="38100" dir="2700000" algn="tl">
                    <a:srgbClr val="000000">
                      <a:alpha val="43137"/>
                    </a:srgbClr>
                  </a:outerShdw>
                </a:effectLst>
              </a:rPr>
              <a:t>beam dump</a:t>
            </a:r>
            <a:endParaRPr lang="en-GB" sz="1600" dirty="0">
              <a:effectLst>
                <a:outerShdw blurRad="38100" dist="38100" dir="2700000" algn="tl">
                  <a:srgbClr val="000000">
                    <a:alpha val="43137"/>
                  </a:srgbClr>
                </a:outerShdw>
              </a:effectLst>
            </a:endParaRPr>
          </a:p>
        </p:txBody>
      </p:sp>
      <p:sp>
        <p:nvSpPr>
          <p:cNvPr id="34" name="TextBox 33"/>
          <p:cNvSpPr txBox="1"/>
          <p:nvPr/>
        </p:nvSpPr>
        <p:spPr>
          <a:xfrm>
            <a:off x="4953000" y="1828800"/>
            <a:ext cx="3505200" cy="830997"/>
          </a:xfrm>
          <a:prstGeom prst="rect">
            <a:avLst/>
          </a:prstGeom>
          <a:noFill/>
        </p:spPr>
        <p:txBody>
          <a:bodyPr wrap="square" rtlCol="0">
            <a:spAutoFit/>
          </a:bodyPr>
          <a:lstStyle/>
          <a:p>
            <a:r>
              <a:rPr lang="en-GB" sz="1200" dirty="0" smtClean="0">
                <a:effectLst>
                  <a:outerShdw blurRad="38100" dist="38100" dir="2700000" algn="tl">
                    <a:srgbClr val="000000">
                      <a:alpha val="43137"/>
                    </a:srgbClr>
                  </a:outerShdw>
                </a:effectLst>
              </a:rPr>
              <a:t>He vessels:</a:t>
            </a:r>
          </a:p>
          <a:p>
            <a:r>
              <a:rPr lang="en-GB" sz="1200" dirty="0" smtClean="0">
                <a:effectLst>
                  <a:outerShdw blurRad="38100" dist="38100" dir="2700000" algn="tl">
                    <a:srgbClr val="000000">
                      <a:alpha val="43137"/>
                    </a:srgbClr>
                  </a:outerShdw>
                </a:effectLst>
              </a:rPr>
              <a:t>T&amp;H : L=8m,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=10cm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=5.7cm</a:t>
            </a:r>
          </a:p>
          <a:p>
            <a:r>
              <a:rPr lang="en-GB" sz="1200" dirty="0" smtClean="0">
                <a:effectLst>
                  <a:outerShdw blurRad="38100" dist="38100" dir="2700000" algn="tl">
                    <a:srgbClr val="000000">
                      <a:alpha val="43137"/>
                    </a:srgbClr>
                  </a:outerShdw>
                </a:effectLst>
              </a:rPr>
              <a:t>DT : L =25m,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=1.6cm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=5.6cm</a:t>
            </a:r>
          </a:p>
          <a:p>
            <a:r>
              <a:rPr lang="en-GB" sz="1200" dirty="0" smtClean="0">
                <a:effectLst>
                  <a:outerShdw blurRad="38100" dist="38100" dir="2700000" algn="tl">
                    <a:srgbClr val="000000">
                      <a:alpha val="43137"/>
                    </a:srgbClr>
                  </a:outerShdw>
                </a:effectLst>
              </a:rPr>
              <a:t>BD : L =8m,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=10-40cm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=5.7cm</a:t>
            </a:r>
            <a:endParaRPr lang="en-GB" sz="1200" dirty="0">
              <a:effectLst>
                <a:outerShdw blurRad="38100" dist="38100" dir="2700000" algn="tl">
                  <a:srgbClr val="000000">
                    <a:alpha val="43137"/>
                  </a:srgbClr>
                </a:outerShdw>
              </a:effectLst>
            </a:endParaRPr>
          </a:p>
        </p:txBody>
      </p:sp>
      <p:sp>
        <p:nvSpPr>
          <p:cNvPr id="38" name="TextBox 37"/>
          <p:cNvSpPr txBox="1"/>
          <p:nvPr/>
        </p:nvSpPr>
        <p:spPr>
          <a:xfrm>
            <a:off x="5867400" y="4724400"/>
            <a:ext cx="1752600" cy="381000"/>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a:t>
            </a:r>
            <a:r>
              <a:rPr lang="en-GB" baseline="-25000" dirty="0" smtClean="0">
                <a:effectLst>
                  <a:outerShdw blurRad="38100" dist="38100" dir="2700000" algn="tl">
                    <a:srgbClr val="000000">
                      <a:alpha val="43137"/>
                    </a:srgbClr>
                  </a:outerShdw>
                </a:effectLst>
              </a:rPr>
              <a:t>tot</a:t>
            </a:r>
            <a:r>
              <a:rPr lang="en-GB" dirty="0" smtClean="0">
                <a:effectLst>
                  <a:outerShdw blurRad="38100" dist="38100" dir="2700000" algn="tl">
                    <a:srgbClr val="000000">
                      <a:alpha val="43137"/>
                    </a:srgbClr>
                  </a:outerShdw>
                </a:effectLst>
              </a:rPr>
              <a:t> =3.4MW</a:t>
            </a:r>
            <a:endParaRPr lang="en-GB" dirty="0">
              <a:effectLst>
                <a:outerShdw blurRad="38100" dist="38100" dir="2700000" algn="tl">
                  <a:srgbClr val="000000">
                    <a:alpha val="43137"/>
                  </a:srgbClr>
                </a:outerShdw>
              </a:effectLst>
            </a:endParaRPr>
          </a:p>
        </p:txBody>
      </p:sp>
      <p:sp>
        <p:nvSpPr>
          <p:cNvPr id="32" name="TextBox 31"/>
          <p:cNvSpPr txBox="1"/>
          <p:nvPr/>
        </p:nvSpPr>
        <p:spPr>
          <a:xfrm>
            <a:off x="6934200" y="5791200"/>
            <a:ext cx="1981200" cy="523220"/>
          </a:xfrm>
          <a:prstGeom prst="rect">
            <a:avLst/>
          </a:prstGeom>
          <a:noFill/>
        </p:spPr>
        <p:txBody>
          <a:bodyPr wrap="square" rtlCol="0">
            <a:spAutoFit/>
          </a:bodyPr>
          <a:lstStyle/>
          <a:p>
            <a:r>
              <a:rPr lang="en-GB" sz="1400" dirty="0" smtClean="0"/>
              <a:t>Eric Baussan,   </a:t>
            </a:r>
          </a:p>
          <a:p>
            <a:r>
              <a:rPr lang="en-GB" sz="1400" dirty="0" smtClean="0"/>
              <a:t>N. Vassilopoulos/IPHC</a:t>
            </a:r>
            <a:endParaRPr lang="en-GB"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b_en_bdtr.png"/>
          <p:cNvPicPr>
            <a:picLocks noChangeAspect="1"/>
          </p:cNvPicPr>
          <p:nvPr/>
        </p:nvPicPr>
        <p:blipFill>
          <a:blip r:embed="rId3" cstate="print"/>
          <a:stretch>
            <a:fillRect/>
          </a:stretch>
        </p:blipFill>
        <p:spPr>
          <a:xfrm>
            <a:off x="457200" y="685800"/>
            <a:ext cx="3195638" cy="2643188"/>
          </a:xfrm>
          <a:prstGeom prst="rect">
            <a:avLst/>
          </a:prstGeom>
          <a:effectLst>
            <a:outerShdw blurRad="1270000" dist="50800" dir="5400000" algn="ctr" rotWithShape="0">
              <a:srgbClr val="000000">
                <a:alpha val="43137"/>
              </a:srgbClr>
            </a:outerShdw>
          </a:effectLst>
        </p:spPr>
      </p:pic>
      <p:pic>
        <p:nvPicPr>
          <p:cNvPr id="12" name="Picture 11" descr="Sb_en_bd.png"/>
          <p:cNvPicPr>
            <a:picLocks noChangeAspect="1"/>
          </p:cNvPicPr>
          <p:nvPr/>
        </p:nvPicPr>
        <p:blipFill>
          <a:blip r:embed="rId4" cstate="print"/>
          <a:stretch>
            <a:fillRect/>
          </a:stretch>
        </p:blipFill>
        <p:spPr>
          <a:xfrm>
            <a:off x="457200" y="3505200"/>
            <a:ext cx="3195638" cy="2643188"/>
          </a:xfrm>
          <a:prstGeom prst="rect">
            <a:avLst/>
          </a:prstGeom>
          <a:effectLst>
            <a:outerShdw blurRad="1270000" dist="50800" dir="5400000" algn="ctr" rotWithShape="0">
              <a:srgbClr val="000000">
                <a:alpha val="43137"/>
              </a:srgbClr>
            </a:outerShdw>
          </a:effectLst>
        </p:spPr>
      </p:pic>
      <p:sp>
        <p:nvSpPr>
          <p:cNvPr id="26627" name="Title 1"/>
          <p:cNvSpPr>
            <a:spLocks noGrp="1"/>
          </p:cNvSpPr>
          <p:nvPr>
            <p:ph type="title"/>
          </p:nvPr>
        </p:nvSpPr>
        <p:spPr>
          <a:xfrm>
            <a:off x="457200" y="228600"/>
            <a:ext cx="8229600" cy="258762"/>
          </a:xfrm>
        </p:spPr>
        <p:txBody>
          <a:bodyPr>
            <a:normAutofit fontScale="90000"/>
          </a:bodyPr>
          <a:lstStyle/>
          <a:p>
            <a:r>
              <a:rPr lang="en-GB" sz="3200" i="1" u="sng" dirty="0" smtClean="0"/>
              <a:t>Energy Deposition in Beam Dump vessel </a:t>
            </a:r>
          </a:p>
        </p:txBody>
      </p:sp>
      <p:sp>
        <p:nvSpPr>
          <p:cNvPr id="4" name="Footer Placeholder 3"/>
          <p:cNvSpPr>
            <a:spLocks noGrp="1"/>
          </p:cNvSpPr>
          <p:nvPr>
            <p:ph type="ftr" sz="quarter" idx="11"/>
          </p:nvPr>
        </p:nvSpPr>
        <p:spPr/>
        <p:txBody>
          <a:bodyPr/>
          <a:lstStyle/>
          <a:p>
            <a:pPr>
              <a:defRPr/>
            </a:pPr>
            <a:r>
              <a:rPr lang="en-GB" smtClean="0"/>
              <a:t>SPL SuperBeam Studies @ NUFACT11                                  </a:t>
            </a:r>
            <a:endParaRPr lang="en-GB" dirty="0"/>
          </a:p>
        </p:txBody>
      </p:sp>
      <p:sp>
        <p:nvSpPr>
          <p:cNvPr id="5" name="Slide Number Placeholder 4"/>
          <p:cNvSpPr>
            <a:spLocks noGrp="1"/>
          </p:cNvSpPr>
          <p:nvPr>
            <p:ph type="sldNum" sz="quarter" idx="12"/>
          </p:nvPr>
        </p:nvSpPr>
        <p:spPr/>
        <p:txBody>
          <a:bodyPr/>
          <a:lstStyle/>
          <a:p>
            <a:pPr>
              <a:defRPr/>
            </a:pPr>
            <a:fld id="{352135F8-BEFE-49D6-A011-5A179CE9087A}" type="slidenum">
              <a:rPr lang="en-GB" smtClean="0"/>
              <a:pPr>
                <a:defRPr/>
              </a:pPr>
              <a:t>26</a:t>
            </a:fld>
            <a:endParaRPr lang="en-GB" dirty="0"/>
          </a:p>
        </p:txBody>
      </p:sp>
      <p:sp>
        <p:nvSpPr>
          <p:cNvPr id="7" name="TextBox 6"/>
          <p:cNvSpPr txBox="1"/>
          <p:nvPr/>
        </p:nvSpPr>
        <p:spPr>
          <a:xfrm>
            <a:off x="3962400" y="990600"/>
            <a:ext cx="4572000" cy="5047536"/>
          </a:xfrm>
          <a:prstGeom prst="rect">
            <a:avLst/>
          </a:prstGeom>
          <a:noFill/>
          <a:effectLst>
            <a:outerShdw blurRad="1270000" dist="50800" dir="5400000" algn="ctr" rotWithShape="0">
              <a:srgbClr val="000000">
                <a:alpha val="43137"/>
              </a:srgbClr>
            </a:outerShdw>
          </a:effectLst>
        </p:spPr>
        <p:txBody>
          <a:bodyPr wrap="square">
            <a:spAutoFit/>
          </a:bodyPr>
          <a:lstStyle/>
          <a:p>
            <a:pPr>
              <a:buFont typeface="Wingdings" pitchFamily="2" charset="2"/>
              <a:buChar char="Ø"/>
              <a:defRPr/>
            </a:pPr>
            <a:r>
              <a:rPr lang="en-GB" sz="1400" dirty="0" smtClean="0">
                <a:solidFill>
                  <a:schemeClr val="bg1">
                    <a:lumMod val="50000"/>
                  </a:schemeClr>
                </a:solidFill>
              </a:rPr>
              <a:t> concrete</a:t>
            </a:r>
            <a:r>
              <a:rPr lang="en-GB" sz="1400" dirty="0">
                <a:solidFill>
                  <a:schemeClr val="bg1">
                    <a:lumMod val="50000"/>
                  </a:schemeClr>
                </a:solidFill>
              </a:rPr>
              <a:t>:</a:t>
            </a:r>
          </a:p>
          <a:p>
            <a:pPr>
              <a:buFont typeface="Wingdings" pitchFamily="2" charset="2"/>
              <a:buChar char="Ø"/>
              <a:defRPr/>
            </a:pPr>
            <a:r>
              <a:rPr lang="en-GB" sz="1400" dirty="0">
                <a:solidFill>
                  <a:schemeClr val="bg1">
                    <a:lumMod val="50000"/>
                  </a:schemeClr>
                </a:solidFill>
              </a:rPr>
              <a:t>	t  = 5.6m</a:t>
            </a:r>
          </a:p>
          <a:p>
            <a:pPr>
              <a:buFont typeface="Wingdings" pitchFamily="2" charset="2"/>
              <a:buChar char="Ø"/>
              <a:defRPr/>
            </a:pPr>
            <a:r>
              <a:rPr lang="en-GB" sz="1400" dirty="0">
                <a:solidFill>
                  <a:schemeClr val="bg1">
                    <a:lumMod val="50000"/>
                  </a:schemeClr>
                </a:solidFill>
              </a:rPr>
              <a:t>	L = 8.4m </a:t>
            </a:r>
            <a:endParaRPr lang="en-GB" sz="1400" dirty="0" smtClean="0">
              <a:solidFill>
                <a:schemeClr val="bg1">
                  <a:lumMod val="50000"/>
                </a:schemeClr>
              </a:solidFill>
            </a:endParaRPr>
          </a:p>
          <a:p>
            <a:pPr>
              <a:buFont typeface="Wingdings" pitchFamily="2" charset="2"/>
              <a:buChar char="Ø"/>
              <a:defRPr/>
            </a:pPr>
            <a:endParaRPr lang="en-GB" sz="1400" dirty="0">
              <a:solidFill>
                <a:schemeClr val="tx1">
                  <a:lumMod val="65000"/>
                  <a:lumOff val="35000"/>
                </a:schemeClr>
              </a:solidFill>
            </a:endParaRPr>
          </a:p>
          <a:p>
            <a:pPr>
              <a:buFont typeface="Wingdings" pitchFamily="2" charset="2"/>
              <a:buChar char="Ø"/>
              <a:defRPr/>
            </a:pPr>
            <a:r>
              <a:rPr lang="en-GB" sz="1400" dirty="0" smtClean="0">
                <a:solidFill>
                  <a:srgbClr val="008000"/>
                </a:solidFill>
              </a:rPr>
              <a:t> He </a:t>
            </a:r>
            <a:r>
              <a:rPr lang="en-GB" sz="1400" dirty="0">
                <a:solidFill>
                  <a:srgbClr val="008000"/>
                </a:solidFill>
              </a:rPr>
              <a:t>vessel + iron plates, water cooled</a:t>
            </a:r>
          </a:p>
          <a:p>
            <a:pPr lvl="2">
              <a:buFont typeface="Wingdings" pitchFamily="2" charset="2"/>
              <a:buChar char="Ø"/>
              <a:defRPr/>
            </a:pPr>
            <a:r>
              <a:rPr lang="en-GB" sz="1400" dirty="0">
                <a:solidFill>
                  <a:srgbClr val="008000"/>
                </a:solidFill>
              </a:rPr>
              <a:t>t</a:t>
            </a:r>
            <a:r>
              <a:rPr lang="en-GB" sz="1400" baseline="-25000" dirty="0">
                <a:solidFill>
                  <a:srgbClr val="008000"/>
                </a:solidFill>
              </a:rPr>
              <a:t>Fe  </a:t>
            </a:r>
            <a:r>
              <a:rPr lang="en-GB" sz="1400" dirty="0">
                <a:solidFill>
                  <a:srgbClr val="008000"/>
                </a:solidFill>
              </a:rPr>
              <a:t>= 10-40cm</a:t>
            </a:r>
          </a:p>
          <a:p>
            <a:pPr lvl="2">
              <a:buFont typeface="Wingdings" pitchFamily="2" charset="2"/>
              <a:buChar char="Ø"/>
              <a:defRPr/>
            </a:pPr>
            <a:r>
              <a:rPr lang="en-GB" sz="1400" dirty="0">
                <a:solidFill>
                  <a:srgbClr val="008000"/>
                </a:solidFill>
              </a:rPr>
              <a:t>L</a:t>
            </a:r>
            <a:r>
              <a:rPr lang="en-GB" sz="1400" baseline="-25000" dirty="0">
                <a:solidFill>
                  <a:srgbClr val="008000"/>
                </a:solidFill>
              </a:rPr>
              <a:t>Fe</a:t>
            </a:r>
            <a:r>
              <a:rPr lang="en-GB" sz="1400" dirty="0">
                <a:solidFill>
                  <a:srgbClr val="008000"/>
                </a:solidFill>
              </a:rPr>
              <a:t>=  4m</a:t>
            </a:r>
          </a:p>
          <a:p>
            <a:pPr>
              <a:buFont typeface="Wingdings" pitchFamily="2" charset="2"/>
              <a:buChar char="Ø"/>
              <a:defRPr/>
            </a:pPr>
            <a:endParaRPr lang="en-GB" sz="1400" dirty="0">
              <a:solidFill>
                <a:schemeClr val="tx1">
                  <a:lumMod val="65000"/>
                  <a:lumOff val="35000"/>
                </a:schemeClr>
              </a:solidFill>
            </a:endParaRPr>
          </a:p>
          <a:p>
            <a:pPr>
              <a:buFont typeface="Wingdings" pitchFamily="2" charset="2"/>
              <a:buChar char="Ø"/>
              <a:defRPr/>
            </a:pPr>
            <a:r>
              <a:rPr lang="en-GB" sz="1400" dirty="0" smtClean="0">
                <a:solidFill>
                  <a:srgbClr val="008000"/>
                </a:solidFill>
              </a:rPr>
              <a:t> upstream </a:t>
            </a:r>
            <a:r>
              <a:rPr lang="en-GB" sz="1400" dirty="0">
                <a:solidFill>
                  <a:srgbClr val="008000"/>
                </a:solidFill>
              </a:rPr>
              <a:t>shield (iron plates), water cooled </a:t>
            </a:r>
          </a:p>
          <a:p>
            <a:pPr>
              <a:buFont typeface="Wingdings" pitchFamily="2" charset="2"/>
              <a:buChar char="Ø"/>
              <a:defRPr/>
            </a:pPr>
            <a:r>
              <a:rPr lang="en-GB" sz="1400" dirty="0">
                <a:solidFill>
                  <a:srgbClr val="008000"/>
                </a:solidFill>
              </a:rPr>
              <a:t>	t</a:t>
            </a:r>
            <a:r>
              <a:rPr lang="en-GB" sz="1400" baseline="-25000" dirty="0">
                <a:solidFill>
                  <a:srgbClr val="008000"/>
                </a:solidFill>
              </a:rPr>
              <a:t>Fe</a:t>
            </a:r>
            <a:r>
              <a:rPr lang="en-GB" sz="1400" dirty="0">
                <a:solidFill>
                  <a:srgbClr val="008000"/>
                </a:solidFill>
              </a:rPr>
              <a:t>  = 40cm</a:t>
            </a:r>
          </a:p>
          <a:p>
            <a:pPr>
              <a:buFont typeface="Wingdings" pitchFamily="2" charset="2"/>
              <a:buChar char="Ø"/>
              <a:defRPr/>
            </a:pPr>
            <a:r>
              <a:rPr lang="en-GB" sz="1400" dirty="0">
                <a:solidFill>
                  <a:srgbClr val="008000"/>
                </a:solidFill>
              </a:rPr>
              <a:t>	L</a:t>
            </a:r>
            <a:r>
              <a:rPr lang="en-GB" sz="1400" baseline="-25000" dirty="0">
                <a:solidFill>
                  <a:srgbClr val="008000"/>
                </a:solidFill>
              </a:rPr>
              <a:t>Fe  </a:t>
            </a:r>
            <a:r>
              <a:rPr lang="en-GB" sz="1400" dirty="0">
                <a:solidFill>
                  <a:srgbClr val="008000"/>
                </a:solidFill>
              </a:rPr>
              <a:t>= 1m</a:t>
            </a: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chemeClr val="bg1">
                    <a:lumMod val="65000"/>
                  </a:schemeClr>
                </a:solidFill>
              </a:rPr>
              <a:t> Graphite </a:t>
            </a:r>
            <a:r>
              <a:rPr lang="en-GB" sz="1400" dirty="0">
                <a:solidFill>
                  <a:schemeClr val="bg1">
                    <a:lumMod val="65000"/>
                  </a:schemeClr>
                </a:solidFill>
              </a:rPr>
              <a:t>beam dump:</a:t>
            </a:r>
          </a:p>
          <a:p>
            <a:pPr>
              <a:buFont typeface="Wingdings" pitchFamily="2" charset="2"/>
              <a:buChar char="Ø"/>
              <a:defRPr/>
            </a:pPr>
            <a:r>
              <a:rPr lang="en-GB" sz="1400" dirty="0">
                <a:solidFill>
                  <a:schemeClr val="bg1">
                    <a:lumMod val="65000"/>
                  </a:schemeClr>
                </a:solidFill>
              </a:rPr>
              <a:t>	L =  3.2m, W = 4m, H = 4m</a:t>
            </a:r>
          </a:p>
          <a:p>
            <a:pPr>
              <a:buFont typeface="Wingdings" pitchFamily="2" charset="2"/>
              <a:buChar char="Ø"/>
              <a:defRPr/>
            </a:pPr>
            <a:r>
              <a:rPr lang="en-GB" sz="1400" dirty="0">
                <a:solidFill>
                  <a:schemeClr val="bg1">
                    <a:lumMod val="65000"/>
                  </a:schemeClr>
                </a:solidFill>
              </a:rPr>
              <a:t>	</a:t>
            </a:r>
            <a:r>
              <a:rPr lang="en-GB" sz="1400" dirty="0" smtClean="0">
                <a:solidFill>
                  <a:schemeClr val="bg1">
                    <a:lumMod val="65000"/>
                  </a:schemeClr>
                </a:solidFill>
              </a:rPr>
              <a:t>P = 530kW  </a:t>
            </a:r>
            <a:endParaRPr lang="en-GB" sz="1400" dirty="0">
              <a:solidFill>
                <a:schemeClr val="bg1">
                  <a:lumMod val="65000"/>
                </a:schemeClr>
              </a:solidFill>
            </a:endParaRP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rgbClr val="008000"/>
                </a:solidFill>
              </a:rPr>
              <a:t> downstream </a:t>
            </a:r>
            <a:r>
              <a:rPr lang="en-GB" sz="1400" dirty="0">
                <a:solidFill>
                  <a:srgbClr val="008000"/>
                </a:solidFill>
              </a:rPr>
              <a:t>iron shield (iron plates), water cooled: </a:t>
            </a:r>
          </a:p>
          <a:p>
            <a:pPr>
              <a:buFont typeface="Wingdings" pitchFamily="2" charset="2"/>
              <a:buChar char="Ø"/>
              <a:defRPr/>
            </a:pPr>
            <a:r>
              <a:rPr lang="en-GB" sz="1400" dirty="0">
                <a:solidFill>
                  <a:srgbClr val="008000"/>
                </a:solidFill>
              </a:rPr>
              <a:t>	L</a:t>
            </a:r>
            <a:r>
              <a:rPr lang="en-GB" sz="1400" baseline="-25000" dirty="0">
                <a:solidFill>
                  <a:srgbClr val="008000"/>
                </a:solidFill>
              </a:rPr>
              <a:t>Fe</a:t>
            </a:r>
            <a:r>
              <a:rPr lang="en-GB" sz="1400" dirty="0">
                <a:solidFill>
                  <a:srgbClr val="008000"/>
                </a:solidFill>
              </a:rPr>
              <a:t> = 40cm, W</a:t>
            </a:r>
            <a:r>
              <a:rPr lang="en-GB" sz="1400" baseline="-25000" dirty="0">
                <a:solidFill>
                  <a:srgbClr val="008000"/>
                </a:solidFill>
              </a:rPr>
              <a:t>Fe</a:t>
            </a:r>
            <a:r>
              <a:rPr lang="en-GB" sz="1400" dirty="0">
                <a:solidFill>
                  <a:srgbClr val="008000"/>
                </a:solidFill>
              </a:rPr>
              <a:t> = 4m, H</a:t>
            </a:r>
            <a:r>
              <a:rPr lang="en-GB" sz="1400" baseline="-25000" dirty="0">
                <a:solidFill>
                  <a:srgbClr val="008000"/>
                </a:solidFill>
              </a:rPr>
              <a:t>Fe</a:t>
            </a:r>
            <a:r>
              <a:rPr lang="en-GB" sz="1400" dirty="0">
                <a:solidFill>
                  <a:srgbClr val="008000"/>
                </a:solidFill>
              </a:rPr>
              <a:t> = 4m</a:t>
            </a:r>
          </a:p>
          <a:p>
            <a:pPr>
              <a:buFont typeface="Wingdings" pitchFamily="2" charset="2"/>
              <a:buChar char="Ø"/>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a:t>
            </a:r>
            <a:r>
              <a:rPr lang="en-GB" sz="1400" dirty="0" smtClean="0">
                <a:solidFill>
                  <a:srgbClr val="008000"/>
                </a:solidFill>
              </a:rPr>
              <a:t>10.3kW</a:t>
            </a:r>
            <a:endParaRPr lang="en-GB" sz="1400" dirty="0">
              <a:solidFill>
                <a:srgbClr val="008000"/>
              </a:solidFill>
            </a:endParaRP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rgbClr val="008000"/>
                </a:solidFill>
              </a:rPr>
              <a:t> outer </a:t>
            </a:r>
            <a:r>
              <a:rPr lang="en-GB" sz="1400" dirty="0">
                <a:solidFill>
                  <a:srgbClr val="008000"/>
                </a:solidFill>
              </a:rPr>
              <a:t>iron shields (iron plates), water cooled</a:t>
            </a:r>
          </a:p>
          <a:p>
            <a:pPr>
              <a:buFont typeface="Wingdings" pitchFamily="2" charset="2"/>
              <a:buChar char="Ø"/>
              <a:defRPr/>
            </a:pPr>
            <a:r>
              <a:rPr lang="en-GB" sz="1400" dirty="0">
                <a:solidFill>
                  <a:srgbClr val="008000"/>
                </a:solidFill>
              </a:rPr>
              <a:t>	L </a:t>
            </a:r>
            <a:r>
              <a:rPr lang="en-GB" sz="1400" baseline="-25000" dirty="0">
                <a:solidFill>
                  <a:srgbClr val="008000"/>
                </a:solidFill>
              </a:rPr>
              <a:t>Fe</a:t>
            </a:r>
            <a:r>
              <a:rPr lang="en-GB" sz="1400" dirty="0">
                <a:solidFill>
                  <a:srgbClr val="008000"/>
                </a:solidFill>
              </a:rPr>
              <a:t>= 2m, W</a:t>
            </a:r>
            <a:r>
              <a:rPr lang="en-GB" sz="1400" baseline="-25000" dirty="0">
                <a:solidFill>
                  <a:srgbClr val="008000"/>
                </a:solidFill>
              </a:rPr>
              <a:t>Fe</a:t>
            </a:r>
            <a:r>
              <a:rPr lang="en-GB" sz="1400" dirty="0">
                <a:solidFill>
                  <a:srgbClr val="008000"/>
                </a:solidFill>
              </a:rPr>
              <a:t> = 4.8m, H</a:t>
            </a:r>
            <a:r>
              <a:rPr lang="en-GB" sz="1400" baseline="-25000" dirty="0">
                <a:solidFill>
                  <a:srgbClr val="008000"/>
                </a:solidFill>
              </a:rPr>
              <a:t>Fe</a:t>
            </a:r>
            <a:r>
              <a:rPr lang="en-GB" sz="1400" dirty="0">
                <a:solidFill>
                  <a:srgbClr val="008000"/>
                </a:solidFill>
              </a:rPr>
              <a:t> = 4.8m</a:t>
            </a:r>
          </a:p>
          <a:p>
            <a:pPr>
              <a:buFont typeface="Wingdings" pitchFamily="2" charset="2"/>
              <a:buChar char="Ø"/>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a:t>
            </a:r>
            <a:r>
              <a:rPr lang="en-GB" sz="1400" dirty="0" smtClean="0">
                <a:solidFill>
                  <a:srgbClr val="008000"/>
                </a:solidFill>
              </a:rPr>
              <a:t>1.1kW  </a:t>
            </a:r>
            <a:endParaRPr lang="en-GB" sz="1400" dirty="0">
              <a:solidFill>
                <a:srgbClr val="008000"/>
              </a:solidFill>
            </a:endParaRPr>
          </a:p>
        </p:txBody>
      </p:sp>
      <p:cxnSp>
        <p:nvCxnSpPr>
          <p:cNvPr id="26" name="Straight Arrow Connector 25"/>
          <p:cNvCxnSpPr/>
          <p:nvPr/>
        </p:nvCxnSpPr>
        <p:spPr>
          <a:xfrm rot="10800000">
            <a:off x="2133600" y="2057400"/>
            <a:ext cx="2667000" cy="18288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057400" y="4038600"/>
            <a:ext cx="2819400" cy="7620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00200" y="1752600"/>
            <a:ext cx="12954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530kW</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b_activity_1d_new_2.png"/>
          <p:cNvPicPr>
            <a:picLocks noChangeAspect="1"/>
          </p:cNvPicPr>
          <p:nvPr/>
        </p:nvPicPr>
        <p:blipFill>
          <a:blip r:embed="rId3" cstate="print"/>
          <a:stretch>
            <a:fillRect/>
          </a:stretch>
        </p:blipFill>
        <p:spPr>
          <a:xfrm>
            <a:off x="5181600" y="457200"/>
            <a:ext cx="3781425" cy="1913424"/>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381000"/>
            <a:ext cx="5334000" cy="563562"/>
          </a:xfrm>
        </p:spPr>
        <p:txBody>
          <a:bodyPr>
            <a:normAutofit fontScale="90000"/>
          </a:bodyPr>
          <a:lstStyle/>
          <a:p>
            <a:r>
              <a:rPr lang="en-GB" sz="3200" i="1" u="sng" dirty="0" smtClean="0"/>
              <a:t>Activation in molasse</a:t>
            </a:r>
            <a:r>
              <a:rPr lang="en-GB" sz="3200" dirty="0" smtClean="0"/>
              <a:t/>
            </a:r>
            <a:br>
              <a:rPr lang="en-GB" sz="3200" dirty="0" smtClean="0"/>
            </a:br>
            <a:r>
              <a:rPr lang="en-GB" sz="1300" dirty="0" smtClean="0"/>
              <a:t>(full 4horn simulation, medium stats: 10</a:t>
            </a:r>
            <a:r>
              <a:rPr lang="en-GB" sz="1300" baseline="30000" dirty="0" smtClean="0"/>
              <a:t>6</a:t>
            </a:r>
            <a:r>
              <a:rPr lang="en-GB" sz="1300" dirty="0" smtClean="0"/>
              <a:t> protons, 20% error)</a:t>
            </a:r>
            <a:endParaRPr lang="en-GB" sz="3200" dirty="0"/>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9" name="Slide Number Placeholder 8"/>
          <p:cNvSpPr>
            <a:spLocks noGrp="1"/>
          </p:cNvSpPr>
          <p:nvPr>
            <p:ph type="sldNum" sz="quarter" idx="12"/>
          </p:nvPr>
        </p:nvSpPr>
        <p:spPr/>
        <p:txBody>
          <a:bodyPr/>
          <a:lstStyle/>
          <a:p>
            <a:fld id="{451724B1-5E97-419E-994C-FF7955DEDF39}" type="slidenum">
              <a:rPr lang="en-GB" smtClean="0"/>
              <a:pPr/>
              <a:t>27</a:t>
            </a:fld>
            <a:endParaRPr lang="en-GB"/>
          </a:p>
        </p:txBody>
      </p:sp>
      <p:sp>
        <p:nvSpPr>
          <p:cNvPr id="7" name="TextBox 6"/>
          <p:cNvSpPr txBox="1"/>
          <p:nvPr/>
        </p:nvSpPr>
        <p:spPr>
          <a:xfrm>
            <a:off x="304800" y="1447800"/>
            <a:ext cx="8534400" cy="2585323"/>
          </a:xfrm>
          <a:prstGeom prst="rect">
            <a:avLst/>
          </a:prstGeom>
          <a:noFill/>
          <a:effectLst>
            <a:outerShdw blurRad="1270000" dist="50800" dir="5400000" algn="ctr" rotWithShape="0">
              <a:srgbClr val="000000">
                <a:alpha val="43137"/>
              </a:srgbClr>
            </a:outerShdw>
          </a:effectLst>
        </p:spPr>
        <p:txBody>
          <a:bodyPr wrap="square" rtlCol="0">
            <a:spAutoFit/>
          </a:bodyPr>
          <a:lstStyle/>
          <a:p>
            <a:pPr>
              <a:buNone/>
            </a:pPr>
            <a:r>
              <a:rPr lang="en-GB" sz="1600" dirty="0" smtClean="0"/>
              <a:t>study set up:</a:t>
            </a:r>
          </a:p>
          <a:p>
            <a:pPr>
              <a:buClr>
                <a:schemeClr val="accent2"/>
              </a:buClr>
              <a:buFont typeface="Wingdings" pitchFamily="2" charset="2"/>
              <a:buChar char="ü"/>
            </a:pPr>
            <a:r>
              <a:rPr lang="en-GB" sz="1600" dirty="0" smtClean="0"/>
              <a:t> packed Ti target, 65%d</a:t>
            </a:r>
            <a:r>
              <a:rPr lang="en-GB" sz="1600" baseline="-25000" dirty="0" smtClean="0"/>
              <a:t>Ti</a:t>
            </a:r>
          </a:p>
          <a:p>
            <a:pPr>
              <a:buClr>
                <a:schemeClr val="accent2"/>
              </a:buClr>
              <a:buFont typeface="Wingdings" pitchFamily="2" charset="2"/>
              <a:buChar char="ü"/>
            </a:pPr>
            <a:r>
              <a:rPr lang="en-GB" sz="1600" dirty="0" smtClean="0"/>
              <a:t>4MW beam, 4horns, 200days of irradiation</a:t>
            </a:r>
            <a:endParaRPr lang="en-GB" dirty="0" smtClean="0"/>
          </a:p>
          <a:p>
            <a:pPr>
              <a:buFont typeface="Wingdings" pitchFamily="2" charset="2"/>
              <a:buChar char="Ø"/>
            </a:pPr>
            <a:endParaRPr lang="en-GB" dirty="0" smtClean="0"/>
          </a:p>
          <a:p>
            <a:pPr>
              <a:buClr>
                <a:schemeClr val="accent3"/>
              </a:buClr>
              <a:buFont typeface="Wingdings" pitchFamily="2" charset="2"/>
              <a:buChar char="Ø"/>
            </a:pPr>
            <a:r>
              <a:rPr lang="en-GB" dirty="0" smtClean="0"/>
              <a:t> minimum activation leads to minimum water contamination </a:t>
            </a:r>
          </a:p>
          <a:p>
            <a:pPr>
              <a:buClr>
                <a:schemeClr val="accent3"/>
              </a:buClr>
              <a:buFont typeface="Wingdings" pitchFamily="2" charset="2"/>
              <a:buChar char="Ø"/>
            </a:pPr>
            <a:r>
              <a:rPr lang="en-GB" dirty="0" smtClean="0"/>
              <a:t> concrete thickness determines the activation of the molasse</a:t>
            </a:r>
          </a:p>
          <a:p>
            <a:pPr>
              <a:buClr>
                <a:schemeClr val="accent3"/>
              </a:buClr>
            </a:pPr>
            <a:r>
              <a:rPr lang="en-GB" dirty="0" smtClean="0"/>
              <a:t>results:</a:t>
            </a:r>
          </a:p>
          <a:p>
            <a:pPr>
              <a:buClr>
                <a:schemeClr val="accent3"/>
              </a:buClr>
              <a:buFont typeface="Wingdings" pitchFamily="2" charset="2"/>
              <a:buChar char="Ø"/>
            </a:pPr>
            <a:r>
              <a:rPr lang="en-GB" dirty="0" smtClean="0"/>
              <a:t> of all the radionuclide's created  </a:t>
            </a:r>
            <a:r>
              <a:rPr lang="en-GB" baseline="30000" dirty="0" smtClean="0"/>
              <a:t>22</a:t>
            </a:r>
            <a:r>
              <a:rPr lang="en-GB" dirty="0" smtClean="0"/>
              <a:t> Na and tritium could represent a hazard by contaminating the ground water. Limits in activity after 1y=200days of beam:</a:t>
            </a:r>
          </a:p>
        </p:txBody>
      </p:sp>
      <p:graphicFrame>
        <p:nvGraphicFramePr>
          <p:cNvPr id="8" name="Table 7"/>
          <p:cNvGraphicFramePr>
            <a:graphicFrameLocks noGrp="1"/>
          </p:cNvGraphicFramePr>
          <p:nvPr/>
        </p:nvGraphicFramePr>
        <p:xfrm>
          <a:off x="533400" y="4267200"/>
          <a:ext cx="7924800" cy="1381760"/>
        </p:xfrm>
        <a:graphic>
          <a:graphicData uri="http://schemas.openxmlformats.org/drawingml/2006/table">
            <a:tbl>
              <a:tblPr firstRow="1" bandRow="1">
                <a:effectLst>
                  <a:outerShdw blurRad="1270000" dist="50800" dir="5400000" algn="ctr" rotWithShape="0">
                    <a:srgbClr val="000000">
                      <a:alpha val="43137"/>
                    </a:srgbClr>
                  </a:outerShdw>
                </a:effectLst>
                <a:tableStyleId>{5C22544A-7EE6-4342-B048-85BDC9FD1C3A}</a:tableStyleId>
              </a:tblPr>
              <a:tblGrid>
                <a:gridCol w="2641600"/>
                <a:gridCol w="2641600"/>
                <a:gridCol w="2641600"/>
              </a:tblGrid>
              <a:tr h="370840">
                <a:tc gridSpan="2">
                  <a:txBody>
                    <a:bodyPr/>
                    <a:lstStyle/>
                    <a:p>
                      <a:r>
                        <a:rPr lang="en-GB" dirty="0" smtClean="0"/>
                        <a:t>CERN</a:t>
                      </a:r>
                      <a:r>
                        <a:rPr lang="en-GB" baseline="0" dirty="0" smtClean="0"/>
                        <a:t> annual activity constraints  in molasse </a:t>
                      </a:r>
                    </a:p>
                    <a:p>
                      <a:r>
                        <a:rPr lang="en-GB" sz="1600" baseline="0" dirty="0" smtClean="0"/>
                        <a:t>(for achieving 0.3mSv for the public through water) </a:t>
                      </a:r>
                      <a:endParaRPr lang="en-GB" dirty="0"/>
                    </a:p>
                  </a:txBody>
                  <a:tcPr anchor="ctr" anchorCtr="1"/>
                </a:tc>
                <a:tc hMerge="1">
                  <a:txBody>
                    <a:bodyPr/>
                    <a:lstStyle/>
                    <a:p>
                      <a:endParaRPr lang="en-GB" dirty="0"/>
                    </a:p>
                  </a:txBody>
                  <a:tcPr/>
                </a:tc>
                <a:tc>
                  <a:txBody>
                    <a:bodyPr/>
                    <a:lstStyle/>
                    <a:p>
                      <a:r>
                        <a:rPr lang="en-GB" dirty="0" smtClean="0"/>
                        <a:t>Super</a:t>
                      </a:r>
                      <a:r>
                        <a:rPr lang="en-GB" baseline="0" dirty="0" smtClean="0"/>
                        <a:t>Beam, (preliminary)</a:t>
                      </a:r>
                      <a:endParaRPr lang="en-GB" dirty="0"/>
                    </a:p>
                  </a:txBody>
                  <a:tcPr anchor="ctr" anchorCtr="1"/>
                </a:tc>
              </a:tr>
              <a:tr h="370840">
                <a:tc>
                  <a:txBody>
                    <a:bodyPr/>
                    <a:lstStyle/>
                    <a:p>
                      <a:r>
                        <a:rPr lang="en-GB" baseline="30000" dirty="0" smtClean="0"/>
                        <a:t>22</a:t>
                      </a:r>
                      <a:r>
                        <a:rPr lang="en-GB" dirty="0" smtClean="0"/>
                        <a:t> Na</a:t>
                      </a:r>
                      <a:endParaRPr lang="en-GB" dirty="0"/>
                    </a:p>
                  </a:txBody>
                  <a:tcPr/>
                </a:tc>
                <a:tc>
                  <a:txBody>
                    <a:bodyPr/>
                    <a:lstStyle/>
                    <a:p>
                      <a:r>
                        <a:rPr lang="en-GB" dirty="0" smtClean="0"/>
                        <a:t>4.2 x 10</a:t>
                      </a:r>
                      <a:r>
                        <a:rPr lang="en-GB" baseline="30000" dirty="0" smtClean="0"/>
                        <a:t>11</a:t>
                      </a:r>
                      <a:r>
                        <a:rPr lang="en-GB" baseline="0" dirty="0" smtClean="0"/>
                        <a:t> Bq</a:t>
                      </a:r>
                      <a:endParaRPr lang="en-GB" dirty="0"/>
                    </a:p>
                  </a:txBody>
                  <a:tcPr anchor="ctr" anchorCtr="1"/>
                </a:tc>
                <a:tc>
                  <a:txBody>
                    <a:bodyPr/>
                    <a:lstStyle/>
                    <a:p>
                      <a:r>
                        <a:rPr lang="en-GB" dirty="0" smtClean="0"/>
                        <a:t>- (to be investigated)</a:t>
                      </a:r>
                      <a:endParaRPr lang="en-GB" dirty="0"/>
                    </a:p>
                  </a:txBody>
                  <a:tcPr anchor="ctr" anchorCtr="1"/>
                </a:tc>
              </a:tr>
              <a:tr h="370840">
                <a:tc>
                  <a:txBody>
                    <a:bodyPr/>
                    <a:lstStyle/>
                    <a:p>
                      <a:r>
                        <a:rPr lang="en-GB" dirty="0" smtClean="0"/>
                        <a:t>tritium</a:t>
                      </a:r>
                      <a:endParaRPr lang="en-GB" dirty="0"/>
                    </a:p>
                  </a:txBody>
                  <a:tcPr/>
                </a:tc>
                <a:tc>
                  <a:txBody>
                    <a:bodyPr/>
                    <a:lstStyle/>
                    <a:p>
                      <a:r>
                        <a:rPr lang="en-GB" dirty="0" smtClean="0"/>
                        <a:t>3.1 x 10</a:t>
                      </a:r>
                      <a:r>
                        <a:rPr lang="en-GB" baseline="30000" dirty="0" smtClean="0"/>
                        <a:t>15</a:t>
                      </a:r>
                      <a:r>
                        <a:rPr lang="en-GB" baseline="0" dirty="0" smtClean="0"/>
                        <a:t> Bq</a:t>
                      </a:r>
                      <a:endParaRPr lang="en-GB" dirty="0"/>
                    </a:p>
                  </a:txBody>
                  <a:tcPr anchor="ctr" anchorCtr="1"/>
                </a:tc>
                <a:tc>
                  <a:txBody>
                    <a:bodyPr/>
                    <a:lstStyle/>
                    <a:p>
                      <a:r>
                        <a:rPr lang="en-GB" dirty="0" smtClean="0"/>
                        <a:t>6x10</a:t>
                      </a:r>
                      <a:r>
                        <a:rPr lang="en-GB" baseline="30000" dirty="0" smtClean="0"/>
                        <a:t>8</a:t>
                      </a:r>
                      <a:r>
                        <a:rPr lang="en-GB" baseline="0" dirty="0" smtClean="0"/>
                        <a:t> Bq</a:t>
                      </a:r>
                      <a:endParaRPr lang="en-GB" dirty="0"/>
                    </a:p>
                  </a:txBody>
                  <a:tcPr anchor="ctr" anchorCtr="1"/>
                </a:tc>
              </a:tr>
            </a:tbl>
          </a:graphicData>
        </a:graphic>
      </p:graphicFrame>
      <p:sp>
        <p:nvSpPr>
          <p:cNvPr id="11" name="TextBox 10"/>
          <p:cNvSpPr txBox="1"/>
          <p:nvPr/>
        </p:nvSpPr>
        <p:spPr>
          <a:xfrm>
            <a:off x="6172200" y="457200"/>
            <a:ext cx="18288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molasse @ CERN</a:t>
            </a:r>
            <a:endParaRPr lang="en-GB" sz="1600" dirty="0">
              <a:effectLst>
                <a:outerShdw blurRad="38100" dist="38100" dir="2700000" algn="tl">
                  <a:srgbClr val="000000">
                    <a:alpha val="43137"/>
                  </a:srgbClr>
                </a:outerShdw>
              </a:effectLst>
            </a:endParaRPr>
          </a:p>
        </p:txBody>
      </p:sp>
      <p:sp>
        <p:nvSpPr>
          <p:cNvPr id="12" name="TextBox 11"/>
          <p:cNvSpPr txBox="1"/>
          <p:nvPr/>
        </p:nvSpPr>
        <p:spPr>
          <a:xfrm>
            <a:off x="6477000" y="914400"/>
            <a:ext cx="10668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concrete</a:t>
            </a:r>
            <a:endParaRPr lang="en-GB" sz="1600" dirty="0">
              <a:effectLst>
                <a:outerShdw blurRad="38100" dist="38100" dir="2700000" algn="tl">
                  <a:srgbClr val="000000">
                    <a:alpha val="43137"/>
                  </a:srgbClr>
                </a:outerShdw>
              </a:effectLst>
            </a:endParaRPr>
          </a:p>
        </p:txBody>
      </p:sp>
      <p:cxnSp>
        <p:nvCxnSpPr>
          <p:cNvPr id="18" name="Straight Arrow Connector 17"/>
          <p:cNvCxnSpPr>
            <a:stCxn id="12" idx="1"/>
          </p:cNvCxnSpPr>
          <p:nvPr/>
        </p:nvCxnSpPr>
        <p:spPr>
          <a:xfrm rot="10800000">
            <a:off x="5334000" y="990605"/>
            <a:ext cx="1143000" cy="930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7543800" y="914400"/>
            <a:ext cx="1219200" cy="16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7400" y="1981200"/>
            <a:ext cx="2362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Activity distribution</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rget.png"/>
          <p:cNvPicPr>
            <a:picLocks noChangeAspect="1"/>
          </p:cNvPicPr>
          <p:nvPr/>
        </p:nvPicPr>
        <p:blipFill>
          <a:blip r:embed="rId3" cstate="print"/>
          <a:stretch>
            <a:fillRect/>
          </a:stretch>
        </p:blipFill>
        <p:spPr>
          <a:xfrm>
            <a:off x="4572000" y="914400"/>
            <a:ext cx="4405312" cy="3661216"/>
          </a:xfrm>
          <a:prstGeom prst="rect">
            <a:avLst/>
          </a:prstGeom>
          <a:noFill/>
          <a:effectLst>
            <a:outerShdw blurRad="1270000" dist="50800" dir="5400000" algn="ctr" rotWithShape="0">
              <a:srgbClr val="000000">
                <a:alpha val="43137"/>
              </a:srgbClr>
            </a:outerShdw>
          </a:effectLst>
        </p:spPr>
      </p:pic>
      <p:sp>
        <p:nvSpPr>
          <p:cNvPr id="2" name="Title 1"/>
          <p:cNvSpPr>
            <a:spLocks noGrp="1"/>
          </p:cNvSpPr>
          <p:nvPr>
            <p:ph type="title"/>
          </p:nvPr>
        </p:nvSpPr>
        <p:spPr>
          <a:xfrm>
            <a:off x="457200" y="0"/>
            <a:ext cx="8229600" cy="533400"/>
          </a:xfrm>
        </p:spPr>
        <p:txBody>
          <a:bodyPr>
            <a:noAutofit/>
          </a:bodyPr>
          <a:lstStyle/>
          <a:p>
            <a:r>
              <a:rPr lang="en-GB" sz="3200" i="1" u="sng" dirty="0" smtClean="0"/>
              <a:t>Target Activity at Storage Area </a:t>
            </a:r>
            <a:endParaRPr lang="en-GB" sz="3200" i="1" u="sng" dirty="0"/>
          </a:p>
        </p:txBody>
      </p:sp>
      <p:sp>
        <p:nvSpPr>
          <p:cNvPr id="3" name="Content Placeholder 2"/>
          <p:cNvSpPr>
            <a:spLocks noGrp="1"/>
          </p:cNvSpPr>
          <p:nvPr>
            <p:ph idx="1"/>
          </p:nvPr>
        </p:nvSpPr>
        <p:spPr>
          <a:xfrm>
            <a:off x="0" y="838200"/>
            <a:ext cx="7696200" cy="1752600"/>
          </a:xfrm>
        </p:spPr>
        <p:txBody>
          <a:bodyPr/>
          <a:lstStyle/>
          <a:p>
            <a:pPr>
              <a:buNone/>
            </a:pPr>
            <a:r>
              <a:rPr lang="en-GB" sz="2000" dirty="0"/>
              <a:t>s</a:t>
            </a:r>
            <a:r>
              <a:rPr lang="en-GB" sz="2000" dirty="0" smtClean="0"/>
              <a:t>tudy set up:</a:t>
            </a:r>
          </a:p>
          <a:p>
            <a:pPr>
              <a:buFont typeface="Wingdings" pitchFamily="2" charset="2"/>
              <a:buChar char="Ø"/>
            </a:pPr>
            <a:r>
              <a:rPr lang="en-GB" sz="2000" dirty="0" smtClean="0"/>
              <a:t> packed Ti target, 65%d</a:t>
            </a:r>
            <a:r>
              <a:rPr lang="en-GB" sz="2000" baseline="-25000" dirty="0" smtClean="0"/>
              <a:t>Ti</a:t>
            </a:r>
          </a:p>
          <a:p>
            <a:pPr>
              <a:buFont typeface="Wingdings" pitchFamily="2" charset="2"/>
              <a:buChar char="Ø"/>
            </a:pPr>
            <a:r>
              <a:rPr lang="en-GB" sz="2000" dirty="0" smtClean="0"/>
              <a:t>1.3MW beam, 200days of irradiation</a:t>
            </a:r>
          </a:p>
          <a:p>
            <a:pPr>
              <a:buFont typeface="Wingdings" pitchFamily="2" charset="2"/>
              <a:buChar char="Ø"/>
            </a:pPr>
            <a:r>
              <a:rPr lang="en-GB" sz="2000" dirty="0" smtClean="0"/>
              <a:t>no other activation at storage area</a:t>
            </a:r>
            <a:endParaRPr lang="en-GB" sz="1800" dirty="0" smtClean="0"/>
          </a:p>
          <a:p>
            <a:pPr>
              <a:buNone/>
            </a:pPr>
            <a:endParaRPr lang="en-GB" dirty="0" smtClean="0"/>
          </a:p>
        </p:txBody>
      </p:sp>
      <p:sp>
        <p:nvSpPr>
          <p:cNvPr id="5" name="Footer Placeholder 4"/>
          <p:cNvSpPr>
            <a:spLocks noGrp="1"/>
          </p:cNvSpPr>
          <p:nvPr>
            <p:ph type="ftr" sz="quarter" idx="11"/>
          </p:nvPr>
        </p:nvSpPr>
        <p:spPr/>
        <p:txBody>
          <a:bodyPr/>
          <a:lstStyle/>
          <a:p>
            <a:r>
              <a:rPr lang="en-GB" smtClean="0"/>
              <a:t>SPL SuperBeam Studies @ NUFACT11                                  </a:t>
            </a:r>
            <a:endParaRPr lang="en-GB" dirty="0"/>
          </a:p>
        </p:txBody>
      </p:sp>
      <p:sp>
        <p:nvSpPr>
          <p:cNvPr id="11" name="Slide Number Placeholder 10"/>
          <p:cNvSpPr>
            <a:spLocks noGrp="1"/>
          </p:cNvSpPr>
          <p:nvPr>
            <p:ph type="sldNum" sz="quarter" idx="12"/>
          </p:nvPr>
        </p:nvSpPr>
        <p:spPr/>
        <p:txBody>
          <a:bodyPr/>
          <a:lstStyle/>
          <a:p>
            <a:fld id="{451724B1-5E97-419E-994C-FF7955DEDF39}" type="slidenum">
              <a:rPr lang="en-GB" smtClean="0"/>
              <a:pPr/>
              <a:t>28</a:t>
            </a:fld>
            <a:endParaRPr lang="en-GB"/>
          </a:p>
        </p:txBody>
      </p:sp>
      <p:pic>
        <p:nvPicPr>
          <p:cNvPr id="9" name="Picture 8" descr="activity_66Ti (2).png"/>
          <p:cNvPicPr>
            <a:picLocks noChangeAspect="1"/>
          </p:cNvPicPr>
          <p:nvPr/>
        </p:nvPicPr>
        <p:blipFill>
          <a:blip r:embed="rId4" cstate="print"/>
          <a:stretch>
            <a:fillRect/>
          </a:stretch>
        </p:blipFill>
        <p:spPr>
          <a:xfrm>
            <a:off x="304800" y="2514600"/>
            <a:ext cx="4083803" cy="3886200"/>
          </a:xfrm>
          <a:prstGeom prst="rect">
            <a:avLst/>
          </a:prstGeom>
          <a:noFill/>
          <a:ln>
            <a:noFill/>
          </a:ln>
          <a:effectLst>
            <a:outerShdw blurRad="1270000" dist="50800" dir="5400000" algn="ctr" rotWithShape="0">
              <a:srgbClr val="000000">
                <a:alpha val="43137"/>
              </a:srgbClr>
            </a:outerShdw>
          </a:effectLst>
        </p:spPr>
      </p:pic>
      <p:pic>
        <p:nvPicPr>
          <p:cNvPr id="10" name="Picture 9" descr="sb_66Ti_1p3MW_resnuclei_1y.png"/>
          <p:cNvPicPr>
            <a:picLocks noChangeAspect="1"/>
          </p:cNvPicPr>
          <p:nvPr/>
        </p:nvPicPr>
        <p:blipFill>
          <a:blip r:embed="rId5" cstate="print"/>
          <a:stretch>
            <a:fillRect/>
          </a:stretch>
        </p:blipFill>
        <p:spPr>
          <a:xfrm>
            <a:off x="4953000" y="3886200"/>
            <a:ext cx="3429000" cy="2571750"/>
          </a:xfrm>
          <a:prstGeom prst="rect">
            <a:avLst/>
          </a:prstGeom>
          <a:effectLst/>
        </p:spPr>
      </p:pic>
      <p:cxnSp>
        <p:nvCxnSpPr>
          <p:cNvPr id="12" name="Straight Arrow Connector 11"/>
          <p:cNvCxnSpPr/>
          <p:nvPr/>
        </p:nvCxnSpPr>
        <p:spPr>
          <a:xfrm>
            <a:off x="2590800" y="3886200"/>
            <a:ext cx="320040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1447800"/>
            <a:ext cx="1981200" cy="523220"/>
          </a:xfrm>
          <a:prstGeom prst="rect">
            <a:avLst/>
          </a:prstGeom>
          <a:noFill/>
        </p:spPr>
        <p:txBody>
          <a:bodyPr wrap="square" rtlCol="0">
            <a:spAutoFit/>
          </a:bodyPr>
          <a:lstStyle/>
          <a:p>
            <a:r>
              <a:rPr lang="en-GB" sz="1400" dirty="0" smtClean="0"/>
              <a:t>Eric Baussan,   </a:t>
            </a:r>
          </a:p>
          <a:p>
            <a:r>
              <a:rPr lang="en-GB" sz="1400" dirty="0" smtClean="0"/>
              <a:t>N. Vassilopoulos/IPHC</a:t>
            </a:r>
            <a:endParaRPr lang="en-GB"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g_05.jpg"/>
          <p:cNvPicPr>
            <a:picLocks noChangeAspect="1"/>
          </p:cNvPicPr>
          <p:nvPr/>
        </p:nvPicPr>
        <p:blipFill>
          <a:blip r:embed="rId3" cstate="print"/>
          <a:stretch>
            <a:fillRect/>
          </a:stretch>
        </p:blipFill>
        <p:spPr>
          <a:xfrm>
            <a:off x="5867400" y="4724400"/>
            <a:ext cx="2286000" cy="1711187"/>
          </a:xfrm>
          <a:prstGeom prst="rect">
            <a:avLst/>
          </a:prstGeom>
          <a:effectLst>
            <a:outerShdw blurRad="1270000" dist="50800" dir="5400000" algn="ctr" rotWithShape="0">
              <a:srgbClr val="000000">
                <a:alpha val="43137"/>
              </a:srgbClr>
            </a:outerShdw>
          </a:effectLst>
        </p:spPr>
      </p:pic>
      <p:sp>
        <p:nvSpPr>
          <p:cNvPr id="6" name="TextBox 5"/>
          <p:cNvSpPr txBox="1"/>
          <p:nvPr/>
        </p:nvSpPr>
        <p:spPr>
          <a:xfrm>
            <a:off x="457200" y="914400"/>
            <a:ext cx="8153400" cy="3693319"/>
          </a:xfrm>
          <a:prstGeom prst="rect">
            <a:avLst/>
          </a:prstGeom>
          <a:noFill/>
        </p:spPr>
        <p:txBody>
          <a:bodyPr wrap="square" rtlCol="0">
            <a:spAutoFit/>
          </a:bodyPr>
          <a:lstStyle/>
          <a:p>
            <a:r>
              <a:rPr lang="en-GB" dirty="0" smtClean="0"/>
              <a:t>radiation limits as in CNGS notes: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rates (e.g.):</a:t>
            </a:r>
          </a:p>
          <a:p>
            <a:pPr>
              <a:buClr>
                <a:schemeClr val="accent3"/>
              </a:buClr>
              <a:buFont typeface="Wingdings" pitchFamily="2" charset="2"/>
              <a:buChar char="Ø"/>
            </a:pPr>
            <a:r>
              <a:rPr lang="en-GB" dirty="0" smtClean="0"/>
              <a:t>at 60cm distance from the outer conductor  (calculation of the rates using  20cmx20cmx20cm  mesh binning through out the layout -&gt; choose a slice of x-axis with 20cm thickness and 60cm away )</a:t>
            </a:r>
          </a:p>
        </p:txBody>
      </p:sp>
      <p:sp>
        <p:nvSpPr>
          <p:cNvPr id="2" name="Title 1"/>
          <p:cNvSpPr>
            <a:spLocks noGrp="1"/>
          </p:cNvSpPr>
          <p:nvPr>
            <p:ph type="title"/>
          </p:nvPr>
        </p:nvSpPr>
        <p:spPr>
          <a:xfrm>
            <a:off x="533400" y="-76200"/>
            <a:ext cx="8229600" cy="609600"/>
          </a:xfrm>
        </p:spPr>
        <p:txBody>
          <a:bodyPr>
            <a:normAutofit fontScale="90000"/>
          </a:bodyPr>
          <a:lstStyle/>
          <a:p>
            <a:r>
              <a:rPr lang="en-GB" sz="3200" i="1" u="sng" dirty="0" smtClean="0"/>
              <a:t>Dose Rates for target/horn at Storage/Service Area, I</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17" name="Slide Number Placeholder 16"/>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29</a:t>
            </a:fld>
            <a:endParaRPr lang="en-GB"/>
          </a:p>
        </p:txBody>
      </p:sp>
      <p:graphicFrame>
        <p:nvGraphicFramePr>
          <p:cNvPr id="7" name="Table 6"/>
          <p:cNvGraphicFramePr>
            <a:graphicFrameLocks noGrp="1"/>
          </p:cNvGraphicFramePr>
          <p:nvPr/>
        </p:nvGraphicFramePr>
        <p:xfrm>
          <a:off x="990600" y="1371600"/>
          <a:ext cx="6096000" cy="2006600"/>
        </p:xfrm>
        <a:graphic>
          <a:graphicData uri="http://schemas.openxmlformats.org/drawingml/2006/table">
            <a:tbl>
              <a:tblPr firstRow="1" lastRow="1" bandRow="1">
                <a:effectLst>
                  <a:outerShdw blurRad="1270000" dist="50800" dir="5400000" algn="ctr" rotWithShape="0">
                    <a:srgbClr val="000000">
                      <a:alpha val="43137"/>
                    </a:srgbClr>
                  </a:outerShdw>
                </a:effectLst>
                <a:tableStyleId>{5C22544A-7EE6-4342-B048-85BDC9FD1C3A}</a:tableStyleId>
              </a:tblPr>
              <a:tblGrid>
                <a:gridCol w="2032000"/>
                <a:gridCol w="2032000"/>
                <a:gridCol w="2032000"/>
              </a:tblGrid>
              <a:tr h="243840">
                <a:tc>
                  <a:txBody>
                    <a:bodyPr/>
                    <a:lstStyle/>
                    <a:p>
                      <a:endParaRPr lang="en-GB" dirty="0"/>
                    </a:p>
                  </a:txBody>
                  <a:tcPr/>
                </a:tc>
                <a:tc gridSpan="2">
                  <a:txBody>
                    <a:bodyPr/>
                    <a:lstStyle/>
                    <a:p>
                      <a:r>
                        <a:rPr lang="en-GB" dirty="0" smtClean="0"/>
                        <a:t>Limits per 12-months period</a:t>
                      </a:r>
                      <a:r>
                        <a:rPr lang="en-GB" baseline="0" dirty="0" smtClean="0"/>
                        <a:t> (mSv)</a:t>
                      </a:r>
                      <a:endParaRPr lang="en-GB" dirty="0"/>
                    </a:p>
                  </a:txBody>
                  <a:tcPr/>
                </a:tc>
                <a:tc hMerge="1">
                  <a:txBody>
                    <a:bodyPr/>
                    <a:lstStyle/>
                    <a:p>
                      <a:endParaRPr lang="en-GB" dirty="0"/>
                    </a:p>
                  </a:txBody>
                  <a:tcPr/>
                </a:tc>
              </a:tr>
              <a:tr h="243840">
                <a:tc>
                  <a:txBody>
                    <a:bodyPr/>
                    <a:lstStyle/>
                    <a:p>
                      <a:endParaRPr lang="en-GB" dirty="0"/>
                    </a:p>
                  </a:txBody>
                  <a:tcPr/>
                </a:tc>
                <a:tc>
                  <a:txBody>
                    <a:bodyPr/>
                    <a:lstStyle/>
                    <a:p>
                      <a:r>
                        <a:rPr lang="en-GB" dirty="0" smtClean="0"/>
                        <a:t>Public</a:t>
                      </a:r>
                      <a:endParaRPr lang="en-GB" dirty="0"/>
                    </a:p>
                  </a:txBody>
                  <a:tcPr anchor="ctr" anchorCtr="1"/>
                </a:tc>
                <a:tc>
                  <a:txBody>
                    <a:bodyPr/>
                    <a:lstStyle/>
                    <a:p>
                      <a:r>
                        <a:rPr lang="en-GB" dirty="0" smtClean="0"/>
                        <a:t>Workers</a:t>
                      </a:r>
                      <a:endParaRPr lang="en-GB" dirty="0"/>
                    </a:p>
                  </a:txBody>
                  <a:tcPr anchor="ctr" anchorCtr="1"/>
                </a:tc>
              </a:tr>
              <a:tr h="370840">
                <a:tc>
                  <a:txBody>
                    <a:bodyPr/>
                    <a:lstStyle/>
                    <a:p>
                      <a:r>
                        <a:rPr lang="en-GB" dirty="0" smtClean="0"/>
                        <a:t>France</a:t>
                      </a:r>
                      <a:endParaRPr lang="en-GB" dirty="0"/>
                    </a:p>
                  </a:txBody>
                  <a:tcPr/>
                </a:tc>
                <a:tc>
                  <a:txBody>
                    <a:bodyPr/>
                    <a:lstStyle/>
                    <a:p>
                      <a:r>
                        <a:rPr lang="en-GB" dirty="0" smtClean="0"/>
                        <a:t>&lt; 1</a:t>
                      </a:r>
                      <a:endParaRPr lang="en-GB" dirty="0"/>
                    </a:p>
                  </a:txBody>
                  <a:tcPr anchor="ctr" anchorCtr="1"/>
                </a:tc>
                <a:tc>
                  <a:txBody>
                    <a:bodyPr/>
                    <a:lstStyle/>
                    <a:p>
                      <a:r>
                        <a:rPr lang="en-GB" dirty="0" smtClean="0"/>
                        <a:t>&lt; 20</a:t>
                      </a:r>
                      <a:endParaRPr lang="en-GB" dirty="0"/>
                    </a:p>
                  </a:txBody>
                  <a:tcPr anchor="ctr" anchorCtr="1"/>
                </a:tc>
              </a:tr>
              <a:tr h="370840">
                <a:tc>
                  <a:txBody>
                    <a:bodyPr/>
                    <a:lstStyle/>
                    <a:p>
                      <a:r>
                        <a:rPr lang="en-GB" dirty="0" smtClean="0"/>
                        <a:t>Switzerland</a:t>
                      </a:r>
                      <a:endParaRPr lang="en-GB" dirty="0"/>
                    </a:p>
                  </a:txBody>
                  <a:tcPr/>
                </a:tc>
                <a:tc>
                  <a:txBody>
                    <a:bodyPr/>
                    <a:lstStyle/>
                    <a:p>
                      <a:r>
                        <a:rPr lang="en-GB" dirty="0" smtClean="0"/>
                        <a:t>&lt; 1</a:t>
                      </a:r>
                      <a:endParaRPr lang="en-GB" dirty="0"/>
                    </a:p>
                  </a:txBody>
                  <a:tcPr anchor="ctr" anchorCtr="1"/>
                </a:tc>
                <a:tc>
                  <a:txBody>
                    <a:bodyPr/>
                    <a:lstStyle/>
                    <a:p>
                      <a:r>
                        <a:rPr lang="en-GB" dirty="0" smtClean="0"/>
                        <a:t>&lt; 20</a:t>
                      </a:r>
                      <a:endParaRPr lang="en-GB" dirty="0"/>
                    </a:p>
                  </a:txBody>
                  <a:tcPr anchor="ctr" anchorCtr="1"/>
                </a:tc>
              </a:tr>
              <a:tr h="370840">
                <a:tc>
                  <a:txBody>
                    <a:bodyPr/>
                    <a:lstStyle/>
                    <a:p>
                      <a:r>
                        <a:rPr lang="en-GB" dirty="0" smtClean="0"/>
                        <a:t>CERN</a:t>
                      </a:r>
                      <a:endParaRPr lang="en-GB" dirty="0"/>
                    </a:p>
                  </a:txBody>
                  <a:tcPr/>
                </a:tc>
                <a:tc>
                  <a:txBody>
                    <a:bodyPr/>
                    <a:lstStyle/>
                    <a:p>
                      <a:r>
                        <a:rPr lang="en-GB" dirty="0" smtClean="0"/>
                        <a:t>&lt; 0.3</a:t>
                      </a:r>
                      <a:endParaRPr lang="en-GB" dirty="0"/>
                    </a:p>
                  </a:txBody>
                  <a:tcPr anchor="ctr" anchorCtr="1"/>
                </a:tc>
                <a:tc>
                  <a:txBody>
                    <a:bodyPr/>
                    <a:lstStyle/>
                    <a:p>
                      <a:r>
                        <a:rPr lang="en-GB" dirty="0" smtClean="0"/>
                        <a:t>&lt;</a:t>
                      </a:r>
                      <a:r>
                        <a:rPr lang="en-GB" baseline="0" dirty="0" smtClean="0"/>
                        <a:t> 20, </a:t>
                      </a:r>
                      <a:r>
                        <a:rPr lang="en-GB" sz="1100" baseline="0" dirty="0" smtClean="0"/>
                        <a:t>if .gt. 2mSv/month  report to Swiss authorities</a:t>
                      </a:r>
                      <a:endParaRPr lang="en-GB" dirty="0"/>
                    </a:p>
                  </a:txBody>
                  <a:tcPr anchor="ctr" anchorCtr="1"/>
                </a:tc>
              </a:tr>
            </a:tbl>
          </a:graphicData>
        </a:graphic>
      </p:graphicFrame>
      <p:pic>
        <p:nvPicPr>
          <p:cNvPr id="8" name="Picture 7" descr="dosetargethorn.png"/>
          <p:cNvPicPr>
            <a:picLocks noChangeAspect="1"/>
          </p:cNvPicPr>
          <p:nvPr/>
        </p:nvPicPr>
        <p:blipFill>
          <a:blip r:embed="rId4" cstate="print"/>
          <a:stretch>
            <a:fillRect/>
          </a:stretch>
        </p:blipFill>
        <p:spPr>
          <a:xfrm>
            <a:off x="685800" y="4648200"/>
            <a:ext cx="4643438" cy="1833846"/>
          </a:xfrm>
          <a:prstGeom prst="rect">
            <a:avLst/>
          </a:prstGeom>
          <a:ln>
            <a:noFill/>
          </a:ln>
          <a:effectLst>
            <a:outerShdw blurRad="1270000" dist="50800" dir="5400000" algn="ctr" rotWithShape="0">
              <a:srgbClr val="000000">
                <a:alpha val="43137"/>
              </a:srgbClr>
            </a:outerShdw>
          </a:effectLst>
        </p:spPr>
      </p:pic>
      <p:cxnSp>
        <p:nvCxnSpPr>
          <p:cNvPr id="10" name="Straight Connector 9"/>
          <p:cNvCxnSpPr/>
          <p:nvPr/>
        </p:nvCxnSpPr>
        <p:spPr>
          <a:xfrm rot="5400000">
            <a:off x="3733800" y="5562600"/>
            <a:ext cx="1676400" cy="0"/>
          </a:xfrm>
          <a:prstGeom prst="line">
            <a:avLst/>
          </a:prstGeom>
          <a:ln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000" y="5562600"/>
            <a:ext cx="1676400" cy="0"/>
          </a:xfrm>
          <a:prstGeom prst="line">
            <a:avLst/>
          </a:prstGeom>
          <a:ln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58674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00200" y="5486400"/>
            <a:ext cx="457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z</a:t>
            </a:r>
            <a:endParaRPr lang="en-GB" dirty="0">
              <a:effectLst>
                <a:outerShdw blurRad="38100" dist="38100" dir="2700000" algn="tl">
                  <a:srgbClr val="000000">
                    <a:alpha val="43137"/>
                  </a:srgbClr>
                </a:outerShdw>
              </a:effectLst>
            </a:endParaRPr>
          </a:p>
        </p:txBody>
      </p:sp>
      <p:sp>
        <p:nvSpPr>
          <p:cNvPr id="30" name="TextBox 29"/>
          <p:cNvSpPr txBox="1"/>
          <p:nvPr/>
        </p:nvSpPr>
        <p:spPr>
          <a:xfrm>
            <a:off x="3962400" y="5791200"/>
            <a:ext cx="457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x</a:t>
            </a:r>
            <a:endParaRPr lang="en-GB"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3886200" y="6096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0" y="5562600"/>
            <a:ext cx="2286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8458200" y="5562600"/>
            <a:ext cx="457200" cy="1524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ourHorns.bmp"/>
          <p:cNvPicPr>
            <a:picLocks noChangeAspect="1"/>
          </p:cNvPicPr>
          <p:nvPr/>
        </p:nvPicPr>
        <p:blipFill>
          <a:blip r:embed="rId3" cstate="print"/>
          <a:stretch>
            <a:fillRect/>
          </a:stretch>
        </p:blipFill>
        <p:spPr>
          <a:xfrm>
            <a:off x="6553200" y="5306671"/>
            <a:ext cx="1809252" cy="1551329"/>
          </a:xfrm>
          <a:prstGeom prst="rect">
            <a:avLst/>
          </a:prstGeom>
        </p:spPr>
      </p:pic>
      <p:sp>
        <p:nvSpPr>
          <p:cNvPr id="2" name="Title 1"/>
          <p:cNvSpPr>
            <a:spLocks noGrp="1"/>
          </p:cNvSpPr>
          <p:nvPr>
            <p:ph type="title"/>
          </p:nvPr>
        </p:nvSpPr>
        <p:spPr>
          <a:xfrm>
            <a:off x="457200" y="152400"/>
            <a:ext cx="8229600" cy="487362"/>
          </a:xfrm>
        </p:spPr>
        <p:txBody>
          <a:bodyPr>
            <a:normAutofit fontScale="90000"/>
          </a:bodyPr>
          <a:lstStyle/>
          <a:p>
            <a:r>
              <a:rPr lang="en-GB" sz="3200" i="1" u="sng" dirty="0" smtClean="0"/>
              <a:t>Proton Beam and Target/Horn Station</a:t>
            </a:r>
            <a:endParaRPr lang="en-GB" sz="3200" i="1" u="sng" dirty="0"/>
          </a:p>
        </p:txBody>
      </p:sp>
      <p:sp>
        <p:nvSpPr>
          <p:cNvPr id="3" name="Content Placeholder 2"/>
          <p:cNvSpPr>
            <a:spLocks noGrp="1"/>
          </p:cNvSpPr>
          <p:nvPr>
            <p:ph idx="1"/>
          </p:nvPr>
        </p:nvSpPr>
        <p:spPr>
          <a:xfrm>
            <a:off x="304800" y="838200"/>
            <a:ext cx="4191000" cy="1524000"/>
          </a:xfrm>
          <a:noFill/>
          <a:effectLst>
            <a:outerShdw blurRad="1270000" dist="50800" dir="5400000" algn="ctr" rotWithShape="0">
              <a:srgbClr val="000000">
                <a:alpha val="43137"/>
              </a:srgbClr>
            </a:outerShdw>
          </a:effectLst>
        </p:spPr>
        <p:txBody>
          <a:bodyPr>
            <a:normAutofit fontScale="92500" lnSpcReduction="10000"/>
          </a:bodyPr>
          <a:lstStyle/>
          <a:p>
            <a:pPr>
              <a:buFont typeface="Wingdings" pitchFamily="2" charset="2"/>
              <a:buChar char="Ø"/>
            </a:pPr>
            <a:r>
              <a:rPr lang="en-GB" sz="1800" dirty="0" smtClean="0"/>
              <a:t>E</a:t>
            </a:r>
            <a:r>
              <a:rPr lang="en-GB" sz="1800" baseline="-25000" dirty="0" smtClean="0"/>
              <a:t>b</a:t>
            </a:r>
            <a:r>
              <a:rPr lang="en-GB" sz="1800" dirty="0" smtClean="0"/>
              <a:t> = 4.5 GeV</a:t>
            </a:r>
          </a:p>
          <a:p>
            <a:pPr>
              <a:buFont typeface="Wingdings" pitchFamily="2" charset="2"/>
              <a:buChar char="Ø"/>
            </a:pPr>
            <a:r>
              <a:rPr lang="en-GB" sz="1800" dirty="0" smtClean="0"/>
              <a:t>Beam Power = 4MW -&gt; 4x1-1.3MW</a:t>
            </a:r>
          </a:p>
          <a:p>
            <a:pPr>
              <a:buFont typeface="Wingdings" pitchFamily="2" charset="2"/>
              <a:buChar char="Ø"/>
            </a:pPr>
            <a:r>
              <a:rPr lang="en-GB" sz="1800" dirty="0" smtClean="0"/>
              <a:t>Repetition Rate = 50Hz -&gt; 12.5Hz</a:t>
            </a:r>
          </a:p>
          <a:p>
            <a:pPr>
              <a:buFont typeface="Wingdings" pitchFamily="2" charset="2"/>
              <a:buChar char="Ø"/>
            </a:pPr>
            <a:r>
              <a:rPr lang="en-GB" sz="1800" dirty="0" smtClean="0"/>
              <a:t>Protons per pulse = 1.1 x 10</a:t>
            </a:r>
            <a:r>
              <a:rPr lang="en-GB" sz="1800" baseline="30000" dirty="0" smtClean="0"/>
              <a:t>14</a:t>
            </a:r>
          </a:p>
          <a:p>
            <a:pPr>
              <a:buFont typeface="Wingdings" pitchFamily="2" charset="2"/>
              <a:buChar char="Ø"/>
            </a:pPr>
            <a:r>
              <a:rPr lang="en-GB" sz="1800" dirty="0" smtClean="0"/>
              <a:t>Beam pulse length = 0.6ms</a:t>
            </a:r>
          </a:p>
          <a:p>
            <a:pPr>
              <a:buFont typeface="Wingdings" pitchFamily="2" charset="2"/>
              <a:buChar char="Ø"/>
            </a:pPr>
            <a:endParaRPr lang="en-GB" sz="1800"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3</a:t>
            </a:fld>
            <a:endParaRPr lang="en-GB" dirty="0"/>
          </a:p>
        </p:txBody>
      </p:sp>
      <p:pic>
        <p:nvPicPr>
          <p:cNvPr id="7" name="Picture 6" descr="img_05_1.jpg"/>
          <p:cNvPicPr>
            <a:picLocks noChangeAspect="1"/>
          </p:cNvPicPr>
          <p:nvPr/>
        </p:nvPicPr>
        <p:blipFill>
          <a:blip r:embed="rId4" cstate="print"/>
          <a:stretch>
            <a:fillRect/>
          </a:stretch>
        </p:blipFill>
        <p:spPr>
          <a:xfrm>
            <a:off x="5257800" y="990600"/>
            <a:ext cx="3462391" cy="2917861"/>
          </a:xfrm>
          <a:prstGeom prst="rect">
            <a:avLst/>
          </a:prstGeom>
          <a:effectLst>
            <a:outerShdw blurRad="1270000" dist="50800" dir="5400000" algn="ctr" rotWithShape="0">
              <a:srgbClr val="000000">
                <a:alpha val="43137"/>
              </a:srgbClr>
            </a:outerShdw>
          </a:effectLst>
        </p:spPr>
      </p:pic>
      <p:pic>
        <p:nvPicPr>
          <p:cNvPr id="9" name="Picture 8" descr="FourLinesIlias.PNG"/>
          <p:cNvPicPr>
            <a:picLocks noChangeAspect="1"/>
          </p:cNvPicPr>
          <p:nvPr/>
        </p:nvPicPr>
        <p:blipFill>
          <a:blip r:embed="rId5" cstate="print"/>
          <a:stretch>
            <a:fillRect/>
          </a:stretch>
        </p:blipFill>
        <p:spPr>
          <a:xfrm>
            <a:off x="152400" y="2514600"/>
            <a:ext cx="5334000" cy="3904541"/>
          </a:xfrm>
          <a:prstGeom prst="rect">
            <a:avLst/>
          </a:prstGeom>
          <a:noFill/>
          <a:effectLst>
            <a:outerShdw blurRad="1270000" dist="50800" dir="5400000" algn="ctr" rotWithShape="0">
              <a:srgbClr val="000000">
                <a:alpha val="43137"/>
              </a:srgbClr>
            </a:outerShdw>
          </a:effectLst>
        </p:spPr>
      </p:pic>
      <p:sp>
        <p:nvSpPr>
          <p:cNvPr id="10" name="TextBox 9"/>
          <p:cNvSpPr txBox="1"/>
          <p:nvPr/>
        </p:nvSpPr>
        <p:spPr>
          <a:xfrm>
            <a:off x="5410200" y="4114800"/>
            <a:ext cx="3733800" cy="1154162"/>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2"/>
              </a:buClr>
              <a:buFont typeface="Wingdings" pitchFamily="2" charset="2"/>
              <a:buChar char="Ø"/>
            </a:pPr>
            <a:r>
              <a:rPr lang="en-GB" dirty="0" smtClean="0"/>
              <a:t> </a:t>
            </a:r>
            <a:r>
              <a:rPr lang="en-GB" sz="1700" dirty="0" smtClean="0"/>
              <a:t>4-horn/target system in order to accommodate the 4MW </a:t>
            </a:r>
          </a:p>
          <a:p>
            <a:pPr>
              <a:buClr>
                <a:schemeClr val="accent2"/>
              </a:buClr>
              <a:buFont typeface="Wingdings" pitchFamily="2" charset="2"/>
              <a:buChar char="Ø"/>
            </a:pPr>
            <a:r>
              <a:rPr lang="en-GB" sz="1700" dirty="0"/>
              <a:t> </a:t>
            </a:r>
            <a:r>
              <a:rPr lang="en-GB" sz="1700" dirty="0" smtClean="0"/>
              <a:t>power @ 1-1.3MW, repetition rate @ 12.5Hz for each target</a:t>
            </a:r>
          </a:p>
        </p:txBody>
      </p:sp>
      <p:cxnSp>
        <p:nvCxnSpPr>
          <p:cNvPr id="12" name="Straight Arrow Connector 11"/>
          <p:cNvCxnSpPr/>
          <p:nvPr/>
        </p:nvCxnSpPr>
        <p:spPr>
          <a:xfrm rot="16200000" flipV="1">
            <a:off x="6400800" y="2819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248400" y="26670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6515100" y="29337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400800" y="28194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581400" y="3429000"/>
            <a:ext cx="3276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6096000"/>
            <a:ext cx="2438400" cy="307777"/>
          </a:xfrm>
          <a:prstGeom prst="rect">
            <a:avLst/>
          </a:prstGeom>
          <a:noFill/>
        </p:spPr>
        <p:txBody>
          <a:bodyPr wrap="square" rtlCol="0">
            <a:spAutoFit/>
          </a:bodyPr>
          <a:lstStyle/>
          <a:p>
            <a:r>
              <a:rPr lang="en-GB" sz="1400" dirty="0" smtClean="0"/>
              <a:t>Ilias Efthymiopoulos/CERN</a:t>
            </a:r>
            <a:endParaRPr lang="en-GB"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0"/>
            <a:ext cx="8229600" cy="533400"/>
          </a:xfrm>
        </p:spPr>
        <p:txBody>
          <a:bodyPr>
            <a:normAutofit/>
          </a:bodyPr>
          <a:lstStyle/>
          <a:p>
            <a:r>
              <a:rPr lang="en-GB" sz="2800" i="1" u="sng" dirty="0" smtClean="0"/>
              <a:t>Dose Rates target/horn at Storage Area, II</a:t>
            </a:r>
            <a:endParaRPr lang="en-GB" sz="28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23" name="Slide Number Placeholder 22"/>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30</a:t>
            </a:fld>
            <a:endParaRPr lang="en-GB"/>
          </a:p>
        </p:txBody>
      </p:sp>
      <p:pic>
        <p:nvPicPr>
          <p:cNvPr id="7" name="Picture 6" descr="sb_effective_dose_1mf.png"/>
          <p:cNvPicPr>
            <a:picLocks noChangeAspect="1"/>
          </p:cNvPicPr>
          <p:nvPr/>
        </p:nvPicPr>
        <p:blipFill>
          <a:blip r:embed="rId3" cstate="print"/>
          <a:stretch>
            <a:fillRect/>
          </a:stretch>
        </p:blipFill>
        <p:spPr>
          <a:xfrm>
            <a:off x="0" y="152400"/>
            <a:ext cx="4267200" cy="3200400"/>
          </a:xfrm>
          <a:prstGeom prst="rect">
            <a:avLst/>
          </a:prstGeom>
          <a:effectLst>
            <a:outerShdw blurRad="1270000" dist="50800" dir="5400000" algn="ctr" rotWithShape="0">
              <a:srgbClr val="000000">
                <a:alpha val="43137"/>
              </a:srgbClr>
            </a:outerShdw>
          </a:effectLst>
        </p:spPr>
      </p:pic>
      <p:pic>
        <p:nvPicPr>
          <p:cNvPr id="8" name="Picture 7" descr="sb_effective_dose_1yf.png"/>
          <p:cNvPicPr>
            <a:picLocks noChangeAspect="1"/>
          </p:cNvPicPr>
          <p:nvPr/>
        </p:nvPicPr>
        <p:blipFill>
          <a:blip r:embed="rId4" cstate="print"/>
          <a:stretch>
            <a:fillRect/>
          </a:stretch>
        </p:blipFill>
        <p:spPr>
          <a:xfrm>
            <a:off x="4876800" y="152400"/>
            <a:ext cx="4267200" cy="3200400"/>
          </a:xfrm>
          <a:prstGeom prst="rect">
            <a:avLst/>
          </a:prstGeom>
          <a:effectLst>
            <a:outerShdw blurRad="1270000" dist="50800" dir="5400000" algn="ctr" rotWithShape="0">
              <a:srgbClr val="000000">
                <a:alpha val="43137"/>
              </a:srgbClr>
            </a:outerShdw>
          </a:effectLst>
        </p:spPr>
      </p:pic>
      <p:pic>
        <p:nvPicPr>
          <p:cNvPr id="9" name="Picture 8" descr="sb_effective_dose_50yf.png"/>
          <p:cNvPicPr>
            <a:picLocks noChangeAspect="1"/>
          </p:cNvPicPr>
          <p:nvPr/>
        </p:nvPicPr>
        <p:blipFill>
          <a:blip r:embed="rId5" cstate="print"/>
          <a:stretch>
            <a:fillRect/>
          </a:stretch>
        </p:blipFill>
        <p:spPr>
          <a:xfrm>
            <a:off x="0" y="2667000"/>
            <a:ext cx="4267200" cy="3200400"/>
          </a:xfrm>
          <a:prstGeom prst="rect">
            <a:avLst/>
          </a:prstGeom>
          <a:effectLst>
            <a:outerShdw blurRad="1270000" dist="50800" dir="5400000" algn="ctr" rotWithShape="0">
              <a:srgbClr val="000000">
                <a:alpha val="43137"/>
              </a:srgbClr>
            </a:outerShdw>
          </a:effectLst>
        </p:spPr>
      </p:pic>
      <p:pic>
        <p:nvPicPr>
          <p:cNvPr id="10" name="Picture 9" descr="sb_effective_dose_100yf.png"/>
          <p:cNvPicPr>
            <a:picLocks noChangeAspect="1"/>
          </p:cNvPicPr>
          <p:nvPr/>
        </p:nvPicPr>
        <p:blipFill>
          <a:blip r:embed="rId6" cstate="print"/>
          <a:stretch>
            <a:fillRect/>
          </a:stretch>
        </p:blipFill>
        <p:spPr>
          <a:xfrm>
            <a:off x="4876800" y="2667000"/>
            <a:ext cx="4267200" cy="3200400"/>
          </a:xfrm>
          <a:prstGeom prst="rect">
            <a:avLst/>
          </a:prstGeom>
          <a:effectLst>
            <a:outerShdw blurRad="1270000" dist="50800" dir="5400000" algn="ctr" rotWithShape="0">
              <a:srgbClr val="000000">
                <a:alpha val="43137"/>
              </a:srgbClr>
            </a:outerShdw>
          </a:effectLst>
        </p:spPr>
      </p:pic>
      <p:sp>
        <p:nvSpPr>
          <p:cNvPr id="12" name="TextBox 11"/>
          <p:cNvSpPr txBox="1"/>
          <p:nvPr/>
        </p:nvSpPr>
        <p:spPr>
          <a:xfrm>
            <a:off x="1600200" y="1447800"/>
            <a:ext cx="1219200" cy="369332"/>
          </a:xfrm>
          <a:prstGeom prst="rect">
            <a:avLst/>
          </a:prstGeom>
          <a:noFill/>
        </p:spPr>
        <p:txBody>
          <a:bodyPr wrap="square" rtlCol="0">
            <a:spAutoFit/>
          </a:bodyPr>
          <a:lstStyle/>
          <a:p>
            <a:r>
              <a:rPr lang="en-GB" dirty="0" smtClean="0"/>
              <a:t>1month</a:t>
            </a:r>
            <a:endParaRPr lang="en-GB" dirty="0"/>
          </a:p>
        </p:txBody>
      </p:sp>
      <p:sp>
        <p:nvSpPr>
          <p:cNvPr id="13" name="TextBox 12"/>
          <p:cNvSpPr txBox="1"/>
          <p:nvPr/>
        </p:nvSpPr>
        <p:spPr>
          <a:xfrm>
            <a:off x="6629400" y="1524000"/>
            <a:ext cx="1371600" cy="381000"/>
          </a:xfrm>
          <a:prstGeom prst="rect">
            <a:avLst/>
          </a:prstGeom>
          <a:noFill/>
        </p:spPr>
        <p:txBody>
          <a:bodyPr wrap="square" rtlCol="0">
            <a:spAutoFit/>
          </a:bodyPr>
          <a:lstStyle/>
          <a:p>
            <a:r>
              <a:rPr lang="en-GB" dirty="0" smtClean="0"/>
              <a:t>1year</a:t>
            </a:r>
            <a:endParaRPr lang="en-GB" dirty="0"/>
          </a:p>
        </p:txBody>
      </p:sp>
      <p:sp>
        <p:nvSpPr>
          <p:cNvPr id="14" name="TextBox 13"/>
          <p:cNvSpPr txBox="1"/>
          <p:nvPr/>
        </p:nvSpPr>
        <p:spPr>
          <a:xfrm>
            <a:off x="1676400" y="3962400"/>
            <a:ext cx="990600" cy="369332"/>
          </a:xfrm>
          <a:prstGeom prst="rect">
            <a:avLst/>
          </a:prstGeom>
          <a:noFill/>
        </p:spPr>
        <p:txBody>
          <a:bodyPr wrap="square" rtlCol="0">
            <a:spAutoFit/>
          </a:bodyPr>
          <a:lstStyle/>
          <a:p>
            <a:r>
              <a:rPr lang="en-GB" dirty="0" smtClean="0"/>
              <a:t>50years</a:t>
            </a:r>
            <a:endParaRPr lang="en-GB" dirty="0"/>
          </a:p>
        </p:txBody>
      </p:sp>
      <p:sp>
        <p:nvSpPr>
          <p:cNvPr id="15" name="TextBox 14"/>
          <p:cNvSpPr txBox="1"/>
          <p:nvPr/>
        </p:nvSpPr>
        <p:spPr>
          <a:xfrm>
            <a:off x="6629400" y="3886200"/>
            <a:ext cx="1143000" cy="369332"/>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t>100years</a:t>
            </a:r>
            <a:endParaRPr lang="en-GB" dirty="0"/>
          </a:p>
        </p:txBody>
      </p:sp>
      <p:sp>
        <p:nvSpPr>
          <p:cNvPr id="16" name="TextBox 15"/>
          <p:cNvSpPr txBox="1"/>
          <p:nvPr/>
        </p:nvSpPr>
        <p:spPr>
          <a:xfrm>
            <a:off x="381000" y="5410201"/>
            <a:ext cx="8229600" cy="646331"/>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high effective dose rates for the target/horn system makes them inaccessible      </a:t>
            </a:r>
            <a:r>
              <a:rPr lang="en-GB" b="1" u="sng" dirty="0" smtClean="0"/>
              <a:t>-&gt; remote handling mandatory</a:t>
            </a:r>
          </a:p>
        </p:txBody>
      </p:sp>
      <p:sp>
        <p:nvSpPr>
          <p:cNvPr id="17" name="TextBox 16"/>
          <p:cNvSpPr txBox="1"/>
          <p:nvPr/>
        </p:nvSpPr>
        <p:spPr>
          <a:xfrm>
            <a:off x="3733800" y="2819400"/>
            <a:ext cx="1828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palette in mSv/h</a:t>
            </a:r>
            <a:endParaRPr lang="en-GB" dirty="0">
              <a:effectLst>
                <a:outerShdw blurRad="38100" dist="38100" dir="2700000" algn="tl">
                  <a:srgbClr val="000000">
                    <a:alpha val="43137"/>
                  </a:srgbClr>
                </a:outerShdw>
              </a:effectLst>
            </a:endParaRPr>
          </a:p>
        </p:txBody>
      </p:sp>
      <p:sp>
        <p:nvSpPr>
          <p:cNvPr id="18" name="TextBox 17"/>
          <p:cNvSpPr txBox="1"/>
          <p:nvPr/>
        </p:nvSpPr>
        <p:spPr>
          <a:xfrm>
            <a:off x="6400800" y="2057400"/>
            <a:ext cx="1524000" cy="369332"/>
          </a:xfrm>
          <a:prstGeom prst="rect">
            <a:avLst/>
          </a:prstGeom>
          <a:noFill/>
        </p:spPr>
        <p:txBody>
          <a:bodyPr wrap="square" rtlCol="0">
            <a:spAutoFit/>
          </a:bodyPr>
          <a:lstStyle/>
          <a:p>
            <a:r>
              <a:rPr lang="en-GB" dirty="0" smtClean="0"/>
              <a:t>&gt; 50 mSv/h</a:t>
            </a:r>
            <a:endParaRPr lang="en-GB" dirty="0"/>
          </a:p>
        </p:txBody>
      </p:sp>
      <p:sp>
        <p:nvSpPr>
          <p:cNvPr id="19" name="TextBox 18"/>
          <p:cNvSpPr txBox="1"/>
          <p:nvPr/>
        </p:nvSpPr>
        <p:spPr>
          <a:xfrm>
            <a:off x="1295400" y="4495800"/>
            <a:ext cx="1905000" cy="381000"/>
          </a:xfrm>
          <a:prstGeom prst="rect">
            <a:avLst/>
          </a:prstGeom>
          <a:noFill/>
        </p:spPr>
        <p:txBody>
          <a:bodyPr wrap="square" rtlCol="0">
            <a:spAutoFit/>
          </a:bodyPr>
          <a:lstStyle/>
          <a:p>
            <a:r>
              <a:rPr lang="en-GB" dirty="0" smtClean="0"/>
              <a:t>&gt; 0.01 mSv/h</a:t>
            </a:r>
            <a:endParaRPr lang="en-GB" dirty="0"/>
          </a:p>
        </p:txBody>
      </p:sp>
      <p:sp>
        <p:nvSpPr>
          <p:cNvPr id="20" name="TextBox 19"/>
          <p:cNvSpPr txBox="1"/>
          <p:nvPr/>
        </p:nvSpPr>
        <p:spPr>
          <a:xfrm>
            <a:off x="1524000" y="2057400"/>
            <a:ext cx="1524000" cy="369332"/>
          </a:xfrm>
          <a:prstGeom prst="rect">
            <a:avLst/>
          </a:prstGeom>
          <a:noFill/>
        </p:spPr>
        <p:txBody>
          <a:bodyPr wrap="square" rtlCol="0">
            <a:spAutoFit/>
          </a:bodyPr>
          <a:lstStyle/>
          <a:p>
            <a:r>
              <a:rPr lang="en-GB" dirty="0" smtClean="0"/>
              <a:t>&gt; 1 Sv/h</a:t>
            </a:r>
            <a:endParaRPr lang="en-GB" dirty="0"/>
          </a:p>
        </p:txBody>
      </p:sp>
      <p:sp>
        <p:nvSpPr>
          <p:cNvPr id="24" name="TextBox 23"/>
          <p:cNvSpPr txBox="1"/>
          <p:nvPr/>
        </p:nvSpPr>
        <p:spPr>
          <a:xfrm>
            <a:off x="6096000" y="6096000"/>
            <a:ext cx="1981200" cy="523220"/>
          </a:xfrm>
          <a:prstGeom prst="rect">
            <a:avLst/>
          </a:prstGeom>
          <a:noFill/>
        </p:spPr>
        <p:txBody>
          <a:bodyPr wrap="square" rtlCol="0">
            <a:spAutoFit/>
          </a:bodyPr>
          <a:lstStyle/>
          <a:p>
            <a:r>
              <a:rPr lang="en-GB" sz="1400" dirty="0" smtClean="0"/>
              <a:t>Eric Baussan,   </a:t>
            </a:r>
          </a:p>
          <a:p>
            <a:r>
              <a:rPr lang="en-GB" sz="1400" dirty="0" smtClean="0"/>
              <a:t>N. Vassilopoulos/IPHC</a:t>
            </a:r>
            <a:endParaRPr lang="en-GB"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fontScale="90000"/>
          </a:bodyPr>
          <a:lstStyle/>
          <a:p>
            <a:r>
              <a:rPr lang="en-GB" i="1" u="sng" dirty="0" smtClean="0"/>
              <a:t>Conclusions</a:t>
            </a:r>
            <a:endParaRPr lang="en-GB"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31</a:t>
            </a:fld>
            <a:endParaRPr lang="en-GB"/>
          </a:p>
        </p:txBody>
      </p:sp>
      <p:sp>
        <p:nvSpPr>
          <p:cNvPr id="8" name="TextBox 7"/>
          <p:cNvSpPr txBox="1"/>
          <p:nvPr/>
        </p:nvSpPr>
        <p:spPr>
          <a:xfrm>
            <a:off x="1752600" y="5410200"/>
            <a:ext cx="4648200" cy="707886"/>
          </a:xfrm>
          <a:prstGeom prst="rect">
            <a:avLst/>
          </a:prstGeom>
          <a:noFill/>
          <a:effectLst>
            <a:outerShdw blurRad="1270000" dist="50800" dir="5400000" algn="ctr" rotWithShape="0">
              <a:srgbClr val="000000">
                <a:alpha val="43137"/>
              </a:srgbClr>
            </a:outerShdw>
          </a:effectLst>
        </p:spPr>
        <p:txBody>
          <a:bodyPr wrap="square" rtlCol="0">
            <a:spAutoFit/>
          </a:bodyPr>
          <a:lstStyle/>
          <a:p>
            <a:pPr algn="ctr"/>
            <a:r>
              <a:rPr lang="en-GB" sz="4000" i="1" dirty="0" smtClean="0"/>
              <a:t>Thanks</a:t>
            </a:r>
            <a:endParaRPr lang="en-GB" sz="4000" dirty="0"/>
          </a:p>
        </p:txBody>
      </p:sp>
      <p:sp>
        <p:nvSpPr>
          <p:cNvPr id="9" name="TextBox 8"/>
          <p:cNvSpPr txBox="1"/>
          <p:nvPr/>
        </p:nvSpPr>
        <p:spPr>
          <a:xfrm>
            <a:off x="457200" y="914400"/>
            <a:ext cx="8458200" cy="4708981"/>
          </a:xfrm>
          <a:prstGeom prst="rect">
            <a:avLst/>
          </a:prstGeom>
          <a:noFill/>
          <a:effectLst>
            <a:outerShdw blurRad="1270000" dist="50800" dir="5400000" algn="ctr" rotWithShape="0">
              <a:srgbClr val="000000">
                <a:alpha val="43137"/>
              </a:srgbClr>
            </a:outerShdw>
          </a:effectLst>
        </p:spPr>
        <p:txBody>
          <a:bodyPr wrap="square" rtlCol="0">
            <a:spAutoFit/>
          </a:bodyPr>
          <a:lstStyle/>
          <a:p>
            <a:endParaRPr lang="en-GB" sz="2400" dirty="0" smtClean="0"/>
          </a:p>
          <a:p>
            <a:pPr>
              <a:spcBef>
                <a:spcPts val="600"/>
              </a:spcBef>
              <a:buClr>
                <a:schemeClr val="accent3"/>
              </a:buClr>
              <a:buFont typeface="Wingdings" pitchFamily="2" charset="2"/>
              <a:buChar char="Ø"/>
            </a:pPr>
            <a:r>
              <a:rPr lang="en-GB" dirty="0" smtClean="0"/>
              <a:t> Horn with separated target baseline as result of dynamic and static stress analyses</a:t>
            </a:r>
          </a:p>
          <a:p>
            <a:pPr>
              <a:spcBef>
                <a:spcPts val="600"/>
              </a:spcBef>
              <a:buClr>
                <a:schemeClr val="accent3"/>
              </a:buClr>
              <a:buFont typeface="Wingdings" pitchFamily="2" charset="2"/>
              <a:buChar char="Ø"/>
            </a:pPr>
            <a:r>
              <a:rPr lang="en-GB" dirty="0" smtClean="0"/>
              <a:t> 4-horn system to reduce the 4MW power effects</a:t>
            </a:r>
          </a:p>
          <a:p>
            <a:pPr>
              <a:spcBef>
                <a:spcPts val="600"/>
              </a:spcBef>
              <a:buClr>
                <a:schemeClr val="accent3"/>
              </a:buClr>
              <a:buFont typeface="Wingdings" pitchFamily="2" charset="2"/>
              <a:buChar char="Ø"/>
            </a:pPr>
            <a:r>
              <a:rPr lang="en-GB" dirty="0" smtClean="0"/>
              <a:t> Horn shape defined as forward-closed due to best physics results and reliability issues </a:t>
            </a:r>
          </a:p>
          <a:p>
            <a:pPr>
              <a:spcBef>
                <a:spcPts val="600"/>
              </a:spcBef>
              <a:buClr>
                <a:schemeClr val="accent3"/>
              </a:buClr>
              <a:buFont typeface="Wingdings" pitchFamily="2" charset="2"/>
              <a:buChar char="Ø"/>
            </a:pPr>
            <a:r>
              <a:rPr lang="en-GB" dirty="0" smtClean="0"/>
              <a:t> Packed-bed Target is preferable in multi-Watt beam environment due to minimum stresses and high heat rate removal due to transverse cooling among others</a:t>
            </a:r>
          </a:p>
          <a:p>
            <a:pPr>
              <a:spcBef>
                <a:spcPts val="600"/>
              </a:spcBef>
              <a:buClr>
                <a:schemeClr val="accent3"/>
              </a:buClr>
              <a:buFont typeface="Wingdings" pitchFamily="2" charset="2"/>
              <a:buChar char="Ø"/>
            </a:pPr>
            <a:r>
              <a:rPr lang="en-GB" dirty="0" smtClean="0"/>
              <a:t> Stress analysis support the feasibility of the target/horn design. Furthermore the power supply design looks feasible as well</a:t>
            </a:r>
          </a:p>
          <a:p>
            <a:pPr>
              <a:spcBef>
                <a:spcPts val="600"/>
              </a:spcBef>
              <a:buClr>
                <a:schemeClr val="accent3"/>
              </a:buClr>
              <a:buFont typeface="Wingdings" pitchFamily="2" charset="2"/>
              <a:buChar char="Ø"/>
            </a:pPr>
            <a:r>
              <a:rPr lang="en-GB" dirty="0" smtClean="0"/>
              <a:t> Minimum activation in molasse rock for current secondary beam layout</a:t>
            </a:r>
          </a:p>
          <a:p>
            <a:pPr>
              <a:spcBef>
                <a:spcPts val="600"/>
              </a:spcBef>
              <a:buClr>
                <a:schemeClr val="accent3"/>
              </a:buClr>
              <a:buFont typeface="Wingdings" pitchFamily="2" charset="2"/>
              <a:buChar char="Ø"/>
            </a:pPr>
            <a:r>
              <a:rPr lang="en-GB" dirty="0" smtClean="0"/>
              <a:t> High dose rates in Storage Gallery -&gt; remote handling for repairs mandatory</a:t>
            </a:r>
          </a:p>
          <a:p>
            <a:pPr lvl="3">
              <a:spcBef>
                <a:spcPts val="600"/>
              </a:spcBef>
            </a:pPr>
            <a:r>
              <a:rPr lang="en-GB" dirty="0" smtClean="0"/>
              <a:t>		</a:t>
            </a:r>
            <a:r>
              <a:rPr lang="en-GB" i="1" dirty="0" smtClean="0"/>
              <a:t>to be continued ...</a:t>
            </a:r>
          </a:p>
          <a:p>
            <a:endParaRPr lang="en-GB"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32</a:t>
            </a:fld>
            <a:endParaRPr lang="en-GB"/>
          </a:p>
        </p:txBody>
      </p:sp>
      <p:pic>
        <p:nvPicPr>
          <p:cNvPr id="6" name="Picture 5" descr="pencil.png"/>
          <p:cNvPicPr>
            <a:picLocks noChangeAspect="1"/>
          </p:cNvPicPr>
          <p:nvPr/>
        </p:nvPicPr>
        <p:blipFill>
          <a:blip r:embed="rId3" cstate="print"/>
          <a:stretch>
            <a:fillRect/>
          </a:stretch>
        </p:blipFill>
        <p:spPr>
          <a:xfrm>
            <a:off x="838200" y="533400"/>
            <a:ext cx="7360756" cy="5557818"/>
          </a:xfrm>
          <a:prstGeom prst="rect">
            <a:avLst/>
          </a:prstGeom>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arget7.JPG"/>
          <p:cNvPicPr>
            <a:picLocks noChangeAspect="1"/>
          </p:cNvPicPr>
          <p:nvPr/>
        </p:nvPicPr>
        <p:blipFill>
          <a:blip r:embed="rId3" cstate="print"/>
          <a:srcRect/>
          <a:stretch>
            <a:fillRect/>
          </a:stretch>
        </p:blipFill>
        <p:spPr bwMode="auto">
          <a:xfrm>
            <a:off x="4371499" y="1066800"/>
            <a:ext cx="4772501" cy="3525679"/>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9221" name="Title 1"/>
          <p:cNvSpPr>
            <a:spLocks noGrp="1"/>
          </p:cNvSpPr>
          <p:nvPr>
            <p:ph type="title"/>
          </p:nvPr>
        </p:nvSpPr>
        <p:spPr>
          <a:xfrm>
            <a:off x="457200" y="0"/>
            <a:ext cx="6858000" cy="457200"/>
          </a:xfrm>
        </p:spPr>
        <p:txBody>
          <a:bodyPr>
            <a:normAutofit fontScale="90000"/>
          </a:bodyPr>
          <a:lstStyle/>
          <a:p>
            <a:pPr eaLnBrk="1" hangingPunct="1"/>
            <a:r>
              <a:rPr lang="en-GB" sz="3600" i="1" u="sng" dirty="0" smtClean="0"/>
              <a:t>pen like target: cooling</a:t>
            </a:r>
          </a:p>
        </p:txBody>
      </p:sp>
      <p:pic>
        <p:nvPicPr>
          <p:cNvPr id="9219" name="Content Placeholder 5" descr="coolpen6.JPG"/>
          <p:cNvPicPr>
            <a:picLocks noGrp="1" noChangeAspect="1"/>
          </p:cNvPicPr>
          <p:nvPr>
            <p:ph idx="1"/>
          </p:nvPr>
        </p:nvPicPr>
        <p:blipFill>
          <a:blip r:embed="rId4" cstate="print"/>
          <a:srcRect/>
          <a:stretch>
            <a:fillRect/>
          </a:stretch>
        </p:blipFill>
        <p:spPr>
          <a:xfrm>
            <a:off x="304800" y="685800"/>
            <a:ext cx="4491038" cy="2895600"/>
          </a:xfrm>
          <a:ln>
            <a:noFill/>
          </a:ln>
          <a:effectLst>
            <a:outerShdw blurRad="1270000" dist="50800" dir="5400000" algn="ctr" rotWithShape="0">
              <a:srgbClr val="000000">
                <a:alpha val="43137"/>
              </a:srgbClr>
            </a:outerShdw>
          </a:effectLst>
        </p:spPr>
      </p:pic>
      <p:sp>
        <p:nvSpPr>
          <p:cNvPr id="5" name="Footer Placeholder 4"/>
          <p:cNvSpPr>
            <a:spLocks noGrp="1"/>
          </p:cNvSpPr>
          <p:nvPr>
            <p:ph type="ftr" sz="quarter" idx="11"/>
          </p:nvPr>
        </p:nvSpPr>
        <p:spPr>
          <a:xfrm>
            <a:off x="0" y="6356350"/>
            <a:ext cx="2895600" cy="365125"/>
          </a:xfrm>
          <a:prstGeom prst="rect">
            <a:avLst/>
          </a:prstGeom>
        </p:spPr>
        <p:txBody>
          <a:bodyPr/>
          <a:lstStyle/>
          <a:p>
            <a:pPr>
              <a:defRPr/>
            </a:pPr>
            <a:r>
              <a:rPr lang="en-GB" smtClean="0"/>
              <a:t>SPL SuperBeam Studies @ NUFACT11                                  </a:t>
            </a:r>
            <a:endParaRPr lang="en-GB" dirty="0"/>
          </a:p>
        </p:txBody>
      </p:sp>
      <p:sp>
        <p:nvSpPr>
          <p:cNvPr id="12" name="Slide Number Placeholder 11"/>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33</a:t>
            </a:fld>
            <a:endParaRPr lang="en-GB"/>
          </a:p>
        </p:txBody>
      </p:sp>
      <p:sp>
        <p:nvSpPr>
          <p:cNvPr id="17" name="Oval 16"/>
          <p:cNvSpPr/>
          <p:nvPr/>
        </p:nvSpPr>
        <p:spPr>
          <a:xfrm>
            <a:off x="5791200" y="5029200"/>
            <a:ext cx="3124200" cy="1066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looks feasible </a:t>
            </a:r>
          </a:p>
        </p:txBody>
      </p:sp>
      <p:pic>
        <p:nvPicPr>
          <p:cNvPr id="9225" name="Picture 14" descr="coolpen2.JPG"/>
          <p:cNvPicPr>
            <a:picLocks noChangeAspect="1"/>
          </p:cNvPicPr>
          <p:nvPr/>
        </p:nvPicPr>
        <p:blipFill>
          <a:blip r:embed="rId5" cstate="print"/>
          <a:srcRect/>
          <a:stretch>
            <a:fillRect/>
          </a:stretch>
        </p:blipFill>
        <p:spPr bwMode="auto">
          <a:xfrm>
            <a:off x="228600" y="3352800"/>
            <a:ext cx="4877276" cy="3310890"/>
          </a:xfrm>
          <a:prstGeom prst="rect">
            <a:avLst/>
          </a:prstGeom>
          <a:noFill/>
          <a:ln w="9525">
            <a:noFill/>
            <a:miter lim="800000"/>
            <a:headEnd/>
            <a:tailEnd/>
          </a:ln>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563562"/>
          </a:xfrm>
        </p:spPr>
        <p:txBody>
          <a:bodyPr>
            <a:normAutofit fontScale="90000"/>
          </a:bodyPr>
          <a:lstStyle/>
          <a:p>
            <a:r>
              <a:rPr lang="en-GB" sz="3600" i="1" u="sng" dirty="0" smtClean="0"/>
              <a:t>considerations:</a:t>
            </a:r>
            <a:endParaRPr lang="en-GB" sz="36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34</a:t>
            </a:fld>
            <a:endParaRPr lang="en-GB"/>
          </a:p>
        </p:txBody>
      </p:sp>
      <p:pic>
        <p:nvPicPr>
          <p:cNvPr id="7" name="Picture 6" descr="pencil5.PNG"/>
          <p:cNvPicPr>
            <a:picLocks noChangeAspect="1"/>
          </p:cNvPicPr>
          <p:nvPr/>
        </p:nvPicPr>
        <p:blipFill>
          <a:blip r:embed="rId3" cstate="print"/>
          <a:stretch>
            <a:fillRect/>
          </a:stretch>
        </p:blipFill>
        <p:spPr>
          <a:xfrm>
            <a:off x="1000125" y="814387"/>
            <a:ext cx="7143750" cy="52292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281"/>
            <a:ext cx="8229600" cy="944562"/>
          </a:xfrm>
        </p:spPr>
        <p:txBody>
          <a:bodyPr>
            <a:normAutofit/>
          </a:bodyPr>
          <a:lstStyle/>
          <a:p>
            <a:r>
              <a:rPr lang="en-GB" sz="2800" i="1" u="sng" dirty="0" smtClean="0"/>
              <a:t>Horn shape and SuperBeam geometrical Optimization I</a:t>
            </a:r>
            <a:endParaRPr lang="en-GB" sz="2800" i="1" u="sng" dirty="0"/>
          </a:p>
        </p:txBody>
      </p:sp>
      <p:pic>
        <p:nvPicPr>
          <p:cNvPr id="7" name="Content Placeholder 6" descr="andrea1.PNG"/>
          <p:cNvPicPr>
            <a:picLocks noGrp="1" noChangeAspect="1"/>
          </p:cNvPicPr>
          <p:nvPr>
            <p:ph idx="1"/>
          </p:nvPr>
        </p:nvPicPr>
        <p:blipFill>
          <a:blip r:embed="rId3" cstate="print"/>
          <a:stretch>
            <a:fillRect/>
          </a:stretch>
        </p:blipFill>
        <p:spPr>
          <a:xfrm>
            <a:off x="152400" y="685800"/>
            <a:ext cx="6031874" cy="4525963"/>
          </a:xfrm>
          <a:ln>
            <a:noFill/>
          </a:ln>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35</a:t>
            </a:fld>
            <a:endParaRPr lang="en-GB"/>
          </a:p>
        </p:txBody>
      </p:sp>
      <p:pic>
        <p:nvPicPr>
          <p:cNvPr id="8" name="Picture 7" descr="andrea2.PNG"/>
          <p:cNvPicPr>
            <a:picLocks noChangeAspect="1"/>
          </p:cNvPicPr>
          <p:nvPr/>
        </p:nvPicPr>
        <p:blipFill>
          <a:blip r:embed="rId4" cstate="print"/>
          <a:stretch>
            <a:fillRect/>
          </a:stretch>
        </p:blipFill>
        <p:spPr>
          <a:xfrm>
            <a:off x="5486400" y="3505200"/>
            <a:ext cx="3490913" cy="2633663"/>
          </a:xfrm>
          <a:prstGeom prst="rect">
            <a:avLst/>
          </a:prstGeom>
          <a:ln>
            <a:noFill/>
          </a:ln>
          <a:effectLst>
            <a:outerShdw blurRad="1270000" dist="50800" dir="5400000" algn="ctr" rotWithShape="0">
              <a:srgbClr val="000000">
                <a:alpha val="43137"/>
              </a:srgbClr>
            </a:outerShdw>
          </a:effectLst>
        </p:spPr>
      </p:pic>
      <p:sp>
        <p:nvSpPr>
          <p:cNvPr id="10" name="Oval 9"/>
          <p:cNvSpPr/>
          <p:nvPr/>
        </p:nvSpPr>
        <p:spPr>
          <a:xfrm rot="21099800">
            <a:off x="5820005" y="1075612"/>
            <a:ext cx="3308266" cy="458066"/>
          </a:xfrm>
          <a:prstGeom prst="ellipse">
            <a:avLst/>
          </a:prstGeom>
          <a:noFill/>
          <a:ln>
            <a:noFill/>
          </a:ln>
          <a:effectLst>
            <a:outerShdw blurRad="1270000" dist="508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effectLst>
                  <a:outerShdw blurRad="38100" dist="38100" dir="2700000" algn="tl">
                    <a:srgbClr val="000000">
                      <a:alpha val="43137"/>
                    </a:srgbClr>
                  </a:outerShdw>
                </a:effectLst>
              </a:rPr>
              <a:t>studies by A. Longhin, </a:t>
            </a:r>
          </a:p>
          <a:p>
            <a:pPr algn="ctr"/>
            <a:r>
              <a:rPr lang="en-GB" sz="1400" dirty="0" smtClean="0">
                <a:solidFill>
                  <a:srgbClr val="000000"/>
                </a:solidFill>
                <a:effectLst>
                  <a:outerShdw blurRad="38100" dist="38100" dir="2700000" algn="tl">
                    <a:srgbClr val="000000">
                      <a:alpha val="43137"/>
                    </a:srgbClr>
                  </a:outerShdw>
                </a:effectLst>
              </a:rPr>
              <a:t>EUROnu-WP2-10-04</a:t>
            </a:r>
            <a:endParaRPr lang="en-GB" sz="1400" dirty="0">
              <a:solidFill>
                <a:srgbClr val="000000"/>
              </a:solidFill>
              <a:effectLst>
                <a:outerShdw blurRad="38100" dist="38100" dir="2700000" algn="tl">
                  <a:srgbClr val="000000">
                    <a:alpha val="43137"/>
                  </a:srgbClr>
                </a:outerShdw>
              </a:effectLst>
            </a:endParaRPr>
          </a:p>
        </p:txBody>
      </p:sp>
      <p:sp>
        <p:nvSpPr>
          <p:cNvPr id="11" name="TextBox 10"/>
          <p:cNvSpPr txBox="1"/>
          <p:nvPr/>
        </p:nvSpPr>
        <p:spPr>
          <a:xfrm>
            <a:off x="152400" y="5334000"/>
            <a:ext cx="6172200" cy="1200329"/>
          </a:xfrm>
          <a:prstGeom prst="rect">
            <a:avLst/>
          </a:prstGeom>
          <a:noFill/>
        </p:spPr>
        <p:txBody>
          <a:bodyPr wrap="square" rtlCol="0">
            <a:spAutoFit/>
          </a:bodyPr>
          <a:lstStyle/>
          <a:p>
            <a:pPr marL="342900" indent="-342900">
              <a:buFont typeface="Wingdings" pitchFamily="2" charset="2"/>
              <a:buChar char="ü"/>
            </a:pPr>
            <a:r>
              <a:rPr lang="en-GB" dirty="0" smtClean="0"/>
              <a:t>parameterise the horn and the other beam elements </a:t>
            </a:r>
          </a:p>
          <a:p>
            <a:pPr marL="342900" indent="-342900">
              <a:buFont typeface="Wingdings" pitchFamily="2" charset="2"/>
              <a:buChar char="ü"/>
            </a:pPr>
            <a:r>
              <a:rPr lang="en-GB" dirty="0" smtClean="0"/>
              <a:t>as decay tunnel dimensions, etc...</a:t>
            </a:r>
          </a:p>
          <a:p>
            <a:pPr marL="342900" indent="-342900">
              <a:buFont typeface="Wingdings" pitchFamily="2" charset="2"/>
              <a:buChar char="ü"/>
            </a:pPr>
            <a:r>
              <a:rPr lang="en-GB" dirty="0" smtClean="0"/>
              <a:t>parameters allowed to vary  independently   </a:t>
            </a:r>
          </a:p>
          <a:p>
            <a:pPr marL="342900" indent="-342900">
              <a:buFont typeface="Wingdings" pitchFamily="2" charset="2"/>
              <a:buChar char="ü"/>
            </a:pPr>
            <a:r>
              <a:rPr lang="en-GB" dirty="0" smtClean="0"/>
              <a:t>minimize the </a:t>
            </a:r>
            <a:r>
              <a:rPr lang="el-GR" dirty="0" smtClean="0"/>
              <a:t>δ</a:t>
            </a:r>
            <a:r>
              <a:rPr lang="en-GB" baseline="-25000" dirty="0" smtClean="0"/>
              <a:t>cp</a:t>
            </a:r>
            <a:r>
              <a:rPr lang="en-GB" dirty="0" smtClean="0"/>
              <a:t>-averaged 99%CL sensitivity limit on sin</a:t>
            </a:r>
            <a:r>
              <a:rPr lang="en-GB" baseline="30000" dirty="0" smtClean="0"/>
              <a:t>2</a:t>
            </a:r>
            <a:r>
              <a:rPr lang="en-GB" dirty="0" smtClean="0"/>
              <a:t>2</a:t>
            </a:r>
            <a:r>
              <a:rPr lang="el-GR" dirty="0" smtClean="0"/>
              <a:t>θ</a:t>
            </a:r>
            <a:r>
              <a:rPr lang="en-GB" baseline="-25000" dirty="0" smtClean="0"/>
              <a:t>13</a:t>
            </a:r>
            <a:r>
              <a:rPr lang="en-GB" dirty="0" smtClean="0"/>
              <a:t> </a:t>
            </a:r>
            <a:endParaRPr lang="en-GB" dirty="0"/>
          </a:p>
        </p:txBody>
      </p:sp>
      <p:sp>
        <p:nvSpPr>
          <p:cNvPr id="12" name="Up-Down Arrow 11"/>
          <p:cNvSpPr/>
          <p:nvPr/>
        </p:nvSpPr>
        <p:spPr>
          <a:xfrm rot="5400000">
            <a:off x="4815687" y="5471313"/>
            <a:ext cx="242316" cy="729691"/>
          </a:xfrm>
          <a:prstGeom prst="upDownArrow">
            <a:avLst/>
          </a:prstGeom>
          <a:noFill/>
          <a:ln>
            <a:solidFill>
              <a:schemeClr val="accent3"/>
            </a:solidFill>
          </a:ln>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rntable.PNG"/>
          <p:cNvPicPr>
            <a:picLocks noChangeAspect="1"/>
          </p:cNvPicPr>
          <p:nvPr/>
        </p:nvPicPr>
        <p:blipFill>
          <a:blip r:embed="rId3" cstate="print"/>
          <a:stretch>
            <a:fillRect/>
          </a:stretch>
        </p:blipFill>
        <p:spPr>
          <a:xfrm>
            <a:off x="381000" y="4114800"/>
            <a:ext cx="3322765" cy="22098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0"/>
            <a:ext cx="7924800" cy="609600"/>
          </a:xfrm>
        </p:spPr>
        <p:txBody>
          <a:bodyPr>
            <a:normAutofit fontScale="90000"/>
          </a:bodyPr>
          <a:lstStyle/>
          <a:p>
            <a:r>
              <a:rPr lang="en-GB" sz="2800" i="1" u="sng" dirty="0" smtClean="0"/>
              <a:t>Horn Shape and SuperBeam geometrical  Optimization II</a:t>
            </a:r>
            <a:endParaRPr lang="en-GB" sz="28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36</a:t>
            </a:fld>
            <a:endParaRPr lang="en-GB"/>
          </a:p>
        </p:txBody>
      </p:sp>
      <p:pic>
        <p:nvPicPr>
          <p:cNvPr id="6" name="Picture 5" descr="andrea3.PNG"/>
          <p:cNvPicPr>
            <a:picLocks noChangeAspect="1"/>
          </p:cNvPicPr>
          <p:nvPr/>
        </p:nvPicPr>
        <p:blipFill>
          <a:blip r:embed="rId4" cstate="print"/>
          <a:stretch>
            <a:fillRect/>
          </a:stretch>
        </p:blipFill>
        <p:spPr>
          <a:xfrm>
            <a:off x="228600" y="685800"/>
            <a:ext cx="4200525" cy="3120390"/>
          </a:xfrm>
          <a:prstGeom prst="rect">
            <a:avLst/>
          </a:prstGeom>
          <a:ln>
            <a:noFill/>
          </a:ln>
          <a:effectLst>
            <a:outerShdw blurRad="1270000" dist="50800" dir="5400000" algn="ctr" rotWithShape="0">
              <a:srgbClr val="000000">
                <a:alpha val="43137"/>
              </a:srgbClr>
            </a:outerShdw>
          </a:effectLst>
        </p:spPr>
      </p:pic>
      <p:sp>
        <p:nvSpPr>
          <p:cNvPr id="7" name="Right Arrow 6"/>
          <p:cNvSpPr>
            <a:spLocks noChangeAspect="1"/>
          </p:cNvSpPr>
          <p:nvPr/>
        </p:nvSpPr>
        <p:spPr>
          <a:xfrm rot="5400000">
            <a:off x="6510852" y="26331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257800" y="1447800"/>
            <a:ext cx="3657600" cy="923330"/>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t>fix &amp; restrict parameters then  re-iterate for  best horn parameters &amp; SuperBeam  geometry</a:t>
            </a:r>
            <a:endParaRPr lang="en-GB" dirty="0"/>
          </a:p>
        </p:txBody>
      </p:sp>
      <p:pic>
        <p:nvPicPr>
          <p:cNvPr id="15" name="Picture 14" descr="andrea.PNG"/>
          <p:cNvPicPr>
            <a:picLocks noChangeAspect="1"/>
          </p:cNvPicPr>
          <p:nvPr/>
        </p:nvPicPr>
        <p:blipFill>
          <a:blip r:embed="rId5" cstate="print"/>
          <a:stretch>
            <a:fillRect/>
          </a:stretch>
        </p:blipFill>
        <p:spPr>
          <a:xfrm>
            <a:off x="4724400" y="3276600"/>
            <a:ext cx="4120515" cy="3091815"/>
          </a:xfrm>
          <a:prstGeom prst="rect">
            <a:avLst/>
          </a:prstGeom>
          <a:effectLst>
            <a:outerShdw blurRad="1270000" dist="50800" dir="5400000" algn="ctr" rotWithShape="0">
              <a:srgbClr val="000000">
                <a:alpha val="43137"/>
              </a:srgbClr>
            </a:outerShdw>
          </a:effectLst>
        </p:spPr>
      </p:pic>
      <p:sp>
        <p:nvSpPr>
          <p:cNvPr id="16" name="Right Arrow 15"/>
          <p:cNvSpPr>
            <a:spLocks noChangeAspect="1"/>
          </p:cNvSpPr>
          <p:nvPr/>
        </p:nvSpPr>
        <p:spPr>
          <a:xfrm rot="10800000">
            <a:off x="3996252" y="47667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a:spLocks noChangeAspect="1"/>
          </p:cNvSpPr>
          <p:nvPr/>
        </p:nvSpPr>
        <p:spPr>
          <a:xfrm>
            <a:off x="4648200" y="1828800"/>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physbed1.PNG"/>
          <p:cNvPicPr>
            <a:picLocks noChangeAspect="1"/>
          </p:cNvPicPr>
          <p:nvPr/>
        </p:nvPicPr>
        <p:blipFill>
          <a:blip r:embed="rId3" cstate="print"/>
          <a:stretch>
            <a:fillRect/>
          </a:stretch>
        </p:blipFill>
        <p:spPr>
          <a:xfrm>
            <a:off x="685800" y="1524000"/>
            <a:ext cx="5419725" cy="36957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533400" y="304800"/>
            <a:ext cx="8229600" cy="685800"/>
          </a:xfrm>
        </p:spPr>
        <p:txBody>
          <a:bodyPr>
            <a:normAutofit/>
          </a:bodyPr>
          <a:lstStyle/>
          <a:p>
            <a:r>
              <a:rPr lang="en-GB" sz="3200" i="1" u="sng" dirty="0" smtClean="0"/>
              <a:t>Physics Performance for different Targets I</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37</a:t>
            </a:fld>
            <a:endParaRPr lang="en-GB"/>
          </a:p>
        </p:txBody>
      </p:sp>
      <p:sp>
        <p:nvSpPr>
          <p:cNvPr id="40" name="TextBox 39"/>
          <p:cNvSpPr txBox="1"/>
          <p:nvPr/>
        </p:nvSpPr>
        <p:spPr>
          <a:xfrm>
            <a:off x="6248400" y="1371601"/>
            <a:ext cx="2895600" cy="2954655"/>
          </a:xfrm>
          <a:prstGeom prst="rect">
            <a:avLst/>
          </a:prstGeom>
          <a:noFill/>
        </p:spPr>
        <p:txBody>
          <a:bodyPr wrap="square" rtlCol="0">
            <a:spAutoFit/>
          </a:bodyPr>
          <a:lstStyle/>
          <a:p>
            <a:pPr>
              <a:buFont typeface="Wingdings" pitchFamily="2" charset="2"/>
              <a:buChar char="Ø"/>
            </a:pPr>
            <a:r>
              <a:rPr lang="en-GB" dirty="0" smtClean="0">
                <a:solidFill>
                  <a:schemeClr val="accent1"/>
                </a:solidFill>
              </a:rPr>
              <a:t> Graphite Solid target, 2</a:t>
            </a:r>
            <a:r>
              <a:rPr lang="el-GR" dirty="0" smtClean="0">
                <a:solidFill>
                  <a:schemeClr val="accent1"/>
                </a:solidFill>
              </a:rPr>
              <a:t>λ</a:t>
            </a:r>
            <a:r>
              <a:rPr lang="en-GB" baseline="-25000" dirty="0" smtClean="0">
                <a:solidFill>
                  <a:schemeClr val="accent1"/>
                </a:solidFill>
              </a:rPr>
              <a:t>I</a:t>
            </a:r>
          </a:p>
          <a:p>
            <a:endParaRPr lang="en-GB" baseline="-25000" dirty="0" smtClean="0">
              <a:solidFill>
                <a:schemeClr val="accent1"/>
              </a:solidFill>
            </a:endParaRPr>
          </a:p>
          <a:p>
            <a:endParaRPr lang="en-GB" baseline="-25000" dirty="0" smtClean="0">
              <a:solidFill>
                <a:schemeClr val="accent1"/>
              </a:solidFill>
            </a:endParaRPr>
          </a:p>
          <a:p>
            <a:pPr>
              <a:buFont typeface="Wingdings" pitchFamily="2" charset="2"/>
              <a:buChar char="Ø"/>
            </a:pPr>
            <a:r>
              <a:rPr lang="en-GB" dirty="0" smtClean="0">
                <a:solidFill>
                  <a:srgbClr val="FF0000"/>
                </a:solidFill>
              </a:rPr>
              <a:t> Hg, 2</a:t>
            </a:r>
            <a:r>
              <a:rPr lang="el-GR" dirty="0" smtClean="0">
                <a:solidFill>
                  <a:srgbClr val="FF0000"/>
                </a:solidFill>
              </a:rPr>
              <a:t>λ</a:t>
            </a:r>
            <a:r>
              <a:rPr lang="en-GB" baseline="-25000" dirty="0" smtClean="0">
                <a:solidFill>
                  <a:srgbClr val="FF0000"/>
                </a:solidFill>
              </a:rPr>
              <a:t>I</a:t>
            </a:r>
            <a:endParaRPr lang="en-GB" dirty="0" smtClean="0">
              <a:solidFill>
                <a:srgbClr val="FF0000"/>
              </a:solidFill>
            </a:endParaRPr>
          </a:p>
          <a:p>
            <a:endParaRPr lang="en-GB" dirty="0" smtClean="0">
              <a:solidFill>
                <a:srgbClr val="FF0000"/>
              </a:solidFill>
            </a:endParaRPr>
          </a:p>
          <a:p>
            <a:pPr>
              <a:buFont typeface="Wingdings" pitchFamily="2" charset="2"/>
              <a:buChar char="Ø"/>
            </a:pPr>
            <a:r>
              <a:rPr lang="en-GB" dirty="0" smtClean="0">
                <a:solidFill>
                  <a:srgbClr val="CC3399"/>
                </a:solidFill>
              </a:rPr>
              <a:t>  Integrated target, 2</a:t>
            </a:r>
            <a:r>
              <a:rPr lang="el-GR" dirty="0" smtClean="0">
                <a:solidFill>
                  <a:srgbClr val="CC3399"/>
                </a:solidFill>
              </a:rPr>
              <a:t>λ</a:t>
            </a:r>
            <a:r>
              <a:rPr lang="en-GB" baseline="-25000" dirty="0" smtClean="0">
                <a:solidFill>
                  <a:srgbClr val="CC3399"/>
                </a:solidFill>
              </a:rPr>
              <a:t>I</a:t>
            </a:r>
            <a:endParaRPr lang="en-GB" dirty="0" smtClean="0">
              <a:solidFill>
                <a:srgbClr val="CC3399"/>
              </a:solidFill>
            </a:endParaRPr>
          </a:p>
          <a:p>
            <a:endParaRPr lang="en-GB" dirty="0" smtClean="0">
              <a:solidFill>
                <a:srgbClr val="FF0000"/>
              </a:solidFill>
            </a:endParaRPr>
          </a:p>
          <a:p>
            <a:pPr>
              <a:buFont typeface="Wingdings" pitchFamily="2" charset="2"/>
              <a:buChar char="Ø"/>
            </a:pPr>
            <a:r>
              <a:rPr lang="en-GB" dirty="0" smtClean="0"/>
              <a:t> excellent performance of  packed bed Ti, d= 74%d</a:t>
            </a:r>
            <a:r>
              <a:rPr lang="en-GB" baseline="-25000" dirty="0" smtClean="0"/>
              <a:t>Ti</a:t>
            </a:r>
            <a:endParaRPr lang="en-GB" dirty="0" smtClean="0"/>
          </a:p>
          <a:p>
            <a:endParaRPr lang="en-GB" dirty="0" smtClean="0"/>
          </a:p>
          <a:p>
            <a:endParaRPr lang="en-GB" dirty="0"/>
          </a:p>
        </p:txBody>
      </p:sp>
      <p:cxnSp>
        <p:nvCxnSpPr>
          <p:cNvPr id="68" name="Straight Arrow Connector 67"/>
          <p:cNvCxnSpPr/>
          <p:nvPr/>
        </p:nvCxnSpPr>
        <p:spPr>
          <a:xfrm rot="10800000" flipV="1">
            <a:off x="2438400" y="3429000"/>
            <a:ext cx="3962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V="1">
            <a:off x="4724400" y="3429000"/>
            <a:ext cx="16764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438400" y="2743200"/>
            <a:ext cx="3886200" cy="914400"/>
          </a:xfrm>
          <a:prstGeom prst="straightConnector1">
            <a:avLst/>
          </a:prstGeom>
          <a:ln>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962400" y="2209800"/>
            <a:ext cx="2362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2362200" y="1600200"/>
            <a:ext cx="3962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20709751">
            <a:off x="4563089" y="4991703"/>
            <a:ext cx="4094163" cy="717550"/>
          </a:xfrm>
          <a:prstGeom prst="ellipse">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any density reduction of packed could be recuperated  increasing </a:t>
            </a:r>
            <a:r>
              <a:rPr lang="en-GB" sz="1400" dirty="0">
                <a:solidFill>
                  <a:schemeClr val="tx1"/>
                </a:solidFill>
              </a:rPr>
              <a:t>the horn current by 50, 100 kA </a:t>
            </a:r>
          </a:p>
        </p:txBody>
      </p:sp>
      <p:sp>
        <p:nvSpPr>
          <p:cNvPr id="15" name="Rectangle 14"/>
          <p:cNvSpPr/>
          <p:nvPr/>
        </p:nvSpPr>
        <p:spPr>
          <a:xfrm>
            <a:off x="1600200" y="4114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CERN to Frejus/MEMPHYS neutrino beam</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hysbed2.PNG"/>
          <p:cNvPicPr>
            <a:picLocks noChangeAspect="1"/>
          </p:cNvPicPr>
          <p:nvPr/>
        </p:nvPicPr>
        <p:blipFill>
          <a:blip r:embed="rId3" cstate="print"/>
          <a:stretch>
            <a:fillRect/>
          </a:stretch>
        </p:blipFill>
        <p:spPr>
          <a:xfrm>
            <a:off x="838200" y="1295400"/>
            <a:ext cx="5467350" cy="3667125"/>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533400" y="304800"/>
            <a:ext cx="8229600" cy="685800"/>
          </a:xfrm>
          <a:ln>
            <a:solidFill>
              <a:schemeClr val="accent1">
                <a:shade val="50000"/>
              </a:schemeClr>
            </a:solidFill>
          </a:ln>
        </p:spPr>
        <p:txBody>
          <a:bodyPr>
            <a:normAutofit/>
          </a:bodyPr>
          <a:lstStyle/>
          <a:p>
            <a:r>
              <a:rPr lang="en-GB" sz="3200" i="1" u="sng" dirty="0" smtClean="0"/>
              <a:t>Physics Performance for different Targets II</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38</a:t>
            </a:fld>
            <a:endParaRPr lang="en-GB"/>
          </a:p>
        </p:txBody>
      </p:sp>
      <p:sp>
        <p:nvSpPr>
          <p:cNvPr id="40" name="TextBox 39"/>
          <p:cNvSpPr txBox="1"/>
          <p:nvPr/>
        </p:nvSpPr>
        <p:spPr>
          <a:xfrm>
            <a:off x="6248400" y="1371601"/>
            <a:ext cx="2895600" cy="2954655"/>
          </a:xfrm>
          <a:prstGeom prst="rect">
            <a:avLst/>
          </a:prstGeom>
          <a:noFill/>
        </p:spPr>
        <p:txBody>
          <a:bodyPr wrap="square" rtlCol="0">
            <a:spAutoFit/>
          </a:bodyPr>
          <a:lstStyle/>
          <a:p>
            <a:pPr>
              <a:buFont typeface="Wingdings" pitchFamily="2" charset="2"/>
              <a:buChar char="Ø"/>
            </a:pPr>
            <a:r>
              <a:rPr lang="en-GB" dirty="0" smtClean="0">
                <a:solidFill>
                  <a:schemeClr val="accent1"/>
                </a:solidFill>
              </a:rPr>
              <a:t> Graphite Solid target, 2</a:t>
            </a:r>
            <a:r>
              <a:rPr lang="el-GR" dirty="0" smtClean="0">
                <a:solidFill>
                  <a:schemeClr val="accent1"/>
                </a:solidFill>
              </a:rPr>
              <a:t>λ</a:t>
            </a:r>
            <a:r>
              <a:rPr lang="en-GB" baseline="-25000" dirty="0" smtClean="0">
                <a:solidFill>
                  <a:schemeClr val="accent1"/>
                </a:solidFill>
              </a:rPr>
              <a:t>I</a:t>
            </a:r>
          </a:p>
          <a:p>
            <a:endParaRPr lang="en-GB" baseline="-25000" dirty="0" smtClean="0">
              <a:solidFill>
                <a:schemeClr val="accent1"/>
              </a:solidFill>
            </a:endParaRPr>
          </a:p>
          <a:p>
            <a:endParaRPr lang="en-GB" baseline="-25000" dirty="0" smtClean="0">
              <a:solidFill>
                <a:schemeClr val="accent1"/>
              </a:solidFill>
            </a:endParaRPr>
          </a:p>
          <a:p>
            <a:pPr>
              <a:buFont typeface="Wingdings" pitchFamily="2" charset="2"/>
              <a:buChar char="Ø"/>
            </a:pPr>
            <a:r>
              <a:rPr lang="en-GB" dirty="0" smtClean="0">
                <a:solidFill>
                  <a:srgbClr val="FF0000"/>
                </a:solidFill>
              </a:rPr>
              <a:t> Hg, 2</a:t>
            </a:r>
            <a:r>
              <a:rPr lang="el-GR" dirty="0" smtClean="0">
                <a:solidFill>
                  <a:srgbClr val="FF0000"/>
                </a:solidFill>
              </a:rPr>
              <a:t>λ</a:t>
            </a:r>
            <a:r>
              <a:rPr lang="en-GB" baseline="-25000" dirty="0" smtClean="0">
                <a:solidFill>
                  <a:srgbClr val="FF0000"/>
                </a:solidFill>
              </a:rPr>
              <a:t>I</a:t>
            </a:r>
            <a:endParaRPr lang="en-GB" dirty="0" smtClean="0">
              <a:solidFill>
                <a:srgbClr val="FF0000"/>
              </a:solidFill>
            </a:endParaRPr>
          </a:p>
          <a:p>
            <a:endParaRPr lang="en-GB" dirty="0" smtClean="0">
              <a:solidFill>
                <a:srgbClr val="FF0000"/>
              </a:solidFill>
            </a:endParaRPr>
          </a:p>
          <a:p>
            <a:pPr>
              <a:buFont typeface="Wingdings" pitchFamily="2" charset="2"/>
              <a:buChar char="Ø"/>
            </a:pPr>
            <a:r>
              <a:rPr lang="en-GB" dirty="0" smtClean="0">
                <a:solidFill>
                  <a:srgbClr val="CC3399"/>
                </a:solidFill>
              </a:rPr>
              <a:t>  Integrated target, 2</a:t>
            </a:r>
            <a:r>
              <a:rPr lang="el-GR" dirty="0" smtClean="0">
                <a:solidFill>
                  <a:srgbClr val="CC3399"/>
                </a:solidFill>
              </a:rPr>
              <a:t>λ</a:t>
            </a:r>
            <a:r>
              <a:rPr lang="en-GB" baseline="-25000" dirty="0" smtClean="0">
                <a:solidFill>
                  <a:srgbClr val="CC3399"/>
                </a:solidFill>
              </a:rPr>
              <a:t>I</a:t>
            </a:r>
            <a:endParaRPr lang="en-GB" dirty="0" smtClean="0">
              <a:solidFill>
                <a:srgbClr val="CC3399"/>
              </a:solidFill>
            </a:endParaRPr>
          </a:p>
          <a:p>
            <a:endParaRPr lang="en-GB" dirty="0" smtClean="0">
              <a:solidFill>
                <a:srgbClr val="FF0000"/>
              </a:solidFill>
            </a:endParaRPr>
          </a:p>
          <a:p>
            <a:pPr>
              <a:buFont typeface="Wingdings" pitchFamily="2" charset="2"/>
              <a:buChar char="Ø"/>
            </a:pPr>
            <a:r>
              <a:rPr lang="en-GB" dirty="0" smtClean="0"/>
              <a:t> excellent performance of  packed bed Ti, d= 77%d</a:t>
            </a:r>
            <a:r>
              <a:rPr lang="en-GB" baseline="-25000" dirty="0" smtClean="0"/>
              <a:t>Ti</a:t>
            </a:r>
            <a:endParaRPr lang="en-GB" dirty="0" smtClean="0"/>
          </a:p>
          <a:p>
            <a:endParaRPr lang="en-GB" dirty="0" smtClean="0"/>
          </a:p>
          <a:p>
            <a:endParaRPr lang="en-GB" dirty="0"/>
          </a:p>
        </p:txBody>
      </p:sp>
      <p:cxnSp>
        <p:nvCxnSpPr>
          <p:cNvPr id="68" name="Straight Arrow Connector 67"/>
          <p:cNvCxnSpPr/>
          <p:nvPr/>
        </p:nvCxnSpPr>
        <p:spPr>
          <a:xfrm rot="10800000" flipV="1">
            <a:off x="2667000" y="3276600"/>
            <a:ext cx="36576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667000" y="2743200"/>
            <a:ext cx="3657600" cy="1447800"/>
          </a:xfrm>
          <a:prstGeom prst="straightConnector1">
            <a:avLst/>
          </a:prstGeom>
          <a:ln>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514600" y="2209800"/>
            <a:ext cx="3810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2514600" y="1524000"/>
            <a:ext cx="38100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20337659">
            <a:off x="4563089" y="4991703"/>
            <a:ext cx="4094163" cy="717550"/>
          </a:xfrm>
          <a:prstGeom prst="ellipse">
            <a:avLst/>
          </a:prstGeom>
          <a:gradFill>
            <a:gsLst>
              <a:gs pos="0">
                <a:srgbClr val="8488C4"/>
              </a:gs>
              <a:gs pos="53000">
                <a:srgbClr val="D4DEFF"/>
              </a:gs>
              <a:gs pos="83000">
                <a:srgbClr val="D4DEFF"/>
              </a:gs>
              <a:gs pos="100000">
                <a:srgbClr val="96AB94"/>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any density reduction of packed could be recuperated  increasing </a:t>
            </a:r>
            <a:r>
              <a:rPr lang="en-GB" sz="1400" dirty="0">
                <a:solidFill>
                  <a:schemeClr val="tx1"/>
                </a:solidFill>
              </a:rPr>
              <a:t>the horn current by 50, 100 kA </a:t>
            </a:r>
          </a:p>
        </p:txBody>
      </p:sp>
      <p:sp>
        <p:nvSpPr>
          <p:cNvPr id="13" name="Rectangle 12"/>
          <p:cNvSpPr/>
          <p:nvPr/>
        </p:nvSpPr>
        <p:spPr>
          <a:xfrm>
            <a:off x="1676400" y="2057400"/>
            <a:ext cx="2286000" cy="38100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CERN to Frejus/MEMPHYS neutrino beam</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rn (2).png"/>
          <p:cNvPicPr>
            <a:picLocks noChangeAspect="1"/>
          </p:cNvPicPr>
          <p:nvPr/>
        </p:nvPicPr>
        <p:blipFill>
          <a:blip r:embed="rId3" cstate="print"/>
          <a:stretch>
            <a:fillRect/>
          </a:stretch>
        </p:blipFill>
        <p:spPr>
          <a:xfrm>
            <a:off x="1524000" y="914400"/>
            <a:ext cx="6391275" cy="5286375"/>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609600" y="152400"/>
            <a:ext cx="8534400" cy="715962"/>
          </a:xfrm>
        </p:spPr>
        <p:txBody>
          <a:bodyPr>
            <a:noAutofit/>
          </a:bodyPr>
          <a:lstStyle/>
          <a:p>
            <a:r>
              <a:rPr lang="en-GB" sz="2400" i="1" u="sng" dirty="0" smtClean="0"/>
              <a:t>Energy Deposition from secondary particles on Horn,</a:t>
            </a:r>
            <a:br>
              <a:rPr lang="en-GB" sz="2400" i="1" u="sng" dirty="0" smtClean="0"/>
            </a:br>
            <a:r>
              <a:rPr lang="en-GB" sz="2400" i="1" u="sng" dirty="0" smtClean="0"/>
              <a:t> 1.3MW, Ti packed bed target</a:t>
            </a:r>
            <a:br>
              <a:rPr lang="en-GB" sz="2400" i="1" u="sng" dirty="0" smtClean="0"/>
            </a:br>
            <a:r>
              <a:rPr lang="en-GB" sz="1400" i="1" dirty="0" smtClean="0"/>
              <a:t>FLUKA MC+FLAIR</a:t>
            </a:r>
            <a:endParaRPr lang="en-GB" sz="2400" i="1"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39</a:t>
            </a:fld>
            <a:endParaRPr lang="en-GB"/>
          </a:p>
        </p:txBody>
      </p:sp>
      <p:sp>
        <p:nvSpPr>
          <p:cNvPr id="10" name="TextBox 9"/>
          <p:cNvSpPr txBox="1"/>
          <p:nvPr/>
        </p:nvSpPr>
        <p:spPr>
          <a:xfrm>
            <a:off x="5257800" y="4876800"/>
            <a:ext cx="1981200" cy="646331"/>
          </a:xfrm>
          <a:prstGeom prst="rect">
            <a:avLst/>
          </a:prstGeom>
          <a:solidFill>
            <a:schemeClr val="bg1"/>
          </a:solidFill>
        </p:spPr>
        <p:txBody>
          <a:bodyPr wrap="square" rtlCol="0">
            <a:spAutoFit/>
          </a:bodyPr>
          <a:lstStyle/>
          <a:p>
            <a:r>
              <a:rPr lang="en-GB" dirty="0" smtClean="0"/>
              <a:t>P</a:t>
            </a:r>
            <a:r>
              <a:rPr lang="en-GB" baseline="-25000" dirty="0" smtClean="0"/>
              <a:t>tg </a:t>
            </a:r>
            <a:r>
              <a:rPr lang="en-GB" dirty="0" smtClean="0"/>
              <a:t> = 105kW</a:t>
            </a:r>
          </a:p>
          <a:p>
            <a:r>
              <a:rPr lang="en-GB" dirty="0" smtClean="0"/>
              <a:t>P</a:t>
            </a:r>
            <a:r>
              <a:rPr lang="en-GB" baseline="-25000" dirty="0" smtClean="0"/>
              <a:t>h</a:t>
            </a:r>
            <a:r>
              <a:rPr lang="en-GB" dirty="0" smtClean="0"/>
              <a:t>   =  62kW</a:t>
            </a:r>
          </a:p>
        </p:txBody>
      </p:sp>
      <p:sp>
        <p:nvSpPr>
          <p:cNvPr id="11" name="TextBox 10"/>
          <p:cNvSpPr txBox="1"/>
          <p:nvPr/>
        </p:nvSpPr>
        <p:spPr>
          <a:xfrm>
            <a:off x="2209800" y="2819400"/>
            <a:ext cx="1066800" cy="369332"/>
          </a:xfrm>
          <a:prstGeom prst="rect">
            <a:avLst/>
          </a:prstGeom>
          <a:noFill/>
        </p:spPr>
        <p:txBody>
          <a:bodyPr wrap="square" rtlCol="0">
            <a:spAutoFit/>
          </a:bodyPr>
          <a:lstStyle/>
          <a:p>
            <a:r>
              <a:rPr lang="en-GB" dirty="0" smtClean="0"/>
              <a:t>9.5kW</a:t>
            </a:r>
            <a:endParaRPr lang="en-GB" dirty="0"/>
          </a:p>
        </p:txBody>
      </p:sp>
      <p:sp>
        <p:nvSpPr>
          <p:cNvPr id="12" name="TextBox 11"/>
          <p:cNvSpPr txBox="1"/>
          <p:nvPr/>
        </p:nvSpPr>
        <p:spPr>
          <a:xfrm rot="20230171">
            <a:off x="3537328" y="2554238"/>
            <a:ext cx="1066800" cy="381000"/>
          </a:xfrm>
          <a:prstGeom prst="rect">
            <a:avLst/>
          </a:prstGeom>
          <a:noFill/>
        </p:spPr>
        <p:txBody>
          <a:bodyPr wrap="square" rtlCol="0">
            <a:spAutoFit/>
          </a:bodyPr>
          <a:lstStyle/>
          <a:p>
            <a:r>
              <a:rPr lang="en-GB" dirty="0" smtClean="0"/>
              <a:t>2.4kW</a:t>
            </a:r>
            <a:endParaRPr lang="en-GB" dirty="0"/>
          </a:p>
        </p:txBody>
      </p:sp>
      <p:sp>
        <p:nvSpPr>
          <p:cNvPr id="13" name="TextBox 12"/>
          <p:cNvSpPr txBox="1"/>
          <p:nvPr/>
        </p:nvSpPr>
        <p:spPr>
          <a:xfrm>
            <a:off x="4876800" y="2362200"/>
            <a:ext cx="914400" cy="369332"/>
          </a:xfrm>
          <a:prstGeom prst="rect">
            <a:avLst/>
          </a:prstGeom>
          <a:noFill/>
        </p:spPr>
        <p:txBody>
          <a:bodyPr wrap="square" rtlCol="0">
            <a:spAutoFit/>
          </a:bodyPr>
          <a:lstStyle/>
          <a:p>
            <a:r>
              <a:rPr lang="en-GB" dirty="0" smtClean="0"/>
              <a:t>1.7kW</a:t>
            </a:r>
            <a:endParaRPr lang="en-GB" dirty="0"/>
          </a:p>
        </p:txBody>
      </p:sp>
      <p:sp>
        <p:nvSpPr>
          <p:cNvPr id="14" name="TextBox 13"/>
          <p:cNvSpPr txBox="1"/>
          <p:nvPr/>
        </p:nvSpPr>
        <p:spPr>
          <a:xfrm rot="1468928">
            <a:off x="5895970" y="2566643"/>
            <a:ext cx="1066800" cy="369332"/>
          </a:xfrm>
          <a:prstGeom prst="rect">
            <a:avLst/>
          </a:prstGeom>
          <a:noFill/>
        </p:spPr>
        <p:txBody>
          <a:bodyPr wrap="square" rtlCol="0">
            <a:spAutoFit/>
          </a:bodyPr>
          <a:lstStyle/>
          <a:p>
            <a:r>
              <a:rPr lang="en-GB" dirty="0" smtClean="0"/>
              <a:t>1.3kW</a:t>
            </a:r>
            <a:endParaRPr lang="en-GB" dirty="0"/>
          </a:p>
        </p:txBody>
      </p:sp>
      <p:sp>
        <p:nvSpPr>
          <p:cNvPr id="16" name="TextBox 15"/>
          <p:cNvSpPr txBox="1"/>
          <p:nvPr/>
        </p:nvSpPr>
        <p:spPr>
          <a:xfrm>
            <a:off x="3810000" y="1524000"/>
            <a:ext cx="1828800" cy="369332"/>
          </a:xfrm>
          <a:prstGeom prst="rect">
            <a:avLst/>
          </a:prstGeom>
          <a:noFill/>
        </p:spPr>
        <p:txBody>
          <a:bodyPr wrap="square" rtlCol="0">
            <a:spAutoFit/>
          </a:bodyPr>
          <a:lstStyle/>
          <a:p>
            <a:r>
              <a:rPr lang="en-GB" dirty="0" smtClean="0"/>
              <a:t>36kW, t=30mm</a:t>
            </a:r>
            <a:endParaRPr lang="en-GB" dirty="0"/>
          </a:p>
        </p:txBody>
      </p:sp>
      <p:sp>
        <p:nvSpPr>
          <p:cNvPr id="17" name="TextBox 16"/>
          <p:cNvSpPr txBox="1"/>
          <p:nvPr/>
        </p:nvSpPr>
        <p:spPr>
          <a:xfrm>
            <a:off x="6858000" y="2438400"/>
            <a:ext cx="990600" cy="369332"/>
          </a:xfrm>
          <a:prstGeom prst="rect">
            <a:avLst/>
          </a:prstGeom>
          <a:noFill/>
        </p:spPr>
        <p:txBody>
          <a:bodyPr wrap="square" rtlCol="0">
            <a:spAutoFit/>
          </a:bodyPr>
          <a:lstStyle/>
          <a:p>
            <a:r>
              <a:rPr lang="en-GB" dirty="0" smtClean="0"/>
              <a:t>2.5kW</a:t>
            </a:r>
            <a:endParaRPr lang="en-GB" dirty="0"/>
          </a:p>
        </p:txBody>
      </p:sp>
      <p:sp>
        <p:nvSpPr>
          <p:cNvPr id="18" name="TextBox 17"/>
          <p:cNvSpPr txBox="1"/>
          <p:nvPr/>
        </p:nvSpPr>
        <p:spPr>
          <a:xfrm>
            <a:off x="1524000" y="990600"/>
            <a:ext cx="3200400" cy="369332"/>
          </a:xfrm>
          <a:prstGeom prst="rect">
            <a:avLst/>
          </a:prstGeom>
          <a:noFill/>
        </p:spPr>
        <p:txBody>
          <a:bodyPr wrap="square" rtlCol="0">
            <a:spAutoFit/>
          </a:bodyPr>
          <a:lstStyle/>
          <a:p>
            <a:r>
              <a:rPr lang="en-GB" dirty="0" smtClean="0"/>
              <a:t>target Ti=65%d</a:t>
            </a:r>
            <a:r>
              <a:rPr lang="en-GB" baseline="-25000" dirty="0" smtClean="0"/>
              <a:t>Ti</a:t>
            </a:r>
            <a:r>
              <a:rPr lang="en-GB" dirty="0" smtClean="0"/>
              <a:t> , R</a:t>
            </a:r>
            <a:r>
              <a:rPr lang="en-GB" baseline="-25000" dirty="0" smtClean="0"/>
              <a:t>Ti</a:t>
            </a:r>
            <a:r>
              <a:rPr lang="en-GB" dirty="0" smtClean="0"/>
              <a:t>=1.5cm </a:t>
            </a:r>
            <a:endParaRPr lang="en-GB" dirty="0"/>
          </a:p>
        </p:txBody>
      </p:sp>
      <p:sp>
        <p:nvSpPr>
          <p:cNvPr id="19" name="TextBox 18"/>
          <p:cNvSpPr txBox="1"/>
          <p:nvPr/>
        </p:nvSpPr>
        <p:spPr>
          <a:xfrm>
            <a:off x="990600" y="2286000"/>
            <a:ext cx="1143000" cy="646331"/>
          </a:xfrm>
          <a:prstGeom prst="rect">
            <a:avLst/>
          </a:prstGeom>
          <a:noFill/>
        </p:spPr>
        <p:txBody>
          <a:bodyPr wrap="square" rtlCol="0">
            <a:spAutoFit/>
          </a:bodyPr>
          <a:lstStyle/>
          <a:p>
            <a:r>
              <a:rPr lang="en-GB" dirty="0" smtClean="0"/>
              <a:t>8.6kW, t=35mm</a:t>
            </a:r>
            <a:endParaRPr lang="en-GB" dirty="0"/>
          </a:p>
        </p:txBody>
      </p:sp>
      <p:pic>
        <p:nvPicPr>
          <p:cNvPr id="21" name="Picture 20" descr="E_horn_tot.png"/>
          <p:cNvPicPr>
            <a:picLocks noChangeAspect="1"/>
          </p:cNvPicPr>
          <p:nvPr/>
        </p:nvPicPr>
        <p:blipFill>
          <a:blip r:embed="rId4" cstate="print"/>
          <a:stretch>
            <a:fillRect/>
          </a:stretch>
        </p:blipFill>
        <p:spPr>
          <a:xfrm>
            <a:off x="-609600" y="2819400"/>
            <a:ext cx="5588000" cy="4191000"/>
          </a:xfrm>
          <a:prstGeom prst="rect">
            <a:avLst/>
          </a:prstGeom>
          <a:effectLst>
            <a:outerShdw blurRad="1270000" dist="50800" dir="5400000" algn="ctr" rotWithShape="0">
              <a:srgbClr val="000000">
                <a:alpha val="43137"/>
              </a:srgbClr>
            </a:outerShdw>
          </a:effectLst>
        </p:spPr>
      </p:pic>
      <p:sp>
        <p:nvSpPr>
          <p:cNvPr id="20" name="TextBox 19"/>
          <p:cNvSpPr txBox="1"/>
          <p:nvPr/>
        </p:nvSpPr>
        <p:spPr>
          <a:xfrm>
            <a:off x="838200" y="4724400"/>
            <a:ext cx="3657600" cy="276999"/>
          </a:xfrm>
          <a:prstGeom prst="rect">
            <a:avLst/>
          </a:prstGeom>
          <a:noFill/>
        </p:spPr>
        <p:txBody>
          <a:bodyPr wrap="square" rtlCol="0">
            <a:spAutoFit/>
          </a:bodyPr>
          <a:lstStyle/>
          <a:p>
            <a:r>
              <a:rPr lang="en-GB" sz="1200" u="sng" dirty="0" smtClean="0">
                <a:effectLst>
                  <a:outerShdw blurRad="38100" dist="38100" dir="2700000" algn="tl">
                    <a:srgbClr val="000000">
                      <a:alpha val="43137"/>
                    </a:srgbClr>
                  </a:outerShdw>
                </a:effectLst>
              </a:rPr>
              <a:t>radial profile of power density kW/cm</a:t>
            </a:r>
            <a:r>
              <a:rPr lang="en-GB" sz="1200" u="sng" baseline="30000" dirty="0" smtClean="0">
                <a:effectLst>
                  <a:outerShdw blurRad="38100" dist="38100" dir="2700000" algn="tl">
                    <a:srgbClr val="000000">
                      <a:alpha val="43137"/>
                    </a:srgbClr>
                  </a:outerShdw>
                </a:effectLst>
              </a:rPr>
              <a:t>3</a:t>
            </a:r>
            <a:endParaRPr lang="en-GB" sz="12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515112"/>
          </a:xfrm>
        </p:spPr>
        <p:txBody>
          <a:bodyPr>
            <a:normAutofit fontScale="90000"/>
          </a:bodyPr>
          <a:lstStyle/>
          <a:p>
            <a:r>
              <a:rPr lang="en-GB" i="1" u="sng" dirty="0" smtClean="0"/>
              <a:t>beam window</a:t>
            </a:r>
            <a:endParaRPr lang="en-GB" i="1" u="sng" dirty="0"/>
          </a:p>
        </p:txBody>
      </p:sp>
      <p:sp>
        <p:nvSpPr>
          <p:cNvPr id="4" name="Footer Placeholder 3"/>
          <p:cNvSpPr>
            <a:spLocks noGrp="1"/>
          </p:cNvSpPr>
          <p:nvPr>
            <p:ph type="ftr" sz="quarter" idx="11"/>
          </p:nvPr>
        </p:nvSpPr>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p:txBody>
          <a:bodyPr/>
          <a:lstStyle/>
          <a:p>
            <a:fld id="{BE4CDD75-BE5C-42FB-ADA7-DEDDE10B26CB}" type="slidenum">
              <a:rPr lang="en-GB" smtClean="0"/>
              <a:pPr/>
              <a:t>4</a:t>
            </a:fld>
            <a:endParaRPr lang="en-GB"/>
          </a:p>
        </p:txBody>
      </p:sp>
      <p:pic>
        <p:nvPicPr>
          <p:cNvPr id="6" name="Picture 2"/>
          <p:cNvPicPr>
            <a:picLocks noChangeAspect="1" noChangeArrowheads="1"/>
          </p:cNvPicPr>
          <p:nvPr/>
        </p:nvPicPr>
        <p:blipFill>
          <a:blip r:embed="rId3" cstate="print"/>
          <a:srcRect/>
          <a:stretch>
            <a:fillRect/>
          </a:stretch>
        </p:blipFill>
        <p:spPr bwMode="auto">
          <a:xfrm>
            <a:off x="228600" y="914400"/>
            <a:ext cx="5791200" cy="434955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7" name="TextBox 6"/>
          <p:cNvSpPr txBox="1"/>
          <p:nvPr/>
        </p:nvSpPr>
        <p:spPr>
          <a:xfrm>
            <a:off x="228600" y="5257800"/>
            <a:ext cx="5867400" cy="1908215"/>
          </a:xfrm>
          <a:prstGeom prst="rect">
            <a:avLst/>
          </a:prstGeom>
          <a:noFill/>
        </p:spPr>
        <p:txBody>
          <a:bodyPr wrap="square" rtlCol="0">
            <a:spAutoFit/>
          </a:bodyPr>
          <a:lstStyle/>
          <a:p>
            <a:r>
              <a:rPr lang="en-GB" sz="1600" dirty="0" smtClean="0">
                <a:latin typeface="Constantia" pitchFamily="18" charset="0"/>
              </a:rPr>
              <a:t>0.25 mm thick beryllium window</a:t>
            </a:r>
          </a:p>
          <a:p>
            <a:r>
              <a:rPr lang="en-GB" sz="1600" dirty="0" smtClean="0">
                <a:latin typeface="Constantia" pitchFamily="18" charset="0"/>
              </a:rPr>
              <a:t>Circumferentially water cooled (assumes 2000 W/m</a:t>
            </a:r>
            <a:r>
              <a:rPr lang="en-GB" sz="1600" baseline="30000" dirty="0" smtClean="0">
                <a:latin typeface="Constantia" pitchFamily="18" charset="0"/>
              </a:rPr>
              <a:t>2</a:t>
            </a:r>
            <a:r>
              <a:rPr lang="en-GB" sz="1600" dirty="0" smtClean="0">
                <a:latin typeface="Constantia" pitchFamily="18" charset="0"/>
              </a:rPr>
              <a:t>K)</a:t>
            </a:r>
          </a:p>
          <a:p>
            <a:r>
              <a:rPr lang="en-GB" sz="1600" dirty="0" smtClean="0">
                <a:latin typeface="Constantia" pitchFamily="18" charset="0"/>
              </a:rPr>
              <a:t>Max temp ~ 180 °C Max stress ~ 50 MPa </a:t>
            </a:r>
          </a:p>
          <a:p>
            <a:r>
              <a:rPr lang="en-GB" sz="1600" b="1" dirty="0" smtClean="0">
                <a:latin typeface="Constantia" pitchFamily="18" charset="0"/>
              </a:rPr>
              <a:t>(</a:t>
            </a:r>
            <a:r>
              <a:rPr lang="en-GB" sz="1600" dirty="0" smtClean="0"/>
              <a:t>109</a:t>
            </a:r>
            <a:r>
              <a:rPr lang="en-GB" sz="1600" baseline="30000" dirty="0" smtClean="0"/>
              <a:t>o</a:t>
            </a:r>
            <a:r>
              <a:rPr lang="en-GB" sz="1600" dirty="0" smtClean="0"/>
              <a:t>C and 39 MPa  using He cooling</a:t>
            </a:r>
            <a:r>
              <a:rPr lang="en-GB" sz="1600" b="1" dirty="0" smtClean="0">
                <a:latin typeface="Constantia" pitchFamily="18" charset="0"/>
              </a:rPr>
              <a:t>)</a:t>
            </a:r>
          </a:p>
          <a:p>
            <a:endParaRPr lang="en-GB" b="1" dirty="0" smtClean="0">
              <a:latin typeface="+mj-lt"/>
            </a:endParaRPr>
          </a:p>
          <a:p>
            <a:endParaRPr lang="en-GB" b="1" dirty="0" smtClean="0">
              <a:latin typeface="+mj-lt"/>
            </a:endParaRPr>
          </a:p>
          <a:p>
            <a:endParaRPr lang="en-US" dirty="0"/>
          </a:p>
        </p:txBody>
      </p:sp>
      <p:sp>
        <p:nvSpPr>
          <p:cNvPr id="8" name="TextBox 7"/>
          <p:cNvSpPr txBox="1"/>
          <p:nvPr/>
        </p:nvSpPr>
        <p:spPr>
          <a:xfrm>
            <a:off x="6400800" y="6248400"/>
            <a:ext cx="1828800" cy="369332"/>
          </a:xfrm>
          <a:prstGeom prst="rect">
            <a:avLst/>
          </a:prstGeom>
          <a:noFill/>
        </p:spPr>
        <p:txBody>
          <a:bodyPr wrap="square" rtlCol="0">
            <a:spAutoFit/>
          </a:bodyPr>
          <a:lstStyle/>
          <a:p>
            <a:r>
              <a:rPr lang="en-GB" dirty="0" smtClean="0"/>
              <a:t>Matt Rooney</a:t>
            </a:r>
            <a:endParaRPr lang="en-GB" dirty="0"/>
          </a:p>
        </p:txBody>
      </p:sp>
      <p:pic>
        <p:nvPicPr>
          <p:cNvPr id="9" name="Picture 3"/>
          <p:cNvPicPr>
            <a:picLocks noChangeAspect="1" noChangeArrowheads="1"/>
          </p:cNvPicPr>
          <p:nvPr/>
        </p:nvPicPr>
        <p:blipFill>
          <a:blip r:embed="rId4" cstate="print"/>
          <a:srcRect/>
          <a:stretch>
            <a:fillRect/>
          </a:stretch>
        </p:blipFill>
        <p:spPr bwMode="auto">
          <a:xfrm>
            <a:off x="5334000" y="3657600"/>
            <a:ext cx="3657600" cy="2369496"/>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10" name="Picture 2"/>
          <p:cNvPicPr>
            <a:picLocks noChangeAspect="1" noChangeArrowheads="1"/>
          </p:cNvPicPr>
          <p:nvPr/>
        </p:nvPicPr>
        <p:blipFill>
          <a:blip r:embed="rId5" cstate="print"/>
          <a:srcRect/>
          <a:stretch>
            <a:fillRect/>
          </a:stretch>
        </p:blipFill>
        <p:spPr bwMode="auto">
          <a:xfrm>
            <a:off x="5562600" y="1066800"/>
            <a:ext cx="3226060" cy="2460691"/>
          </a:xfrm>
          <a:prstGeom prst="rect">
            <a:avLst/>
          </a:prstGeom>
          <a:noFill/>
          <a:effectLst>
            <a:outerShdw blurRad="1270000" dist="50800" dir="5400000" algn="ctr" rotWithShape="0">
              <a:srgbClr val="000000">
                <a:alpha val="43137"/>
              </a:srgbClr>
            </a:outerShdw>
          </a:effectLst>
        </p:spPr>
      </p:pic>
      <p:sp>
        <p:nvSpPr>
          <p:cNvPr id="11" name="TextBox 10"/>
          <p:cNvSpPr txBox="1"/>
          <p:nvPr/>
        </p:nvSpPr>
        <p:spPr>
          <a:xfrm>
            <a:off x="3962400" y="6019800"/>
            <a:ext cx="28194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feasible</a:t>
            </a:r>
            <a:endParaRPr lang="en-GB"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8" descr="Superbeam_edep_4horns_h14.png"/>
          <p:cNvPicPr>
            <a:picLocks noChangeAspect="1"/>
          </p:cNvPicPr>
          <p:nvPr/>
        </p:nvPicPr>
        <p:blipFill>
          <a:blip r:embed="rId3" cstate="print"/>
          <a:srcRect/>
          <a:stretch>
            <a:fillRect/>
          </a:stretch>
        </p:blipFill>
        <p:spPr bwMode="auto">
          <a:xfrm>
            <a:off x="3048000" y="304800"/>
            <a:ext cx="6096000" cy="457200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p:txBody>
          <a:bodyPr/>
          <a:lstStyle/>
          <a:p>
            <a:pPr>
              <a:defRPr/>
            </a:pPr>
            <a:r>
              <a:rPr lang="en-GB" smtClean="0"/>
              <a:t>SPL SuperBeam Studies @ NUFACT11                                  </a:t>
            </a:r>
            <a:endParaRPr lang="en-GB" dirty="0"/>
          </a:p>
        </p:txBody>
      </p:sp>
      <p:sp>
        <p:nvSpPr>
          <p:cNvPr id="5" name="Slide Number Placeholder 4"/>
          <p:cNvSpPr>
            <a:spLocks noGrp="1"/>
          </p:cNvSpPr>
          <p:nvPr>
            <p:ph type="sldNum" sz="quarter" idx="12"/>
          </p:nvPr>
        </p:nvSpPr>
        <p:spPr/>
        <p:txBody>
          <a:bodyPr/>
          <a:lstStyle/>
          <a:p>
            <a:pPr>
              <a:defRPr/>
            </a:pPr>
            <a:fld id="{7974BE56-4796-49F7-9C3D-AE39C8EBD6A0}" type="slidenum">
              <a:rPr lang="en-GB"/>
              <a:pPr>
                <a:defRPr/>
              </a:pPr>
              <a:t>40</a:t>
            </a:fld>
            <a:endParaRPr lang="en-GB" dirty="0"/>
          </a:p>
        </p:txBody>
      </p:sp>
      <p:pic>
        <p:nvPicPr>
          <p:cNvPr id="18437" name="Picture 5" descr="5horns.png"/>
          <p:cNvPicPr>
            <a:picLocks noChangeAspect="1"/>
          </p:cNvPicPr>
          <p:nvPr/>
        </p:nvPicPr>
        <p:blipFill>
          <a:blip r:embed="rId4" cstate="print"/>
          <a:srcRect/>
          <a:stretch>
            <a:fillRect/>
          </a:stretch>
        </p:blipFill>
        <p:spPr bwMode="auto">
          <a:xfrm>
            <a:off x="228600" y="1219200"/>
            <a:ext cx="3287713" cy="2719388"/>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8438" name="TextBox 6"/>
          <p:cNvSpPr txBox="1">
            <a:spLocks noChangeArrowheads="1"/>
          </p:cNvSpPr>
          <p:nvPr/>
        </p:nvSpPr>
        <p:spPr bwMode="auto">
          <a:xfrm>
            <a:off x="1752600" y="1905000"/>
            <a:ext cx="457200" cy="369888"/>
          </a:xfrm>
          <a:prstGeom prst="rect">
            <a:avLst/>
          </a:prstGeom>
          <a:noFill/>
          <a:ln w="9525">
            <a:noFill/>
            <a:miter lim="800000"/>
            <a:headEnd/>
            <a:tailEnd/>
          </a:ln>
        </p:spPr>
        <p:txBody>
          <a:bodyPr>
            <a:spAutoFit/>
          </a:bodyPr>
          <a:lstStyle/>
          <a:p>
            <a:r>
              <a:rPr lang="en-GB">
                <a:latin typeface="Calibri" pitchFamily="34" charset="0"/>
              </a:rPr>
              <a:t>1</a:t>
            </a:r>
            <a:r>
              <a:rPr lang="en-GB" baseline="30000">
                <a:latin typeface="Calibri" pitchFamily="34" charset="0"/>
              </a:rPr>
              <a:t>st</a:t>
            </a:r>
            <a:r>
              <a:rPr lang="en-GB">
                <a:latin typeface="Calibri" pitchFamily="34" charset="0"/>
              </a:rPr>
              <a:t> </a:t>
            </a:r>
          </a:p>
        </p:txBody>
      </p:sp>
      <p:sp>
        <p:nvSpPr>
          <p:cNvPr id="18439" name="TextBox 7"/>
          <p:cNvSpPr txBox="1">
            <a:spLocks noChangeArrowheads="1"/>
          </p:cNvSpPr>
          <p:nvPr/>
        </p:nvSpPr>
        <p:spPr bwMode="auto">
          <a:xfrm>
            <a:off x="1219200" y="1905000"/>
            <a:ext cx="6096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p>
        </p:txBody>
      </p:sp>
      <p:sp>
        <p:nvSpPr>
          <p:cNvPr id="18440" name="TextBox 8"/>
          <p:cNvSpPr txBox="1">
            <a:spLocks noChangeArrowheads="1"/>
          </p:cNvSpPr>
          <p:nvPr/>
        </p:nvSpPr>
        <p:spPr bwMode="auto">
          <a:xfrm>
            <a:off x="1219200" y="3124200"/>
            <a:ext cx="533400" cy="369888"/>
          </a:xfrm>
          <a:prstGeom prst="rect">
            <a:avLst/>
          </a:prstGeom>
          <a:noFill/>
          <a:ln w="9525">
            <a:noFill/>
            <a:miter lim="800000"/>
            <a:headEnd/>
            <a:tailEnd/>
          </a:ln>
        </p:spPr>
        <p:txBody>
          <a:bodyPr>
            <a:spAutoFit/>
          </a:bodyPr>
          <a:lstStyle/>
          <a:p>
            <a:r>
              <a:rPr lang="en-GB">
                <a:latin typeface="Calibri" pitchFamily="34" charset="0"/>
              </a:rPr>
              <a:t>3</a:t>
            </a:r>
            <a:r>
              <a:rPr lang="en-GB" baseline="30000">
                <a:latin typeface="Calibri" pitchFamily="34" charset="0"/>
              </a:rPr>
              <a:t>rd</a:t>
            </a:r>
          </a:p>
        </p:txBody>
      </p:sp>
      <p:sp>
        <p:nvSpPr>
          <p:cNvPr id="18441" name="TextBox 9"/>
          <p:cNvSpPr txBox="1">
            <a:spLocks noChangeArrowheads="1"/>
          </p:cNvSpPr>
          <p:nvPr/>
        </p:nvSpPr>
        <p:spPr bwMode="auto">
          <a:xfrm>
            <a:off x="1752600" y="3124200"/>
            <a:ext cx="457200" cy="369888"/>
          </a:xfrm>
          <a:prstGeom prst="rect">
            <a:avLst/>
          </a:prstGeom>
          <a:noFill/>
          <a:ln w="9525">
            <a:noFill/>
            <a:miter lim="800000"/>
            <a:headEnd/>
            <a:tailEnd/>
          </a:ln>
        </p:spPr>
        <p:txBody>
          <a:bodyPr>
            <a:spAutoFit/>
          </a:bodyPr>
          <a:lstStyle/>
          <a:p>
            <a:r>
              <a:rPr lang="en-GB">
                <a:latin typeface="Calibri" pitchFamily="34" charset="0"/>
              </a:rPr>
              <a:t>4</a:t>
            </a:r>
            <a:r>
              <a:rPr lang="en-GB" baseline="30000">
                <a:latin typeface="Calibri" pitchFamily="34" charset="0"/>
              </a:rPr>
              <a:t>th</a:t>
            </a:r>
            <a:r>
              <a:rPr lang="en-GB">
                <a:latin typeface="Calibri" pitchFamily="34" charset="0"/>
              </a:rPr>
              <a:t> </a:t>
            </a:r>
          </a:p>
        </p:txBody>
      </p:sp>
      <p:sp>
        <p:nvSpPr>
          <p:cNvPr id="18442" name="TextBox 10"/>
          <p:cNvSpPr txBox="1">
            <a:spLocks noChangeArrowheads="1"/>
          </p:cNvSpPr>
          <p:nvPr/>
        </p:nvSpPr>
        <p:spPr bwMode="auto">
          <a:xfrm>
            <a:off x="762000" y="1295400"/>
            <a:ext cx="2209800" cy="307975"/>
          </a:xfrm>
          <a:prstGeom prst="rect">
            <a:avLst/>
          </a:prstGeom>
          <a:noFill/>
          <a:ln w="9525">
            <a:noFill/>
            <a:miter lim="800000"/>
            <a:headEnd/>
            <a:tailEnd/>
          </a:ln>
        </p:spPr>
        <p:txBody>
          <a:bodyPr>
            <a:spAutoFit/>
          </a:bodyPr>
          <a:lstStyle/>
          <a:p>
            <a:r>
              <a:rPr lang="en-GB" sz="1400">
                <a:latin typeface="Calibri" pitchFamily="34" charset="0"/>
              </a:rPr>
              <a:t>shown upstream plates</a:t>
            </a:r>
          </a:p>
        </p:txBody>
      </p:sp>
      <p:sp>
        <p:nvSpPr>
          <p:cNvPr id="18443" name="TextBox 12"/>
          <p:cNvSpPr txBox="1">
            <a:spLocks noChangeArrowheads="1"/>
          </p:cNvSpPr>
          <p:nvPr/>
        </p:nvSpPr>
        <p:spPr bwMode="auto">
          <a:xfrm>
            <a:off x="6172200" y="2438400"/>
            <a:ext cx="609600" cy="369888"/>
          </a:xfrm>
          <a:prstGeom prst="rect">
            <a:avLst/>
          </a:prstGeom>
          <a:noFill/>
          <a:ln w="9525">
            <a:noFill/>
            <a:miter lim="800000"/>
            <a:headEnd/>
            <a:tailEnd/>
          </a:ln>
          <a:effectLst>
            <a:outerShdw blurRad="1270000" dist="50800" dir="5400000" algn="ctr" rotWithShape="0">
              <a:srgbClr val="000000">
                <a:alpha val="43137"/>
              </a:srgbClr>
            </a:outerShdw>
          </a:effectLst>
        </p:spPr>
        <p:txBody>
          <a:bodyPr>
            <a:spAutoFit/>
          </a:bodyPr>
          <a:lstStyle/>
          <a:p>
            <a:r>
              <a:rPr lang="en-GB">
                <a:latin typeface="Calibri" pitchFamily="34" charset="0"/>
              </a:rPr>
              <a:t>1</a:t>
            </a:r>
            <a:r>
              <a:rPr lang="en-GB" baseline="30000">
                <a:latin typeface="Calibri" pitchFamily="34" charset="0"/>
              </a:rPr>
              <a:t>st</a:t>
            </a:r>
            <a:r>
              <a:rPr lang="en-GB">
                <a:latin typeface="Calibri" pitchFamily="34" charset="0"/>
              </a:rPr>
              <a:t> </a:t>
            </a:r>
          </a:p>
        </p:txBody>
      </p:sp>
      <p:sp>
        <p:nvSpPr>
          <p:cNvPr id="18444" name="TextBox 13"/>
          <p:cNvSpPr txBox="1">
            <a:spLocks noChangeArrowheads="1"/>
          </p:cNvSpPr>
          <p:nvPr/>
        </p:nvSpPr>
        <p:spPr bwMode="auto">
          <a:xfrm>
            <a:off x="5715000" y="3810000"/>
            <a:ext cx="11430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r>
              <a:rPr lang="en-GB">
                <a:latin typeface="Calibri" pitchFamily="34" charset="0"/>
              </a:rPr>
              <a:t> or 4</a:t>
            </a:r>
            <a:r>
              <a:rPr lang="en-GB" baseline="30000">
                <a:latin typeface="Calibri" pitchFamily="34" charset="0"/>
              </a:rPr>
              <a:t>th</a:t>
            </a:r>
            <a:r>
              <a:rPr lang="en-GB">
                <a:latin typeface="Calibri" pitchFamily="34" charset="0"/>
              </a:rPr>
              <a:t> </a:t>
            </a:r>
          </a:p>
        </p:txBody>
      </p:sp>
      <p:sp>
        <p:nvSpPr>
          <p:cNvPr id="18445" name="TextBox 22"/>
          <p:cNvSpPr txBox="1">
            <a:spLocks noChangeArrowheads="1"/>
          </p:cNvSpPr>
          <p:nvPr/>
        </p:nvSpPr>
        <p:spPr bwMode="auto">
          <a:xfrm>
            <a:off x="838200" y="152400"/>
            <a:ext cx="8915400" cy="1138773"/>
          </a:xfrm>
          <a:prstGeom prst="rect">
            <a:avLst/>
          </a:prstGeom>
          <a:noFill/>
          <a:ln w="9525">
            <a:noFill/>
            <a:miter lim="800000"/>
            <a:headEnd/>
            <a:tailEnd/>
          </a:ln>
        </p:spPr>
        <p:txBody>
          <a:bodyPr wrap="square">
            <a:spAutoFit/>
          </a:bodyPr>
          <a:lstStyle/>
          <a:p>
            <a:pPr lvl="1"/>
            <a:r>
              <a:rPr lang="en-GB" sz="2400" i="1" u="sng" dirty="0" smtClean="0">
                <a:solidFill>
                  <a:schemeClr val="tx2"/>
                </a:solidFill>
                <a:latin typeface="Calibri" pitchFamily="34" charset="0"/>
              </a:rPr>
              <a:t>Energy Deposition on horns </a:t>
            </a:r>
            <a:r>
              <a:rPr lang="en-GB" sz="2400" i="1" u="sng" dirty="0">
                <a:solidFill>
                  <a:schemeClr val="tx2"/>
                </a:solidFill>
                <a:latin typeface="Calibri" pitchFamily="34" charset="0"/>
              </a:rPr>
              <a:t># </a:t>
            </a:r>
            <a:r>
              <a:rPr lang="en-GB" sz="2400" i="1" u="sng" dirty="0" smtClean="0">
                <a:solidFill>
                  <a:schemeClr val="tx2"/>
                </a:solidFill>
                <a:latin typeface="Calibri" pitchFamily="34" charset="0"/>
              </a:rPr>
              <a:t>2,4, active horn is #1</a:t>
            </a:r>
            <a:endParaRPr lang="en-GB" sz="2400" i="1" u="sng" dirty="0">
              <a:solidFill>
                <a:schemeClr val="tx2"/>
              </a:solidFill>
              <a:latin typeface="Calibri" pitchFamily="34" charset="0"/>
            </a:endParaRPr>
          </a:p>
          <a:p>
            <a:pPr lvl="1"/>
            <a:r>
              <a:rPr lang="en-GB" sz="2000" i="1" dirty="0" smtClean="0">
                <a:solidFill>
                  <a:schemeClr val="tx2"/>
                </a:solidFill>
                <a:latin typeface="Calibri" pitchFamily="34" charset="0"/>
              </a:rPr>
              <a:t>1.3MW </a:t>
            </a:r>
            <a:r>
              <a:rPr lang="en-GB" sz="2000" i="1" dirty="0">
                <a:solidFill>
                  <a:schemeClr val="tx2"/>
                </a:solidFill>
                <a:latin typeface="Calibri" pitchFamily="34" charset="0"/>
              </a:rPr>
              <a:t>beam, 350kA, </a:t>
            </a:r>
            <a:r>
              <a:rPr lang="en-GB" sz="2000" i="1" u="sng" dirty="0" smtClean="0">
                <a:solidFill>
                  <a:schemeClr val="tx2"/>
                </a:solidFill>
                <a:latin typeface="Calibri" pitchFamily="34" charset="0"/>
              </a:rPr>
              <a:t>graphite </a:t>
            </a:r>
            <a:r>
              <a:rPr lang="en-GB" sz="2000" i="1" u="sng" dirty="0">
                <a:solidFill>
                  <a:schemeClr val="tx2"/>
                </a:solidFill>
                <a:latin typeface="Calibri" pitchFamily="34" charset="0"/>
              </a:rPr>
              <a:t>target </a:t>
            </a:r>
          </a:p>
          <a:p>
            <a:pPr lvl="1"/>
            <a:endParaRPr lang="en-GB" sz="2400" dirty="0">
              <a:latin typeface="Calibri" pitchFamily="34" charset="0"/>
            </a:endParaRPr>
          </a:p>
        </p:txBody>
      </p:sp>
      <p:sp>
        <p:nvSpPr>
          <p:cNvPr id="18446" name="TextBox 23"/>
          <p:cNvSpPr txBox="1">
            <a:spLocks noChangeArrowheads="1"/>
          </p:cNvSpPr>
          <p:nvPr/>
        </p:nvSpPr>
        <p:spPr bwMode="auto">
          <a:xfrm>
            <a:off x="5181600" y="1752600"/>
            <a:ext cx="16764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14.4kW</a:t>
            </a:r>
          </a:p>
        </p:txBody>
      </p:sp>
      <p:sp>
        <p:nvSpPr>
          <p:cNvPr id="18447" name="TextBox 24"/>
          <p:cNvSpPr txBox="1">
            <a:spLocks noChangeArrowheads="1"/>
          </p:cNvSpPr>
          <p:nvPr/>
        </p:nvSpPr>
        <p:spPr bwMode="auto">
          <a:xfrm>
            <a:off x="5105400" y="3124200"/>
            <a:ext cx="16764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0.8kW</a:t>
            </a:r>
          </a:p>
        </p:txBody>
      </p:sp>
      <p:graphicFrame>
        <p:nvGraphicFramePr>
          <p:cNvPr id="27" name="Table 26"/>
          <p:cNvGraphicFramePr>
            <a:graphicFrameLocks noGrp="1"/>
          </p:cNvGraphicFramePr>
          <p:nvPr/>
        </p:nvGraphicFramePr>
        <p:xfrm>
          <a:off x="685800" y="4572000"/>
          <a:ext cx="6781798" cy="1793471"/>
        </p:xfrm>
        <a:graphic>
          <a:graphicData uri="http://schemas.openxmlformats.org/drawingml/2006/table">
            <a:tbl>
              <a:tblPr firstRow="1" firstCol="1">
                <a:effectLst>
                  <a:outerShdw blurRad="1270000" dist="50800" dir="5400000" algn="ctr" rotWithShape="0">
                    <a:srgbClr val="000000">
                      <a:alpha val="43137"/>
                    </a:srgbClr>
                  </a:outerShdw>
                </a:effectLst>
                <a:tableStyleId>{2D5ABB26-0587-4C30-8999-92F81FD0307C}</a:tableStyleId>
              </a:tblPr>
              <a:tblGrid>
                <a:gridCol w="2133600"/>
                <a:gridCol w="833437"/>
                <a:gridCol w="2613819"/>
                <a:gridCol w="1200942"/>
              </a:tblGrid>
              <a:tr h="301336">
                <a:tc gridSpan="4">
                  <a:txBody>
                    <a:bodyPr/>
                    <a:lstStyle/>
                    <a:p>
                      <a:pPr algn="l"/>
                      <a:r>
                        <a:rPr lang="en-GB" sz="2400" b="0" dirty="0" smtClean="0">
                          <a:ln>
                            <a:solidFill>
                              <a:sysClr val="windowText" lastClr="000000"/>
                            </a:solidFill>
                          </a:ln>
                          <a:solidFill>
                            <a:sysClr val="windowText" lastClr="000000"/>
                          </a:solidFill>
                          <a:effectLst/>
                          <a:latin typeface="Arial" pitchFamily="34" charset="0"/>
                          <a:cs typeface="Arial" pitchFamily="34" charset="0"/>
                        </a:rPr>
                        <a:t>            </a:t>
                      </a:r>
                      <a:r>
                        <a:rPr lang="en-GB" sz="1800" baseline="0" dirty="0" smtClean="0"/>
                        <a:t>P</a:t>
                      </a:r>
                      <a:r>
                        <a:rPr lang="en-GB" sz="1800" dirty="0" smtClean="0"/>
                        <a:t>ower in kW for</a:t>
                      </a:r>
                      <a:r>
                        <a:rPr lang="en-GB" sz="1800" baseline="0" dirty="0" smtClean="0"/>
                        <a:t> the horns next to the active one</a:t>
                      </a:r>
                      <a:endParaRPr lang="en-GB"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r>
              <a:tr h="421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solidFill>
                              <a:sysClr val="windowText" lastClr="000000"/>
                            </a:solidFill>
                          </a:ln>
                          <a:solidFill>
                            <a:sysClr val="windowText" lastClr="000000"/>
                          </a:solidFill>
                          <a:effectLst/>
                        </a:rPr>
                        <a:t>   </a:t>
                      </a:r>
                      <a:r>
                        <a:rPr lang="en-GB" sz="1800" dirty="0" smtClean="0">
                          <a:ln>
                            <a:noFill/>
                          </a:ln>
                          <a:solidFill>
                            <a:schemeClr val="tx1"/>
                          </a:solidFill>
                          <a:effectLst/>
                        </a:rPr>
                        <a:t>total</a:t>
                      </a:r>
                      <a:endParaRPr lang="en-GB" sz="1800"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inner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outer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plates</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673">
                <a:tc>
                  <a:txBody>
                    <a:bodyPr/>
                    <a:lstStyle/>
                    <a:p>
                      <a:pPr algn="ctr"/>
                      <a:r>
                        <a:rPr lang="en-GB" sz="1800" dirty="0" smtClean="0"/>
                        <a:t>   0.8 </a:t>
                      </a:r>
                    </a:p>
                    <a:p>
                      <a:pPr algn="ctr"/>
                      <a:r>
                        <a:rPr lang="en-GB" sz="1800" dirty="0" smtClean="0"/>
                        <a:t>(5.5% of active horn)</a:t>
                      </a:r>
                      <a:endParaRPr lang="en-GB"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0.1</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noFill/>
                          </a:ln>
                          <a:solidFill>
                            <a:schemeClr val="tx1"/>
                          </a:solidFill>
                          <a:effectLst/>
                        </a:rPr>
                        <a:t>0.6</a:t>
                      </a:r>
                      <a:r>
                        <a:rPr lang="en-GB" sz="1800" baseline="0" dirty="0" smtClean="0">
                          <a:ln>
                            <a:noFill/>
                          </a:ln>
                          <a:solidFill>
                            <a:schemeClr val="tx1"/>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(50% of outer next</a:t>
                      </a:r>
                      <a:r>
                        <a:rPr lang="en-GB" sz="1800" baseline="0" dirty="0" smtClean="0"/>
                        <a:t> to 1</a:t>
                      </a:r>
                      <a:r>
                        <a:rPr lang="en-GB" sz="1800" baseline="30000" dirty="0" smtClean="0"/>
                        <a:t>st</a:t>
                      </a:r>
                      <a:r>
                        <a:rPr lang="en-GB" sz="1800" baseline="0" dirty="0" smtClean="0"/>
                        <a:t>)</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otr.PNG"/>
          <p:cNvPicPr>
            <a:picLocks noChangeAspect="1"/>
          </p:cNvPicPr>
          <p:nvPr/>
        </p:nvPicPr>
        <p:blipFill>
          <a:blip r:embed="rId3" cstate="print"/>
          <a:stretch>
            <a:fillRect/>
          </a:stretch>
        </p:blipFill>
        <p:spPr>
          <a:xfrm>
            <a:off x="228600" y="228600"/>
            <a:ext cx="8751863" cy="6019800"/>
          </a:xfrm>
          <a:prstGeom prst="rect">
            <a:avLst/>
          </a:prstGeom>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GB" sz="3200" i="1" u="sng" dirty="0" smtClean="0"/>
              <a:t>Energy deposition on SuperBeam Elements</a:t>
            </a:r>
            <a:endParaRPr lang="en-GB" sz="3200" i="1" u="sng" dirty="0"/>
          </a:p>
        </p:txBody>
      </p:sp>
      <p:pic>
        <p:nvPicPr>
          <p:cNvPr id="6" name="Content Placeholder 5" descr="Sb_en_bd.png"/>
          <p:cNvPicPr>
            <a:picLocks noGrp="1" noChangeAspect="1"/>
          </p:cNvPicPr>
          <p:nvPr>
            <p:ph idx="1"/>
          </p:nvPr>
        </p:nvPicPr>
        <p:blipFill>
          <a:blip r:embed="rId3" cstate="print"/>
          <a:stretch>
            <a:fillRect/>
          </a:stretch>
        </p:blipFill>
        <p:spPr>
          <a:xfrm>
            <a:off x="5791200" y="3886200"/>
            <a:ext cx="3110635" cy="2572880"/>
          </a:xfrm>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42</a:t>
            </a:fld>
            <a:endParaRPr lang="en-GB"/>
          </a:p>
        </p:txBody>
      </p:sp>
      <p:pic>
        <p:nvPicPr>
          <p:cNvPr id="7" name="Picture 6" descr="Sb_en_bdtr.png"/>
          <p:cNvPicPr>
            <a:picLocks noChangeAspect="1"/>
          </p:cNvPicPr>
          <p:nvPr/>
        </p:nvPicPr>
        <p:blipFill>
          <a:blip r:embed="rId4" cstate="print"/>
          <a:stretch>
            <a:fillRect/>
          </a:stretch>
        </p:blipFill>
        <p:spPr>
          <a:xfrm>
            <a:off x="6019800" y="1447800"/>
            <a:ext cx="2738438" cy="2265027"/>
          </a:xfrm>
          <a:prstGeom prst="rect">
            <a:avLst/>
          </a:prstGeom>
          <a:effectLst>
            <a:outerShdw blurRad="1270000" dist="50800" dir="5400000" algn="ctr" rotWithShape="0">
              <a:srgbClr val="000000">
                <a:alpha val="43137"/>
              </a:srgbClr>
            </a:outerShdw>
          </a:effectLst>
        </p:spPr>
      </p:pic>
      <p:sp>
        <p:nvSpPr>
          <p:cNvPr id="10" name="TextBox 9"/>
          <p:cNvSpPr txBox="1"/>
          <p:nvPr/>
        </p:nvSpPr>
        <p:spPr>
          <a:xfrm>
            <a:off x="6781800" y="2286000"/>
            <a:ext cx="12954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P=530kW</a:t>
            </a:r>
            <a:endParaRPr lang="en-GB" dirty="0">
              <a:effectLst>
                <a:outerShdw blurRad="38100" dist="38100" dir="2700000" algn="tl">
                  <a:srgbClr val="000000">
                    <a:alpha val="43137"/>
                  </a:srgbClr>
                </a:outerShdw>
              </a:effectLst>
            </a:endParaRPr>
          </a:p>
        </p:txBody>
      </p:sp>
      <p:pic>
        <p:nvPicPr>
          <p:cNvPr id="12" name="Picture 11" descr="Sb_energy_dep_2.png"/>
          <p:cNvPicPr>
            <a:picLocks noChangeAspect="1"/>
          </p:cNvPicPr>
          <p:nvPr/>
        </p:nvPicPr>
        <p:blipFill>
          <a:blip r:embed="rId5" cstate="print"/>
          <a:stretch>
            <a:fillRect/>
          </a:stretch>
        </p:blipFill>
        <p:spPr>
          <a:xfrm>
            <a:off x="228600" y="762000"/>
            <a:ext cx="5257800" cy="2645331"/>
          </a:xfrm>
          <a:prstGeom prst="rect">
            <a:avLst/>
          </a:prstGeom>
          <a:noFill/>
          <a:effectLst>
            <a:outerShdw blurRad="1270000" dist="50800" dir="5400000" algn="ctr" rotWithShape="0">
              <a:srgbClr val="000000">
                <a:alpha val="43137"/>
              </a:srgbClr>
            </a:outerShdw>
          </a:effectLst>
        </p:spPr>
      </p:pic>
      <p:sp>
        <p:nvSpPr>
          <p:cNvPr id="13" name="TextBox 12"/>
          <p:cNvSpPr txBox="1"/>
          <p:nvPr/>
        </p:nvSpPr>
        <p:spPr>
          <a:xfrm>
            <a:off x="6629400" y="4800600"/>
            <a:ext cx="1828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Gr beam dump</a:t>
            </a:r>
            <a:endParaRPr lang="en-GB" dirty="0">
              <a:effectLst>
                <a:outerShdw blurRad="38100" dist="38100" dir="2700000" algn="tl">
                  <a:srgbClr val="000000">
                    <a:alpha val="43137"/>
                  </a:srgbClr>
                </a:outerShdw>
              </a:effectLst>
            </a:endParaRPr>
          </a:p>
        </p:txBody>
      </p:sp>
      <p:sp>
        <p:nvSpPr>
          <p:cNvPr id="14" name="TextBox 13"/>
          <p:cNvSpPr txBox="1"/>
          <p:nvPr/>
        </p:nvSpPr>
        <p:spPr>
          <a:xfrm>
            <a:off x="2286000" y="2438400"/>
            <a:ext cx="1447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P=3.4MW</a:t>
            </a:r>
            <a:endParaRPr lang="en-GB" dirty="0">
              <a:effectLst>
                <a:outerShdw blurRad="38100" dist="38100" dir="2700000" algn="tl">
                  <a:srgbClr val="000000">
                    <a:alpha val="43137"/>
                  </a:srgbClr>
                </a:outerShdw>
              </a:effectLst>
            </a:endParaRPr>
          </a:p>
        </p:txBody>
      </p:sp>
      <p:sp>
        <p:nvSpPr>
          <p:cNvPr id="15" name="TextBox 14"/>
          <p:cNvSpPr txBox="1"/>
          <p:nvPr/>
        </p:nvSpPr>
        <p:spPr>
          <a:xfrm>
            <a:off x="2286000" y="1905000"/>
            <a:ext cx="1066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concrete</a:t>
            </a:r>
            <a:endParaRPr lang="en-GB" dirty="0">
              <a:effectLst>
                <a:outerShdw blurRad="38100" dist="38100" dir="2700000" algn="tl">
                  <a:srgbClr val="000000">
                    <a:alpha val="43137"/>
                  </a:srgbClr>
                </a:outerShdw>
              </a:effectLst>
            </a:endParaRPr>
          </a:p>
        </p:txBody>
      </p:sp>
      <p:cxnSp>
        <p:nvCxnSpPr>
          <p:cNvPr id="17" name="Straight Arrow Connector 16"/>
          <p:cNvCxnSpPr/>
          <p:nvPr/>
        </p:nvCxnSpPr>
        <p:spPr>
          <a:xfrm>
            <a:off x="3429000" y="22098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62000" y="2209800"/>
            <a:ext cx="121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2"/>
          </p:cNvCxnSpPr>
          <p:nvPr/>
        </p:nvCxnSpPr>
        <p:spPr>
          <a:xfrm rot="5400000">
            <a:off x="2699266" y="2394466"/>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228599" y="4343400"/>
          <a:ext cx="5562601" cy="1757680"/>
        </p:xfrm>
        <a:graphic>
          <a:graphicData uri="http://schemas.openxmlformats.org/drawingml/2006/table">
            <a:tbl>
              <a:tblPr firstRow="1" bandRow="1">
                <a:effectLst>
                  <a:outerShdw blurRad="1270000" dist="50800" dir="5400000" algn="ctr" rotWithShape="0">
                    <a:srgbClr val="000000">
                      <a:alpha val="43137"/>
                    </a:srgbClr>
                  </a:outerShdw>
                </a:effectLst>
                <a:tableStyleId>{5C22544A-7EE6-4342-B048-85BDC9FD1C3A}</a:tableStyleId>
              </a:tblPr>
              <a:tblGrid>
                <a:gridCol w="2430670"/>
                <a:gridCol w="1411357"/>
                <a:gridCol w="1720574"/>
              </a:tblGrid>
              <a:tr h="558800">
                <a:tc>
                  <a:txBody>
                    <a:bodyPr/>
                    <a:lstStyle/>
                    <a:p>
                      <a:r>
                        <a:rPr lang="en-GB" dirty="0" smtClean="0"/>
                        <a:t>DT</a:t>
                      </a:r>
                      <a:r>
                        <a:rPr lang="en-GB" baseline="0" dirty="0" smtClean="0"/>
                        <a:t> Fe vessel</a:t>
                      </a:r>
                      <a:endParaRPr lang="en-GB" dirty="0"/>
                    </a:p>
                  </a:txBody>
                  <a:tcPr anchor="ctr" anchorCtr="1"/>
                </a:tc>
                <a:tc>
                  <a:txBody>
                    <a:bodyPr/>
                    <a:lstStyle/>
                    <a:p>
                      <a:r>
                        <a:rPr lang="en-GB" dirty="0" smtClean="0"/>
                        <a:t>DT concrete</a:t>
                      </a:r>
                      <a:endParaRPr lang="en-GB"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Gr</a:t>
                      </a:r>
                      <a:r>
                        <a:rPr lang="en-GB" dirty="0" smtClean="0"/>
                        <a:t> Beam Dump</a:t>
                      </a:r>
                    </a:p>
                  </a:txBody>
                  <a:tcPr anchor="ctr" anchorCtr="1"/>
                </a:tc>
              </a:tr>
              <a:tr h="558800">
                <a:tc>
                  <a:txBody>
                    <a:bodyPr/>
                    <a:lstStyle/>
                    <a:p>
                      <a:r>
                        <a:rPr lang="en-GB" dirty="0" smtClean="0"/>
                        <a:t>320kW</a:t>
                      </a:r>
                      <a:endParaRPr lang="en-GB" dirty="0"/>
                    </a:p>
                  </a:txBody>
                  <a:tcPr anchor="ctr" anchorCtr="1"/>
                </a:tc>
                <a:tc>
                  <a:txBody>
                    <a:bodyPr/>
                    <a:lstStyle/>
                    <a:p>
                      <a:r>
                        <a:rPr lang="en-GB" dirty="0" smtClean="0"/>
                        <a:t>720kW</a:t>
                      </a:r>
                      <a:endParaRPr lang="en-GB"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530kW</a:t>
                      </a:r>
                    </a:p>
                  </a:txBody>
                  <a:tcPr anchor="ctr" anchorCtr="1"/>
                </a:tc>
              </a:tr>
              <a:tr h="558800">
                <a:tc>
                  <a:txBody>
                    <a:bodyPr/>
                    <a:lstStyle/>
                    <a:p>
                      <a:r>
                        <a:rPr lang="en-GB" dirty="0" smtClean="0"/>
                        <a:t>water  </a:t>
                      </a:r>
                      <a:endParaRPr lang="en-GB" dirty="0"/>
                    </a:p>
                  </a:txBody>
                  <a:tcPr anchor="ctr" anchorCtr="1"/>
                </a:tc>
                <a:tc>
                  <a:txBody>
                    <a:bodyPr/>
                    <a:lstStyle/>
                    <a:p>
                      <a:endParaRPr lang="en-GB"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a:t>
                      </a:r>
                    </a:p>
                  </a:txBody>
                  <a:tcPr anchor="ctr" anchorCtr="1"/>
                </a:tc>
              </a:tr>
            </a:tbl>
          </a:graphicData>
        </a:graphic>
      </p:graphicFrame>
      <p:sp>
        <p:nvSpPr>
          <p:cNvPr id="11" name="TextBox 10"/>
          <p:cNvSpPr txBox="1"/>
          <p:nvPr/>
        </p:nvSpPr>
        <p:spPr>
          <a:xfrm>
            <a:off x="381000" y="914400"/>
            <a:ext cx="5105400" cy="400110"/>
          </a:xfrm>
          <a:prstGeom prst="rect">
            <a:avLst/>
          </a:prstGeom>
          <a:noFill/>
        </p:spPr>
        <p:txBody>
          <a:bodyPr wrap="square" rtlCol="0">
            <a:spAutoFit/>
          </a:bodyPr>
          <a:lstStyle/>
          <a:p>
            <a:r>
              <a:rPr lang="en-GB" sz="2000" u="sng" dirty="0" smtClean="0">
                <a:effectLst>
                  <a:outerShdw blurRad="38100" dist="38100" dir="2700000" algn="tl">
                    <a:srgbClr val="000000">
                      <a:alpha val="43137"/>
                    </a:srgbClr>
                  </a:outerShdw>
                </a:effectLst>
              </a:rPr>
              <a:t>Power density distributions in kW/cm</a:t>
            </a:r>
            <a:r>
              <a:rPr lang="en-GB" sz="2000" u="sng" baseline="30000" dirty="0" smtClean="0">
                <a:effectLst>
                  <a:outerShdw blurRad="38100" dist="38100" dir="2700000" algn="tl">
                    <a:srgbClr val="000000">
                      <a:alpha val="43137"/>
                    </a:srgbClr>
                  </a:outerShdw>
                </a:effectLst>
              </a:rPr>
              <a:t>3</a:t>
            </a:r>
            <a:endParaRPr lang="en-GB" sz="20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b_all_dr_1d.png"/>
          <p:cNvPicPr>
            <a:picLocks noChangeAspect="1"/>
          </p:cNvPicPr>
          <p:nvPr/>
        </p:nvPicPr>
        <p:blipFill>
          <a:blip r:embed="rId3" cstate="print"/>
          <a:stretch>
            <a:fillRect/>
          </a:stretch>
        </p:blipFill>
        <p:spPr>
          <a:xfrm>
            <a:off x="-228600" y="381000"/>
            <a:ext cx="4876800" cy="3657600"/>
          </a:xfrm>
          <a:prstGeom prst="rect">
            <a:avLst/>
          </a:prstGeom>
        </p:spPr>
      </p:pic>
      <p:pic>
        <p:nvPicPr>
          <p:cNvPr id="19" name="Picture 18" descr="Sb_all_dr_10y.png"/>
          <p:cNvPicPr>
            <a:picLocks noChangeAspect="1"/>
          </p:cNvPicPr>
          <p:nvPr/>
        </p:nvPicPr>
        <p:blipFill>
          <a:blip r:embed="rId4" cstate="print"/>
          <a:stretch>
            <a:fillRect/>
          </a:stretch>
        </p:blipFill>
        <p:spPr>
          <a:xfrm>
            <a:off x="4267200" y="2895600"/>
            <a:ext cx="4876800" cy="3657600"/>
          </a:xfrm>
          <a:prstGeom prst="rect">
            <a:avLst/>
          </a:prstGeom>
          <a:effectLst>
            <a:outerShdw blurRad="1270000" dist="50800" dir="5400000" algn="ctr" rotWithShape="0">
              <a:srgbClr val="000000">
                <a:alpha val="43137"/>
              </a:srgbClr>
            </a:outerShdw>
          </a:effectLst>
        </p:spPr>
      </p:pic>
      <p:pic>
        <p:nvPicPr>
          <p:cNvPr id="18" name="Picture 17" descr="Sb_all_dr_1y.png"/>
          <p:cNvPicPr>
            <a:picLocks noChangeAspect="1"/>
          </p:cNvPicPr>
          <p:nvPr/>
        </p:nvPicPr>
        <p:blipFill>
          <a:blip r:embed="rId5" cstate="print"/>
          <a:stretch>
            <a:fillRect/>
          </a:stretch>
        </p:blipFill>
        <p:spPr>
          <a:xfrm>
            <a:off x="-228600" y="2895600"/>
            <a:ext cx="4876800" cy="3657600"/>
          </a:xfrm>
          <a:prstGeom prst="rect">
            <a:avLst/>
          </a:prstGeom>
          <a:effectLst>
            <a:outerShdw blurRad="1270000" dist="50800" dir="5400000" algn="ctr" rotWithShape="0">
              <a:srgbClr val="000000">
                <a:alpha val="43137"/>
              </a:srgbClr>
            </a:outerShdw>
          </a:effectLst>
        </p:spPr>
      </p:pic>
      <p:pic>
        <p:nvPicPr>
          <p:cNvPr id="17" name="Picture 16" descr="Sb_all_dr_6m.png"/>
          <p:cNvPicPr>
            <a:picLocks noChangeAspect="1"/>
          </p:cNvPicPr>
          <p:nvPr/>
        </p:nvPicPr>
        <p:blipFill>
          <a:blip r:embed="rId6" cstate="print"/>
          <a:stretch>
            <a:fillRect/>
          </a:stretch>
        </p:blipFill>
        <p:spPr>
          <a:xfrm>
            <a:off x="4267200" y="381000"/>
            <a:ext cx="4876800" cy="36576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457200" y="274638"/>
            <a:ext cx="8229600" cy="715962"/>
          </a:xfrm>
        </p:spPr>
        <p:txBody>
          <a:bodyPr>
            <a:normAutofit fontScale="90000"/>
          </a:bodyPr>
          <a:lstStyle/>
          <a:p>
            <a:r>
              <a:rPr lang="en-GB" sz="3200" dirty="0" smtClean="0"/>
              <a:t>  </a:t>
            </a:r>
            <a:r>
              <a:rPr lang="en-GB" sz="3200" i="1" u="sng" dirty="0" smtClean="0"/>
              <a:t>&lt;doses&gt; in longitudinal plane along beam axis after 200d of irradiation </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34" name="Slide Number Placeholder 33"/>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43</a:t>
            </a:fld>
            <a:endParaRPr lang="en-GB"/>
          </a:p>
        </p:txBody>
      </p:sp>
      <p:sp>
        <p:nvSpPr>
          <p:cNvPr id="8" name="TextBox 7"/>
          <p:cNvSpPr txBox="1"/>
          <p:nvPr/>
        </p:nvSpPr>
        <p:spPr>
          <a:xfrm>
            <a:off x="3657600" y="3276600"/>
            <a:ext cx="3352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palette in mSv/h</a:t>
            </a:r>
            <a:endParaRPr lang="en-GB" dirty="0">
              <a:effectLst>
                <a:outerShdw blurRad="38100" dist="38100" dir="2700000" algn="tl">
                  <a:srgbClr val="000000">
                    <a:alpha val="43137"/>
                  </a:srgbClr>
                </a:outerShdw>
              </a:effectLst>
            </a:endParaRPr>
          </a:p>
        </p:txBody>
      </p:sp>
      <p:sp>
        <p:nvSpPr>
          <p:cNvPr id="12" name="TextBox 11"/>
          <p:cNvSpPr txBox="1"/>
          <p:nvPr/>
        </p:nvSpPr>
        <p:spPr>
          <a:xfrm>
            <a:off x="1524000" y="1371600"/>
            <a:ext cx="914400" cy="369332"/>
          </a:xfrm>
          <a:prstGeom prst="rect">
            <a:avLst/>
          </a:prstGeom>
          <a:noFill/>
        </p:spPr>
        <p:txBody>
          <a:bodyPr wrap="square" rtlCol="0">
            <a:spAutoFit/>
          </a:bodyPr>
          <a:lstStyle/>
          <a:p>
            <a:r>
              <a:rPr lang="en-GB" dirty="0" smtClean="0"/>
              <a:t>1day</a:t>
            </a:r>
            <a:endParaRPr lang="en-GB" dirty="0"/>
          </a:p>
        </p:txBody>
      </p:sp>
      <p:sp>
        <p:nvSpPr>
          <p:cNvPr id="13" name="TextBox 12"/>
          <p:cNvSpPr txBox="1"/>
          <p:nvPr/>
        </p:nvSpPr>
        <p:spPr>
          <a:xfrm>
            <a:off x="6096000" y="1524000"/>
            <a:ext cx="1219200" cy="369332"/>
          </a:xfrm>
          <a:prstGeom prst="rect">
            <a:avLst/>
          </a:prstGeom>
          <a:noFill/>
        </p:spPr>
        <p:txBody>
          <a:bodyPr wrap="square" rtlCol="0">
            <a:spAutoFit/>
          </a:bodyPr>
          <a:lstStyle/>
          <a:p>
            <a:r>
              <a:rPr lang="en-GB" dirty="0" smtClean="0"/>
              <a:t>6months</a:t>
            </a:r>
            <a:endParaRPr lang="en-GB" dirty="0"/>
          </a:p>
        </p:txBody>
      </p:sp>
      <p:sp>
        <p:nvSpPr>
          <p:cNvPr id="14" name="TextBox 13"/>
          <p:cNvSpPr txBox="1"/>
          <p:nvPr/>
        </p:nvSpPr>
        <p:spPr>
          <a:xfrm>
            <a:off x="1600200" y="4038600"/>
            <a:ext cx="1066800" cy="369332"/>
          </a:xfrm>
          <a:prstGeom prst="rect">
            <a:avLst/>
          </a:prstGeom>
          <a:noFill/>
        </p:spPr>
        <p:txBody>
          <a:bodyPr wrap="square" rtlCol="0">
            <a:spAutoFit/>
          </a:bodyPr>
          <a:lstStyle/>
          <a:p>
            <a:r>
              <a:rPr lang="en-GB" dirty="0" smtClean="0"/>
              <a:t>1year</a:t>
            </a:r>
            <a:endParaRPr lang="en-GB" dirty="0"/>
          </a:p>
        </p:txBody>
      </p:sp>
      <p:sp>
        <p:nvSpPr>
          <p:cNvPr id="15" name="TextBox 14"/>
          <p:cNvSpPr txBox="1"/>
          <p:nvPr/>
        </p:nvSpPr>
        <p:spPr>
          <a:xfrm>
            <a:off x="6172200" y="4038600"/>
            <a:ext cx="1295400" cy="369332"/>
          </a:xfrm>
          <a:prstGeom prst="rect">
            <a:avLst/>
          </a:prstGeom>
          <a:noFill/>
        </p:spPr>
        <p:txBody>
          <a:bodyPr wrap="square" rtlCol="0">
            <a:spAutoFit/>
          </a:bodyPr>
          <a:lstStyle/>
          <a:p>
            <a:r>
              <a:rPr lang="en-GB" dirty="0" smtClean="0"/>
              <a:t>10years</a:t>
            </a:r>
            <a:endParaRPr lang="en-GB" dirty="0"/>
          </a:p>
        </p:txBody>
      </p:sp>
      <p:sp>
        <p:nvSpPr>
          <p:cNvPr id="22" name="TextBox 21"/>
          <p:cNvSpPr txBox="1"/>
          <p:nvPr/>
        </p:nvSpPr>
        <p:spPr>
          <a:xfrm>
            <a:off x="6096000" y="2133600"/>
            <a:ext cx="1143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DT area</a:t>
            </a:r>
            <a:endParaRPr lang="en-GB" dirty="0">
              <a:effectLst>
                <a:outerShdw blurRad="38100" dist="38100" dir="2700000" algn="tl">
                  <a:srgbClr val="000000">
                    <a:alpha val="43137"/>
                  </a:srgbClr>
                </a:outerShdw>
              </a:effectLst>
            </a:endParaRPr>
          </a:p>
        </p:txBody>
      </p:sp>
      <p:sp>
        <p:nvSpPr>
          <p:cNvPr id="23" name="TextBox 22"/>
          <p:cNvSpPr txBox="1"/>
          <p:nvPr/>
        </p:nvSpPr>
        <p:spPr>
          <a:xfrm rot="18375492">
            <a:off x="5152320" y="1961091"/>
            <a:ext cx="92991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Horns</a:t>
            </a:r>
            <a:endParaRPr lang="en-GB" dirty="0">
              <a:effectLst>
                <a:outerShdw blurRad="38100" dist="38100" dir="2700000" algn="tl">
                  <a:srgbClr val="000000">
                    <a:alpha val="43137"/>
                  </a:srgbClr>
                </a:outerShdw>
              </a:effectLst>
            </a:endParaRPr>
          </a:p>
        </p:txBody>
      </p:sp>
      <p:sp>
        <p:nvSpPr>
          <p:cNvPr id="24" name="TextBox 23"/>
          <p:cNvSpPr txBox="1"/>
          <p:nvPr/>
        </p:nvSpPr>
        <p:spPr>
          <a:xfrm>
            <a:off x="7467600" y="1752600"/>
            <a:ext cx="914400" cy="646331"/>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Beam Dump</a:t>
            </a:r>
            <a:endParaRPr lang="en-GB" dirty="0">
              <a:effectLst>
                <a:outerShdw blurRad="38100" dist="38100" dir="2700000" algn="tl">
                  <a:srgbClr val="000000">
                    <a:alpha val="43137"/>
                  </a:srgbClr>
                </a:outerShdw>
              </a:effectLst>
            </a:endParaRPr>
          </a:p>
        </p:txBody>
      </p:sp>
      <p:sp>
        <p:nvSpPr>
          <p:cNvPr id="25" name="TextBox 24"/>
          <p:cNvSpPr txBox="1"/>
          <p:nvPr/>
        </p:nvSpPr>
        <p:spPr>
          <a:xfrm rot="18375492">
            <a:off x="339938" y="2052072"/>
            <a:ext cx="92991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Horns</a:t>
            </a:r>
            <a:endParaRPr lang="en-GB" dirty="0">
              <a:effectLst>
                <a:outerShdw blurRad="38100" dist="38100" dir="2700000" algn="tl">
                  <a:srgbClr val="000000">
                    <a:alpha val="43137"/>
                  </a:srgbClr>
                </a:outerShdw>
              </a:effectLst>
            </a:endParaRPr>
          </a:p>
        </p:txBody>
      </p:sp>
      <p:sp>
        <p:nvSpPr>
          <p:cNvPr id="26" name="TextBox 25"/>
          <p:cNvSpPr txBox="1"/>
          <p:nvPr/>
        </p:nvSpPr>
        <p:spPr>
          <a:xfrm rot="18375492">
            <a:off x="4988137" y="4566672"/>
            <a:ext cx="92991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Horns</a:t>
            </a:r>
            <a:endParaRPr lang="en-GB" dirty="0">
              <a:effectLst>
                <a:outerShdw blurRad="38100" dist="38100" dir="2700000" algn="tl">
                  <a:srgbClr val="000000">
                    <a:alpha val="43137"/>
                  </a:srgbClr>
                </a:outerShdw>
              </a:effectLst>
            </a:endParaRPr>
          </a:p>
        </p:txBody>
      </p:sp>
      <p:sp>
        <p:nvSpPr>
          <p:cNvPr id="27" name="TextBox 26"/>
          <p:cNvSpPr txBox="1"/>
          <p:nvPr/>
        </p:nvSpPr>
        <p:spPr>
          <a:xfrm rot="18375492">
            <a:off x="492338" y="4566672"/>
            <a:ext cx="92991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Horns</a:t>
            </a:r>
            <a:endParaRPr lang="en-GB" dirty="0">
              <a:effectLst>
                <a:outerShdw blurRad="38100" dist="38100" dir="2700000" algn="tl">
                  <a:srgbClr val="000000">
                    <a:alpha val="43137"/>
                  </a:srgbClr>
                </a:outerShdw>
              </a:effectLst>
            </a:endParaRPr>
          </a:p>
        </p:txBody>
      </p:sp>
      <p:sp>
        <p:nvSpPr>
          <p:cNvPr id="28" name="TextBox 27"/>
          <p:cNvSpPr txBox="1"/>
          <p:nvPr/>
        </p:nvSpPr>
        <p:spPr>
          <a:xfrm>
            <a:off x="1524000" y="4800600"/>
            <a:ext cx="1143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DT area</a:t>
            </a:r>
            <a:endParaRPr lang="en-GB" dirty="0">
              <a:effectLst>
                <a:outerShdw blurRad="38100" dist="38100" dir="2700000" algn="tl">
                  <a:srgbClr val="000000">
                    <a:alpha val="43137"/>
                  </a:srgbClr>
                </a:outerShdw>
              </a:effectLst>
            </a:endParaRPr>
          </a:p>
        </p:txBody>
      </p:sp>
      <p:sp>
        <p:nvSpPr>
          <p:cNvPr id="29" name="TextBox 28"/>
          <p:cNvSpPr txBox="1"/>
          <p:nvPr/>
        </p:nvSpPr>
        <p:spPr>
          <a:xfrm>
            <a:off x="5867400" y="4724400"/>
            <a:ext cx="1143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DT area</a:t>
            </a:r>
            <a:endParaRPr lang="en-GB" dirty="0">
              <a:effectLst>
                <a:outerShdw blurRad="38100" dist="38100" dir="2700000" algn="tl">
                  <a:srgbClr val="000000">
                    <a:alpha val="43137"/>
                  </a:srgbClr>
                </a:outerShdw>
              </a:effectLst>
            </a:endParaRPr>
          </a:p>
        </p:txBody>
      </p:sp>
      <p:sp>
        <p:nvSpPr>
          <p:cNvPr id="30" name="TextBox 29"/>
          <p:cNvSpPr txBox="1"/>
          <p:nvPr/>
        </p:nvSpPr>
        <p:spPr>
          <a:xfrm>
            <a:off x="1371600" y="2286000"/>
            <a:ext cx="1143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DT area</a:t>
            </a:r>
            <a:endParaRPr lang="en-GB" dirty="0">
              <a:effectLst>
                <a:outerShdw blurRad="38100" dist="38100" dir="2700000" algn="tl">
                  <a:srgbClr val="000000">
                    <a:alpha val="43137"/>
                  </a:srgbClr>
                </a:outerShdw>
              </a:effectLst>
            </a:endParaRPr>
          </a:p>
        </p:txBody>
      </p:sp>
      <p:sp>
        <p:nvSpPr>
          <p:cNvPr id="31" name="TextBox 30"/>
          <p:cNvSpPr txBox="1"/>
          <p:nvPr/>
        </p:nvSpPr>
        <p:spPr>
          <a:xfrm>
            <a:off x="2819400" y="1752600"/>
            <a:ext cx="914400" cy="646331"/>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Beam Dump</a:t>
            </a:r>
            <a:endParaRPr lang="en-GB" dirty="0">
              <a:effectLst>
                <a:outerShdw blurRad="38100" dist="38100" dir="2700000" algn="tl">
                  <a:srgbClr val="000000">
                    <a:alpha val="43137"/>
                  </a:srgbClr>
                </a:outerShdw>
              </a:effectLst>
            </a:endParaRPr>
          </a:p>
        </p:txBody>
      </p:sp>
      <p:sp>
        <p:nvSpPr>
          <p:cNvPr id="32" name="TextBox 31"/>
          <p:cNvSpPr txBox="1"/>
          <p:nvPr/>
        </p:nvSpPr>
        <p:spPr>
          <a:xfrm>
            <a:off x="2895600" y="4419600"/>
            <a:ext cx="914400" cy="646331"/>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Beam Dump</a:t>
            </a:r>
            <a:endParaRPr lang="en-GB" dirty="0">
              <a:effectLst>
                <a:outerShdw blurRad="38100" dist="38100" dir="2700000" algn="tl">
                  <a:srgbClr val="000000">
                    <a:alpha val="43137"/>
                  </a:srgbClr>
                </a:outerShdw>
              </a:effectLst>
            </a:endParaRPr>
          </a:p>
        </p:txBody>
      </p:sp>
      <p:sp>
        <p:nvSpPr>
          <p:cNvPr id="33" name="TextBox 32"/>
          <p:cNvSpPr txBox="1"/>
          <p:nvPr/>
        </p:nvSpPr>
        <p:spPr>
          <a:xfrm>
            <a:off x="7467600" y="4419600"/>
            <a:ext cx="914400" cy="646331"/>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Beam Dump</a:t>
            </a:r>
            <a:endParaRPr lang="en-GB" dirty="0">
              <a:effectLst>
                <a:outerShdw blurRad="38100" dist="38100" dir="2700000" algn="tl">
                  <a:srgbClr val="000000">
                    <a:alpha val="43137"/>
                  </a:srgbClr>
                </a:outerShdw>
              </a:effectLst>
            </a:endParaRPr>
          </a:p>
        </p:txBody>
      </p:sp>
      <p:sp>
        <p:nvSpPr>
          <p:cNvPr id="35" name="TextBox 34"/>
          <p:cNvSpPr txBox="1"/>
          <p:nvPr/>
        </p:nvSpPr>
        <p:spPr>
          <a:xfrm>
            <a:off x="609600" y="5867400"/>
            <a:ext cx="8001000" cy="646331"/>
          </a:xfrm>
          <a:prstGeom prst="rect">
            <a:avLst/>
          </a:prstGeom>
          <a:noFill/>
        </p:spPr>
        <p:txBody>
          <a:bodyPr wrap="square" rtlCol="0">
            <a:spAutoFit/>
          </a:bodyPr>
          <a:lstStyle/>
          <a:p>
            <a:pPr>
              <a:buFont typeface="Wingdings" pitchFamily="2" charset="2"/>
              <a:buChar char="Ø"/>
            </a:pPr>
            <a:r>
              <a:rPr lang="en-GB" dirty="0" smtClean="0"/>
              <a:t> high dose rates along SuperBeam layout-&gt;remote handling mandatory for any part of the 4-horn system in target/horn station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GB" sz="2800" i="1" u="sng" dirty="0" smtClean="0"/>
              <a:t>Important  Issues for the engineering of the target</a:t>
            </a:r>
            <a:endParaRPr lang="en-GB" sz="2800" i="1" u="sng" dirty="0"/>
          </a:p>
        </p:txBody>
      </p:sp>
      <p:sp>
        <p:nvSpPr>
          <p:cNvPr id="3" name="Content Placeholder 2"/>
          <p:cNvSpPr>
            <a:spLocks noGrp="1"/>
          </p:cNvSpPr>
          <p:nvPr>
            <p:ph idx="1"/>
          </p:nvPr>
        </p:nvSpPr>
        <p:spPr>
          <a:xfrm>
            <a:off x="457200" y="1219200"/>
            <a:ext cx="8229600" cy="5257800"/>
          </a:xfrm>
          <a:noFill/>
          <a:effectLst>
            <a:outerShdw blurRad="1270000" dist="50800" dir="5400000" algn="ctr" rotWithShape="0">
              <a:srgbClr val="000000">
                <a:alpha val="43137"/>
              </a:srgbClr>
            </a:outerShdw>
          </a:effectLst>
        </p:spPr>
        <p:txBody>
          <a:bodyPr>
            <a:noAutofit/>
          </a:bodyPr>
          <a:lstStyle/>
          <a:p>
            <a:pPr marL="457200" indent="-457200">
              <a:buFont typeface="Wingdings" pitchFamily="2" charset="2"/>
              <a:buChar char="Ø"/>
            </a:pPr>
            <a:r>
              <a:rPr lang="en-GB" sz="2000" dirty="0" smtClean="0"/>
              <a:t>Heat Removal </a:t>
            </a:r>
          </a:p>
          <a:p>
            <a:pPr marL="736092" lvl="1" indent="-342900">
              <a:buFont typeface="Wingdings" pitchFamily="2" charset="2"/>
              <a:buChar char="ü"/>
            </a:pPr>
            <a:r>
              <a:rPr lang="en-GB" sz="1900" dirty="0" smtClean="0"/>
              <a:t> Beam  ≈ 60 – 120kW depending on Target Material/configuration</a:t>
            </a:r>
          </a:p>
          <a:p>
            <a:pPr marL="457200" indent="-457200">
              <a:buFont typeface="Wingdings" pitchFamily="2" charset="2"/>
              <a:buChar char="Ø"/>
            </a:pPr>
            <a:r>
              <a:rPr lang="en-GB" sz="2000" dirty="0" smtClean="0"/>
              <a:t>Thermal/mechanical stresses</a:t>
            </a:r>
          </a:p>
          <a:p>
            <a:pPr marL="736092" lvl="1" indent="-342900">
              <a:spcBef>
                <a:spcPts val="0"/>
              </a:spcBef>
              <a:buFont typeface="Wingdings" pitchFamily="2" charset="2"/>
              <a:buChar char="ü"/>
            </a:pPr>
            <a:r>
              <a:rPr lang="en-GB" sz="1700" dirty="0" smtClean="0"/>
              <a:t> </a:t>
            </a:r>
            <a:r>
              <a:rPr lang="en-GB" sz="1900" dirty="0" smtClean="0"/>
              <a:t>long lived “quasi-static” stresses that generated by temperature variations  within the target</a:t>
            </a:r>
          </a:p>
          <a:p>
            <a:pPr marL="736092" lvl="1" indent="-342900">
              <a:spcBef>
                <a:spcPts val="0"/>
              </a:spcBef>
              <a:buFont typeface="Wingdings" pitchFamily="2" charset="2"/>
              <a:buChar char="ü"/>
            </a:pPr>
            <a:r>
              <a:rPr lang="en-GB" sz="1900" dirty="0" smtClean="0"/>
              <a:t> inertial dynamic stress waves that are generated by the pulsed nature of the beam</a:t>
            </a:r>
          </a:p>
          <a:p>
            <a:pPr marL="457200" indent="-457200">
              <a:spcBef>
                <a:spcPts val="0"/>
              </a:spcBef>
              <a:buFont typeface="Wingdings" pitchFamily="2" charset="2"/>
              <a:buChar char="Ø"/>
            </a:pPr>
            <a:r>
              <a:rPr lang="en-GB" sz="2000" dirty="0" smtClean="0"/>
              <a:t> Cooling</a:t>
            </a:r>
          </a:p>
          <a:p>
            <a:pPr marL="736092" lvl="1" indent="-342900">
              <a:spcBef>
                <a:spcPts val="0"/>
              </a:spcBef>
              <a:buFont typeface="Wingdings" pitchFamily="2" charset="2"/>
              <a:buChar char="ü"/>
            </a:pPr>
            <a:r>
              <a:rPr lang="en-GB" sz="1700" dirty="0" smtClean="0"/>
              <a:t> </a:t>
            </a:r>
            <a:r>
              <a:rPr lang="en-GB" sz="1900" dirty="0" smtClean="0"/>
              <a:t>water</a:t>
            </a:r>
          </a:p>
          <a:p>
            <a:pPr marL="736092" lvl="1" indent="-342900">
              <a:spcBef>
                <a:spcPts val="0"/>
              </a:spcBef>
              <a:buFont typeface="Wingdings" pitchFamily="2" charset="2"/>
              <a:buChar char="ü"/>
            </a:pPr>
            <a:r>
              <a:rPr lang="en-GB" sz="1900" dirty="0" smtClean="0"/>
              <a:t> helium</a:t>
            </a:r>
          </a:p>
          <a:p>
            <a:pPr marL="736092" lvl="1" indent="-342900">
              <a:spcBef>
                <a:spcPts val="0"/>
              </a:spcBef>
              <a:buFont typeface="Wingdings" pitchFamily="2" charset="2"/>
              <a:buChar char="ü"/>
            </a:pPr>
            <a:r>
              <a:rPr lang="en-GB" sz="1900" dirty="0" smtClean="0"/>
              <a:t> peripheral vs transversal cooling </a:t>
            </a:r>
            <a:endParaRPr lang="en-GB" sz="1700" dirty="0" smtClean="0"/>
          </a:p>
          <a:p>
            <a:pPr marL="457200" indent="-457200">
              <a:buFont typeface="Wingdings" pitchFamily="2" charset="2"/>
              <a:buChar char="Ø"/>
            </a:pPr>
            <a:r>
              <a:rPr lang="en-GB" sz="2000" dirty="0" smtClean="0"/>
              <a:t>Neutron Production – heat load/damage of horn</a:t>
            </a:r>
          </a:p>
          <a:p>
            <a:pPr marL="457200" indent="-457200">
              <a:buFont typeface="Wingdings" pitchFamily="2" charset="2"/>
              <a:buChar char="Ø"/>
            </a:pPr>
            <a:r>
              <a:rPr lang="en-GB" sz="2000" dirty="0" smtClean="0"/>
              <a:t>Safety</a:t>
            </a:r>
          </a:p>
          <a:p>
            <a:pPr marL="457200" indent="-457200">
              <a:buFont typeface="Wingdings" pitchFamily="2" charset="2"/>
              <a:buChar char="Ø"/>
            </a:pPr>
            <a:r>
              <a:rPr lang="en-GB" sz="2000" dirty="0" smtClean="0"/>
              <a:t>Radiation resistance</a:t>
            </a:r>
          </a:p>
          <a:p>
            <a:pPr marL="457200" indent="-457200">
              <a:buFont typeface="Wingdings" pitchFamily="2" charset="2"/>
              <a:buChar char="Ø"/>
            </a:pPr>
            <a:r>
              <a:rPr lang="en-GB" sz="2000" dirty="0" smtClean="0"/>
              <a:t>Reliability</a:t>
            </a:r>
          </a:p>
          <a:p>
            <a:pPr marL="457200" indent="-457200">
              <a:buFont typeface="Wingdings" pitchFamily="2" charset="2"/>
              <a:buChar char="Ø"/>
            </a:pPr>
            <a:r>
              <a:rPr lang="en-GB" sz="2000" dirty="0" smtClean="0"/>
              <a:t>Pion yield</a:t>
            </a:r>
          </a:p>
          <a:p>
            <a:pPr>
              <a:buNone/>
            </a:pPr>
            <a:r>
              <a:rPr lang="en-GB" sz="1800" dirty="0" smtClean="0"/>
              <a:t> </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5</a:t>
            </a:fld>
            <a:endParaRPr lang="en-GB"/>
          </a:p>
        </p:txBody>
      </p:sp>
      <p:sp>
        <p:nvSpPr>
          <p:cNvPr id="6" name="TextBox 5"/>
          <p:cNvSpPr txBox="1"/>
          <p:nvPr/>
        </p:nvSpPr>
        <p:spPr>
          <a:xfrm>
            <a:off x="4572000" y="6248400"/>
            <a:ext cx="3505200" cy="369332"/>
          </a:xfrm>
          <a:prstGeom prst="rect">
            <a:avLst/>
          </a:prstGeom>
          <a:noFill/>
        </p:spPr>
        <p:txBody>
          <a:bodyPr wrap="square" rtlCol="0">
            <a:spAutoFit/>
          </a:bodyPr>
          <a:lstStyle/>
          <a:p>
            <a:r>
              <a:rPr lang="en-GB" dirty="0" smtClean="0"/>
              <a:t>Chris Densham et al. @ RAL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9" descr="target5.JPG"/>
          <p:cNvPicPr>
            <a:picLocks noChangeAspect="1"/>
          </p:cNvPicPr>
          <p:nvPr/>
        </p:nvPicPr>
        <p:blipFill>
          <a:blip r:embed="rId3" cstate="print"/>
          <a:srcRect/>
          <a:stretch>
            <a:fillRect/>
          </a:stretch>
        </p:blipFill>
        <p:spPr bwMode="auto">
          <a:xfrm>
            <a:off x="1066800" y="914400"/>
            <a:ext cx="7020878" cy="4992624"/>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3" name="Title 1"/>
          <p:cNvSpPr>
            <a:spLocks noGrp="1"/>
          </p:cNvSpPr>
          <p:nvPr>
            <p:ph type="title"/>
          </p:nvPr>
        </p:nvSpPr>
        <p:spPr>
          <a:xfrm>
            <a:off x="228600" y="0"/>
            <a:ext cx="8610600" cy="762000"/>
          </a:xfrm>
        </p:spPr>
        <p:txBody>
          <a:bodyPr rtlCol="0">
            <a:noAutofit/>
          </a:bodyPr>
          <a:lstStyle/>
          <a:p>
            <a:pPr eaLnBrk="1" fontAlgn="auto" hangingPunct="1">
              <a:spcAft>
                <a:spcPts val="0"/>
              </a:spcAft>
              <a:defRPr/>
            </a:pPr>
            <a:r>
              <a:rPr lang="en-GB" sz="2800" i="1" u="sng" dirty="0" smtClean="0"/>
              <a:t>from Liquid Targets to Static Packed one</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pPr>
              <a:defRPr/>
            </a:pPr>
            <a:r>
              <a:rPr lang="en-GB" smtClean="0"/>
              <a:t>SPL SuperBeam Studies @ NUFACT11                                  </a:t>
            </a:r>
            <a:endParaRPr lang="en-GB" dirty="0"/>
          </a:p>
        </p:txBody>
      </p:sp>
      <p:sp>
        <p:nvSpPr>
          <p:cNvPr id="17" name="Slide Number Placeholder 16"/>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6</a:t>
            </a:fld>
            <a:endParaRPr lang="en-GB"/>
          </a:p>
        </p:txBody>
      </p:sp>
      <p:sp>
        <p:nvSpPr>
          <p:cNvPr id="11" name="Oval 10"/>
          <p:cNvSpPr/>
          <p:nvPr/>
        </p:nvSpPr>
        <p:spPr>
          <a:xfrm rot="10800000" flipH="1" flipV="1">
            <a:off x="1219200" y="4953000"/>
            <a:ext cx="6096000" cy="455676"/>
          </a:xfrm>
          <a:prstGeom prst="ellips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5562600" y="4419600"/>
            <a:ext cx="3581400" cy="460665"/>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effectLst>
                  <a:outerShdw blurRad="38100" dist="38100" dir="2700000" algn="tl">
                    <a:srgbClr val="000000">
                      <a:alpha val="43137"/>
                    </a:srgbClr>
                  </a:outerShdw>
                </a:effectLst>
              </a:rPr>
              <a:t>favourable baseline for WP2</a:t>
            </a:r>
          </a:p>
        </p:txBody>
      </p:sp>
      <p:cxnSp>
        <p:nvCxnSpPr>
          <p:cNvPr id="27" name="Straight Arrow Connector 26"/>
          <p:cNvCxnSpPr>
            <a:stCxn id="25" idx="2"/>
            <a:endCxn id="11" idx="0"/>
          </p:cNvCxnSpPr>
          <p:nvPr/>
        </p:nvCxnSpPr>
        <p:spPr>
          <a:xfrm rot="10800000" flipV="1">
            <a:off x="4267200" y="4649932"/>
            <a:ext cx="1295400" cy="303067"/>
          </a:xfrm>
          <a:prstGeom prst="straightConnector1">
            <a:avLst/>
          </a:prstGeom>
          <a:ln>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390496">
            <a:off x="5727431" y="1334260"/>
            <a:ext cx="3401198" cy="464615"/>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effectLst>
                  <a:outerShdw blurRad="38100" dist="38100" dir="2700000" algn="tl">
                    <a:srgbClr val="000000">
                      <a:alpha val="43137"/>
                    </a:srgbClr>
                  </a:outerShdw>
                </a:effectLst>
              </a:rPr>
              <a:t>EUROnu-WP2-note-11-01</a:t>
            </a:r>
            <a:endParaRPr lang="en-GB" sz="16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5" descr="target6.JPG"/>
          <p:cNvPicPr>
            <a:picLocks noGrp="1" noChangeAspect="1"/>
          </p:cNvPicPr>
          <p:nvPr>
            <p:ph idx="1"/>
          </p:nvPr>
        </p:nvPicPr>
        <p:blipFill>
          <a:blip r:embed="rId3" cstate="print"/>
          <a:srcRect/>
          <a:stretch>
            <a:fillRect/>
          </a:stretch>
        </p:blipFill>
        <p:spPr>
          <a:xfrm>
            <a:off x="685800" y="304800"/>
            <a:ext cx="8169593" cy="5829300"/>
          </a:xfrm>
          <a:effectLst>
            <a:outerShdw blurRad="1270000" dist="50800" dir="5400000" algn="ctr" rotWithShape="0">
              <a:srgbClr val="000000">
                <a:alpha val="43137"/>
              </a:srgbClr>
            </a:outerShdw>
          </a:effectLst>
        </p:spPr>
      </p:pic>
      <p:sp>
        <p:nvSpPr>
          <p:cNvPr id="5" name="Footer Placeholder 4"/>
          <p:cNvSpPr>
            <a:spLocks noGrp="1"/>
          </p:cNvSpPr>
          <p:nvPr>
            <p:ph type="ftr" sz="quarter" idx="11"/>
          </p:nvPr>
        </p:nvSpPr>
        <p:spPr>
          <a:xfrm>
            <a:off x="0" y="6356350"/>
            <a:ext cx="2895600" cy="365125"/>
          </a:xfrm>
          <a:prstGeom prst="rect">
            <a:avLst/>
          </a:prstGeom>
        </p:spPr>
        <p:txBody>
          <a:bodyPr/>
          <a:lstStyle/>
          <a:p>
            <a:pPr>
              <a:defRPr/>
            </a:pPr>
            <a:r>
              <a:rPr lang="en-GB" smtClean="0"/>
              <a:t>SPL SuperBeam Studies @ NUFACT11                                  </a:t>
            </a:r>
            <a:endParaRPr lang="en-GB" dirty="0"/>
          </a:p>
        </p:txBody>
      </p:sp>
      <p:sp>
        <p:nvSpPr>
          <p:cNvPr id="13" name="Slide Number Placeholder 12"/>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7</a:t>
            </a:fld>
            <a:endParaRPr lang="en-GB"/>
          </a:p>
        </p:txBody>
      </p:sp>
      <p:sp>
        <p:nvSpPr>
          <p:cNvPr id="8" name="Oval 7"/>
          <p:cNvSpPr/>
          <p:nvPr/>
        </p:nvSpPr>
        <p:spPr>
          <a:xfrm>
            <a:off x="1066800" y="2667000"/>
            <a:ext cx="5257800" cy="134893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TextBox 14"/>
          <p:cNvSpPr txBox="1"/>
          <p:nvPr/>
        </p:nvSpPr>
        <p:spPr>
          <a:xfrm>
            <a:off x="2590800" y="2362200"/>
            <a:ext cx="2667000" cy="369332"/>
          </a:xfrm>
          <a:prstGeom prst="rect">
            <a:avLst/>
          </a:prstGeom>
          <a:noFill/>
        </p:spPr>
        <p:txBody>
          <a:bodyPr wrap="square" rtlCol="0">
            <a:spAutoFit/>
          </a:bodyPr>
          <a:lstStyle/>
          <a:p>
            <a:r>
              <a:rPr lang="en-GB" i="1" dirty="0" smtClean="0">
                <a:solidFill>
                  <a:schemeClr val="accent3"/>
                </a:solidFill>
                <a:effectLst>
                  <a:outerShdw blurRad="38100" dist="38100" dir="2700000" algn="tl">
                    <a:srgbClr val="000000">
                      <a:alpha val="43137"/>
                    </a:srgbClr>
                  </a:outerShdw>
                </a:effectLst>
              </a:rPr>
              <a:t>favourable methods</a:t>
            </a:r>
            <a:endParaRPr lang="en-GB" i="1" dirty="0">
              <a:solidFill>
                <a:schemeClr val="accent3"/>
              </a:solidFill>
              <a:effectLst>
                <a:outerShdw blurRad="38100" dist="38100" dir="2700000" algn="tl">
                  <a:srgbClr val="000000">
                    <a:alpha val="43137"/>
                  </a:srgbClr>
                </a:outerShdw>
              </a:effectLst>
            </a:endParaRPr>
          </a:p>
        </p:txBody>
      </p:sp>
      <p:sp>
        <p:nvSpPr>
          <p:cNvPr id="16" name="Oval 15"/>
          <p:cNvSpPr>
            <a:spLocks noChangeAspect="1"/>
          </p:cNvSpPr>
          <p:nvPr/>
        </p:nvSpPr>
        <p:spPr>
          <a:xfrm>
            <a:off x="1066800" y="4953000"/>
            <a:ext cx="5029200" cy="481765"/>
          </a:xfrm>
          <a:prstGeom prst="ellipse">
            <a:avLst/>
          </a:prstGeom>
          <a:noFill/>
          <a:ln>
            <a:solidFill>
              <a:schemeClr val="accent3"/>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8</a:t>
            </a:fld>
            <a:endParaRPr lang="en-GB"/>
          </a:p>
        </p:txBody>
      </p:sp>
      <p:pic>
        <p:nvPicPr>
          <p:cNvPr id="9" name="Picture 8" descr="cylinder.PNG"/>
          <p:cNvPicPr>
            <a:picLocks noChangeAspect="1"/>
          </p:cNvPicPr>
          <p:nvPr/>
        </p:nvPicPr>
        <p:blipFill>
          <a:blip r:embed="rId3" cstate="print"/>
          <a:stretch>
            <a:fillRect/>
          </a:stretch>
        </p:blipFill>
        <p:spPr>
          <a:xfrm>
            <a:off x="533400" y="381000"/>
            <a:ext cx="7753350" cy="5815013"/>
          </a:xfrm>
          <a:prstGeom prst="rect">
            <a:avLst/>
          </a:prstGeom>
          <a:effectLst>
            <a:outerShdw blurRad="1270000" dist="50800" dir="5400000" algn="ctr" rotWithShape="0">
              <a:srgbClr val="000000">
                <a:alpha val="43137"/>
              </a:srgbClr>
            </a:outerShdw>
          </a:effectLst>
        </p:spPr>
      </p:pic>
      <p:sp>
        <p:nvSpPr>
          <p:cNvPr id="7" name="Oval 6"/>
          <p:cNvSpPr/>
          <p:nvPr/>
        </p:nvSpPr>
        <p:spPr>
          <a:xfrm rot="21267578">
            <a:off x="2913339" y="2297884"/>
            <a:ext cx="3429000" cy="533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0000"/>
                </a:solidFill>
                <a:effectLst>
                  <a:outerShdw blurRad="38100" dist="38100" dir="2700000" algn="tl">
                    <a:srgbClr val="000000">
                      <a:alpha val="43137"/>
                    </a:srgbClr>
                  </a:outerShdw>
                </a:effectLst>
              </a:rPr>
              <a:t>ruled out</a:t>
            </a:r>
            <a:endParaRPr lang="en-GB" sz="2400" dirty="0">
              <a:solidFill>
                <a:srgbClr val="FF0000"/>
              </a:solidFill>
              <a:effectLst>
                <a:outerShdw blurRad="38100" dist="38100" dir="2700000" algn="tl">
                  <a:srgbClr val="000000">
                    <a:alpha val="43137"/>
                  </a:srgbClr>
                </a:outerShdw>
              </a:effectLst>
            </a:endParaRPr>
          </a:p>
        </p:txBody>
      </p:sp>
      <p:sp>
        <p:nvSpPr>
          <p:cNvPr id="8" name="Oval 7"/>
          <p:cNvSpPr/>
          <p:nvPr/>
        </p:nvSpPr>
        <p:spPr>
          <a:xfrm>
            <a:off x="5630156" y="381000"/>
            <a:ext cx="3056644" cy="5334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effectLst>
                  <a:outerShdw blurRad="38100" dist="38100" dir="2700000" algn="tl">
                    <a:srgbClr val="000000">
                      <a:alpha val="43137"/>
                    </a:srgbClr>
                  </a:outerShdw>
                </a:effectLst>
              </a:rPr>
              <a:t>with peripheral cooling</a:t>
            </a:r>
            <a:endParaRPr lang="en-GB"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762000" y="609600"/>
            <a:ext cx="1905000" cy="307777"/>
          </a:xfrm>
          <a:prstGeom prst="rect">
            <a:avLst/>
          </a:prstGeom>
          <a:noFill/>
        </p:spPr>
        <p:txBody>
          <a:bodyPr wrap="square" rtlCol="0">
            <a:spAutoFit/>
          </a:bodyPr>
          <a:lstStyle/>
          <a:p>
            <a:r>
              <a:rPr lang="en-GB" sz="1400" dirty="0" smtClean="0"/>
              <a:t>Ottone Caretta/RAL</a:t>
            </a:r>
            <a:endParaRPr lang="en-GB"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target.PNG"/>
          <p:cNvPicPr>
            <a:picLocks noChangeAspect="1"/>
          </p:cNvPicPr>
          <p:nvPr/>
        </p:nvPicPr>
        <p:blipFill>
          <a:blip r:embed="rId3" cstate="print"/>
          <a:stretch>
            <a:fillRect/>
          </a:stretch>
        </p:blipFill>
        <p:spPr>
          <a:xfrm>
            <a:off x="457200" y="381000"/>
            <a:ext cx="8168846" cy="6057060"/>
          </a:xfrm>
          <a:prstGeom prst="rect">
            <a:avLst/>
          </a:prstGeom>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smtClean="0"/>
              <a:t>SPL SuperBeam Studies @ NUFACT11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e1">
  <a:themeElements>
    <a:clrScheme name="">
      <a:dk1>
        <a:srgbClr val="3D4A30"/>
      </a:dk1>
      <a:lt1>
        <a:srgbClr val="C2B5CF"/>
      </a:lt1>
      <a:dk2>
        <a:srgbClr val="000000"/>
      </a:dk2>
      <a:lt2>
        <a:srgbClr val="000000"/>
      </a:lt2>
      <a:accent1>
        <a:srgbClr val="0E4B45"/>
      </a:accent1>
      <a:accent2>
        <a:srgbClr val="333399"/>
      </a:accent2>
      <a:accent3>
        <a:srgbClr val="DDD7E4"/>
      </a:accent3>
      <a:accent4>
        <a:srgbClr val="333E27"/>
      </a:accent4>
      <a:accent5>
        <a:srgbClr val="AAB1B0"/>
      </a:accent5>
      <a:accent6>
        <a:srgbClr val="2D2D8A"/>
      </a:accent6>
      <a:hlink>
        <a:srgbClr val="009999"/>
      </a:hlink>
      <a:folHlink>
        <a:srgbClr val="99CC00"/>
      </a:folHlink>
    </a:clrScheme>
    <a:fontScheme name="Title &amp; Subtitle">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3 Up">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Vertical">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Bullets &amp; Photo">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Left">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Left">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Right">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Right">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op">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 Top">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 Center">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Horizontal">
      <a:majorFont>
        <a:latin typeface="Georgia"/>
        <a:ea typeface="ヒラギノ明朝 ProN W3"/>
        <a:cs typeface="ヒラギノ明朝 ProN W3"/>
      </a:majorFont>
      <a:minorFont>
        <a:latin typeface="Hoefler Text"/>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Wide Horizont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Wide Horizontal">
      <a:majorFont>
        <a:latin typeface="Georgia"/>
        <a:ea typeface="ヒラギノ明朝 ProN W3"/>
        <a:cs typeface="ヒラギノ明朝 ProN W3"/>
      </a:majorFont>
      <a:minorFont>
        <a:latin typeface="Hoefler Text"/>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Wide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llets">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Bullets">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Blank">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2 Column">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1755</TotalTime>
  <Words>2201</Words>
  <Application>Microsoft Office PowerPoint</Application>
  <PresentationFormat>On-screen Show (4:3)</PresentationFormat>
  <Paragraphs>522</Paragraphs>
  <Slides>43</Slides>
  <Notes>43</Notes>
  <HiddenSlides>0</HiddenSlides>
  <MMClips>0</MMClips>
  <ScaleCrop>false</ScaleCrop>
  <HeadingPairs>
    <vt:vector size="4" baseType="variant">
      <vt:variant>
        <vt:lpstr>Theme</vt:lpstr>
      </vt:variant>
      <vt:variant>
        <vt:i4>15</vt:i4>
      </vt:variant>
      <vt:variant>
        <vt:lpstr>Slide Titles</vt:lpstr>
      </vt:variant>
      <vt:variant>
        <vt:i4>43</vt:i4>
      </vt:variant>
    </vt:vector>
  </HeadingPairs>
  <TitlesOfParts>
    <vt:vector size="58" baseType="lpstr">
      <vt:lpstr>Theme1</vt:lpstr>
      <vt:lpstr>Title - Top</vt:lpstr>
      <vt:lpstr>Title - Center</vt:lpstr>
      <vt:lpstr>Photo - Horizontal</vt:lpstr>
      <vt:lpstr>Photo - Wide Horizontal</vt:lpstr>
      <vt:lpstr>Bullets</vt:lpstr>
      <vt:lpstr>Blank</vt:lpstr>
      <vt:lpstr>Title &amp; Bullets - 2 Column</vt:lpstr>
      <vt:lpstr>Title &amp; Bullets</vt:lpstr>
      <vt:lpstr>Photo - 3 Up</vt:lpstr>
      <vt:lpstr>Photo - Vertical</vt:lpstr>
      <vt:lpstr>Title, Bullets &amp; Photo</vt:lpstr>
      <vt:lpstr>Title &amp; Bullets - Left</vt:lpstr>
      <vt:lpstr>Title &amp; Bullets - Right</vt:lpstr>
      <vt:lpstr>Flow</vt:lpstr>
      <vt:lpstr>Optimization of the target and magnetic horn for the  CERN to Fréjus neutrino beam </vt:lpstr>
      <vt:lpstr>Talk layout</vt:lpstr>
      <vt:lpstr>Proton Beam and Target/Horn Station</vt:lpstr>
      <vt:lpstr>beam window</vt:lpstr>
      <vt:lpstr>Important  Issues for the engineering of the target</vt:lpstr>
      <vt:lpstr>from Liquid Targets to Static Packed one</vt:lpstr>
      <vt:lpstr>Slide 7</vt:lpstr>
      <vt:lpstr>Slide 8</vt:lpstr>
      <vt:lpstr>Slide 9</vt:lpstr>
      <vt:lpstr>Packed bed Target  </vt:lpstr>
      <vt:lpstr>Slide 11</vt:lpstr>
      <vt:lpstr>Slide 12</vt:lpstr>
      <vt:lpstr>Stresses for the Packed bed target</vt:lpstr>
      <vt:lpstr>Alternative solution: pencil “closed” Be Solid target </vt:lpstr>
      <vt:lpstr>Horn Studies  </vt:lpstr>
      <vt:lpstr>Horn Shape and SuperBeam geometrical  Optimization </vt:lpstr>
      <vt:lpstr>Horn Stress Studies </vt:lpstr>
      <vt:lpstr>EUROnu scenario for 4-horn system</vt:lpstr>
      <vt:lpstr>Stress Analysis for the SPL SuperBeam Horn I</vt:lpstr>
      <vt:lpstr>Slide 20</vt:lpstr>
      <vt:lpstr>Cooling Studies</vt:lpstr>
      <vt:lpstr>Power Supply Studies</vt:lpstr>
      <vt:lpstr>Slide 23</vt:lpstr>
      <vt:lpstr>Safety II</vt:lpstr>
      <vt:lpstr>Energy deposition and   Activation Studies FLUKA MC + FLAIR </vt:lpstr>
      <vt:lpstr>Energy Deposition in Beam Dump vessel </vt:lpstr>
      <vt:lpstr>Activation in molasse (full 4horn simulation, medium stats: 106 protons, 20% error)</vt:lpstr>
      <vt:lpstr>Target Activity at Storage Area </vt:lpstr>
      <vt:lpstr>Dose Rates for target/horn at Storage/Service Area, I</vt:lpstr>
      <vt:lpstr>Dose Rates target/horn at Storage Area, II</vt:lpstr>
      <vt:lpstr>Conclusions</vt:lpstr>
      <vt:lpstr>Slide 32</vt:lpstr>
      <vt:lpstr>pen like target: cooling</vt:lpstr>
      <vt:lpstr>considerations:</vt:lpstr>
      <vt:lpstr>Horn shape and SuperBeam geometrical Optimization I</vt:lpstr>
      <vt:lpstr>Horn Shape and SuperBeam geometrical  Optimization II</vt:lpstr>
      <vt:lpstr>Physics Performance for different Targets I</vt:lpstr>
      <vt:lpstr>Physics Performance for different Targets II</vt:lpstr>
      <vt:lpstr>Energy Deposition from secondary particles on Horn,  1.3MW, Ti packed bed target FLUKA MC+FLAIR</vt:lpstr>
      <vt:lpstr>Slide 40</vt:lpstr>
      <vt:lpstr>Slide 41</vt:lpstr>
      <vt:lpstr>Energy deposition on SuperBeam Elements</vt:lpstr>
      <vt:lpstr>  &lt;doses&gt; in longitudinal plane along beam axis after 200d of irradiation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the target and magnetic horn for the CERN to Fréjus neutrino beam </dc:title>
  <dc:creator>vassilo</dc:creator>
  <cp:lastModifiedBy>vassilo</cp:lastModifiedBy>
  <cp:revision>124</cp:revision>
  <dcterms:created xsi:type="dcterms:W3CDTF">2011-07-26T14:05:29Z</dcterms:created>
  <dcterms:modified xsi:type="dcterms:W3CDTF">2011-08-04T22:17:26Z</dcterms:modified>
</cp:coreProperties>
</file>