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sldIdLst>
    <p:sldId id="256" r:id="rId3"/>
    <p:sldId id="258" r:id="rId4"/>
    <p:sldId id="270" r:id="rId5"/>
    <p:sldId id="273" r:id="rId6"/>
    <p:sldId id="280" r:id="rId7"/>
    <p:sldId id="283" r:id="rId8"/>
    <p:sldId id="284" r:id="rId9"/>
    <p:sldId id="285" r:id="rId10"/>
    <p:sldId id="287" r:id="rId11"/>
    <p:sldId id="286" r:id="rId12"/>
    <p:sldId id="288" r:id="rId13"/>
    <p:sldId id="290" r:id="rId14"/>
    <p:sldId id="291" r:id="rId15"/>
    <p:sldId id="292" r:id="rId16"/>
    <p:sldId id="289" r:id="rId17"/>
    <p:sldId id="281" r:id="rId18"/>
    <p:sldId id="274" r:id="rId19"/>
    <p:sldId id="275" r:id="rId20"/>
    <p:sldId id="276" r:id="rId21"/>
    <p:sldId id="279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270" autoAdjust="0"/>
  </p:normalViewPr>
  <p:slideViewPr>
    <p:cSldViewPr snapToGrid="0" snapToObjects="1">
      <p:cViewPr>
        <p:scale>
          <a:sx n="100" d="100"/>
          <a:sy n="100" d="100"/>
        </p:scale>
        <p:origin x="-4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FD4-AAD9-7540-B439-46795C980544}" type="datetime1">
              <a:rPr lang="ja-JP" altLang="en-US"/>
              <a:pPr>
                <a:defRPr/>
              </a:pPr>
              <a:t>11.11.14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2009.11.27 for Prof. Yoshiie and Xu at KURR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CB79-8770-764B-9039-876F73CC13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9443-A1B8-DC4E-B705-8646D3D42000}" type="datetimeFigureOut">
              <a:rPr lang="ja-JP" altLang="en-US" smtClean="0"/>
              <a:pPr/>
              <a:t>11.11.14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7847-0E46-9847-873A-E18C154C70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2A755-3820-2446-A3CF-845D0CD71795}" type="datetime1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/>
              <a:t>2009.11.27 for Prof. Yoshiie and Xu at KURR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C7FAE-5258-664B-9AE8-10E8DD8F621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pitchFamily="-107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9762" y="865818"/>
            <a:ext cx="8653338" cy="2244002"/>
          </a:xfrm>
        </p:spPr>
        <p:txBody>
          <a:bodyPr/>
          <a:lstStyle/>
          <a:p>
            <a:r>
              <a:rPr lang="en-US" altLang="ja-JP" b="1" dirty="0">
                <a:solidFill>
                  <a:srgbClr val="1F497D"/>
                </a:solidFill>
              </a:rPr>
              <a:t>Neutron</a:t>
            </a:r>
            <a:r>
              <a:rPr lang="en-US" altLang="ja-JP" b="1" dirty="0" smtClean="0">
                <a:solidFill>
                  <a:srgbClr val="1F497D"/>
                </a:solidFill>
              </a:rPr>
              <a:t> Irradiation Measurement </a:t>
            </a:r>
            <a:r>
              <a:rPr lang="en-US" altLang="ja-JP" b="1" dirty="0">
                <a:solidFill>
                  <a:srgbClr val="1F497D"/>
                </a:solidFill>
              </a:rPr>
              <a:t>for</a:t>
            </a:r>
            <a:r>
              <a:rPr lang="en-US" altLang="ja-JP" b="1" dirty="0" smtClean="0">
                <a:solidFill>
                  <a:srgbClr val="1F497D"/>
                </a:solidFill>
              </a:rPr>
              <a:t> Superconducting Magnet Materials </a:t>
            </a:r>
            <a:r>
              <a:rPr lang="en-US" altLang="ja-JP" b="1" dirty="0">
                <a:solidFill>
                  <a:srgbClr val="1F497D"/>
                </a:solidFill>
              </a:rPr>
              <a:t>at</a:t>
            </a:r>
            <a:r>
              <a:rPr lang="en-US" altLang="ja-JP" b="1" dirty="0" smtClean="0">
                <a:solidFill>
                  <a:srgbClr val="1F497D"/>
                </a:solidFill>
              </a:rPr>
              <a:t> Low Temperature</a:t>
            </a:r>
            <a:endParaRPr lang="ja-JP" altLang="en-US" b="1" dirty="0">
              <a:solidFill>
                <a:srgbClr val="1F497D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30102"/>
            <a:ext cx="6400800" cy="175260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1F497D"/>
                </a:solidFill>
              </a:rPr>
              <a:t>Tatsushi NAKAMOTO</a:t>
            </a:r>
          </a:p>
          <a:p>
            <a:r>
              <a:rPr lang="en-US" altLang="ja-JP" b="1" dirty="0" smtClean="0">
                <a:solidFill>
                  <a:srgbClr val="1F497D"/>
                </a:solidFill>
              </a:rPr>
              <a:t>KEK</a:t>
            </a:r>
            <a:endParaRPr lang="ja-JP" altLang="en-US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60892"/>
            <a:ext cx="6248400" cy="44438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12002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Result: </a:t>
            </a:r>
            <a:r>
              <a:rPr lang="en-US" altLang="ja-JP" sz="3600" b="1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Dr</a:t>
            </a:r>
            <a:r>
              <a:rPr lang="en-US" altLang="ja-JP" sz="3600" b="1" baseline="-25000" dirty="0" err="1" smtClean="0">
                <a:solidFill>
                  <a:schemeClr val="tx2"/>
                </a:solidFill>
              </a:rPr>
              <a:t>irr</a:t>
            </a:r>
            <a:r>
              <a:rPr lang="en-US" altLang="ja-JP" sz="3600" b="1" dirty="0" smtClean="0">
                <a:solidFill>
                  <a:schemeClr val="tx2"/>
                </a:solidFill>
              </a:rPr>
              <a:t> for 5N-Aluminum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8781" y="4610100"/>
            <a:ext cx="8735219" cy="246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neutron exposure at 14K</a:t>
            </a:r>
            <a:r>
              <a:rPr kumimoji="1" lang="en-US" altLang="ja-JP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@1MW*52 hrs (Sep. 2011)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Resistance increased in proportional to neutron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fluence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range of 10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-10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n/m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threshold at low neutron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fluence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Dr</a:t>
            </a:r>
            <a:r>
              <a:rPr kumimoji="1" lang="en-US" altLang="ja-JP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0.064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W.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2.7x10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n/m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(&gt;0.1MeV)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Agreed with the previous </a:t>
            </a:r>
            <a:r>
              <a:rPr lang="en-US" altLang="ja-JP" dirty="0" smtClean="0"/>
              <a:t>work within a factor of 2.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ja-JP" dirty="0" smtClean="0"/>
              <a:t>Present work:	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Dr</a:t>
            </a:r>
            <a:r>
              <a:rPr lang="en-US" altLang="ja-JP" baseline="-25000" dirty="0" err="1" smtClean="0"/>
              <a:t>irr</a:t>
            </a:r>
            <a:r>
              <a:rPr lang="en-US" altLang="ja-JP" dirty="0" smtClean="0"/>
              <a:t>/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= 2.4x10</a:t>
            </a:r>
            <a:r>
              <a:rPr lang="en-US" altLang="ja-JP" baseline="30000" dirty="0" smtClean="0"/>
              <a:t>-22</a:t>
            </a:r>
            <a:r>
              <a:rPr lang="en-US" altLang="ja-JP" dirty="0" smtClean="0"/>
              <a:t> n</a:t>
            </a:r>
            <a:r>
              <a:rPr lang="en-US" altLang="ja-JP" dirty="0" smtClean="0">
                <a:latin typeface="Symbol" charset="2"/>
              </a:rPr>
              <a:t>W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3 </a:t>
            </a:r>
            <a:r>
              <a:rPr lang="en-US" altLang="ja-JP" dirty="0" smtClean="0"/>
              <a:t>(RRR 3000, 2.7x10</a:t>
            </a:r>
            <a:r>
              <a:rPr lang="en-US" altLang="ja-JP" baseline="30000" dirty="0" smtClean="0"/>
              <a:t>20</a:t>
            </a:r>
            <a:r>
              <a:rPr lang="en-US" altLang="ja-JP" dirty="0" smtClean="0"/>
              <a:t> n/m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ja-JP" dirty="0" smtClean="0"/>
              <a:t>Previous:		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Dr</a:t>
            </a:r>
            <a:r>
              <a:rPr lang="en-US" altLang="ja-JP" baseline="-25000" dirty="0" err="1" smtClean="0"/>
              <a:t>irr</a:t>
            </a:r>
            <a:r>
              <a:rPr lang="en-US" altLang="ja-JP" dirty="0" smtClean="0"/>
              <a:t>/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= 1.9x10</a:t>
            </a:r>
            <a:r>
              <a:rPr lang="en-US" altLang="ja-JP" baseline="30000" dirty="0" smtClean="0"/>
              <a:t>-22</a:t>
            </a:r>
            <a:r>
              <a:rPr lang="en-US" altLang="ja-JP" dirty="0" smtClean="0"/>
              <a:t> n</a:t>
            </a:r>
            <a:r>
              <a:rPr lang="en-US" altLang="ja-JP" dirty="0" smtClean="0">
                <a:latin typeface="Symbol" charset="2"/>
              </a:rPr>
              <a:t>W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3 </a:t>
            </a:r>
            <a:r>
              <a:rPr lang="en-US" altLang="ja-JP" dirty="0" smtClean="0"/>
              <a:t>(RRR 2000, 2x10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 n/m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</a:t>
            </a:r>
            <a:endParaRPr kumimoji="1" lang="en-US" altLang="ja-JP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581400" y="3441700"/>
            <a:ext cx="3187700" cy="158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508500" y="3069710"/>
            <a:ext cx="126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Reactor </a:t>
            </a:r>
            <a:r>
              <a:rPr lang="en-US" altLang="ja-JP" dirty="0" smtClean="0"/>
              <a:t>ON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59525" y="84692"/>
            <a:ext cx="259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*TC reading includes the offset of +1K.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418042"/>
            <a:ext cx="5194300" cy="4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12002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Result: Anneal and Recovery for Aluminum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1049959" y="1998041"/>
            <a:ext cx="16730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Resistance (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mW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838200" y="4508500"/>
            <a:ext cx="7962900" cy="2400300"/>
          </a:xfrm>
        </p:spPr>
        <p:txBody>
          <a:bodyPr>
            <a:noAutofit/>
          </a:bodyPr>
          <a:lstStyle/>
          <a:p>
            <a:pPr lvl="0"/>
            <a:r>
              <a:rPr lang="en-US" altLang="ja-JP" sz="2200" dirty="0" smtClean="0"/>
              <a:t>A thermal cycle to RT right after the 1</a:t>
            </a:r>
            <a:r>
              <a:rPr lang="en-US" altLang="ja-JP" sz="2200" baseline="30000" dirty="0" smtClean="0"/>
              <a:t>st</a:t>
            </a:r>
            <a:r>
              <a:rPr lang="en-US" altLang="ja-JP" sz="2200" dirty="0" smtClean="0"/>
              <a:t> irradiation (2.3x10</a:t>
            </a:r>
            <a:r>
              <a:rPr lang="en-US" altLang="ja-JP" sz="2200" baseline="30000" dirty="0" smtClean="0"/>
              <a:t>20 </a:t>
            </a:r>
            <a:r>
              <a:rPr lang="en-US" altLang="ja-JP" sz="2200" dirty="0" smtClean="0"/>
              <a:t>n/m</a:t>
            </a:r>
            <a:r>
              <a:rPr lang="en-US" altLang="ja-JP" sz="2200" baseline="30000" dirty="0" smtClean="0"/>
              <a:t>2</a:t>
            </a:r>
            <a:r>
              <a:rPr lang="en-US" altLang="ja-JP" sz="2200" dirty="0" smtClean="0"/>
              <a:t>) in Nov. 2010.</a:t>
            </a:r>
          </a:p>
          <a:p>
            <a:pPr lvl="1"/>
            <a:r>
              <a:rPr lang="en-US" altLang="ja-JP" sz="2200" dirty="0" smtClean="0"/>
              <a:t>Before irradiation: 	</a:t>
            </a:r>
            <a:r>
              <a:rPr lang="en-US" altLang="ja-JP" sz="2200" dirty="0" smtClean="0">
                <a:solidFill>
                  <a:srgbClr val="3366FF"/>
                </a:solidFill>
              </a:rPr>
              <a:t>3.0 </a:t>
            </a:r>
            <a:r>
              <a:rPr lang="en-US" altLang="ja-JP" sz="2200" dirty="0" err="1" smtClean="0">
                <a:solidFill>
                  <a:srgbClr val="3366FF"/>
                </a:solidFill>
                <a:latin typeface="Symbol" charset="2"/>
                <a:cs typeface="Symbol" charset="2"/>
              </a:rPr>
              <a:t>mW</a:t>
            </a:r>
            <a:r>
              <a:rPr lang="en-US" altLang="ja-JP" sz="2200" dirty="0" smtClean="0">
                <a:solidFill>
                  <a:srgbClr val="3366FF"/>
                </a:solidFill>
              </a:rPr>
              <a:t> </a:t>
            </a:r>
            <a:r>
              <a:rPr lang="en-US" altLang="ja-JP" sz="2200" dirty="0" smtClean="0"/>
              <a:t>@10K</a:t>
            </a:r>
          </a:p>
          <a:p>
            <a:pPr lvl="1"/>
            <a:r>
              <a:rPr lang="en-US" altLang="ja-JP" sz="2200" dirty="0" smtClean="0"/>
              <a:t>After irradiation: 		</a:t>
            </a:r>
            <a:r>
              <a:rPr lang="en-US" altLang="ja-JP" sz="2200" dirty="0" smtClean="0">
                <a:solidFill>
                  <a:srgbClr val="FF0000"/>
                </a:solidFill>
              </a:rPr>
              <a:t>5.7 </a:t>
            </a:r>
            <a:r>
              <a:rPr lang="en-US" altLang="ja-JP" sz="2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mW</a:t>
            </a:r>
            <a:r>
              <a:rPr lang="en-US" altLang="ja-JP" sz="2200" dirty="0" smtClean="0"/>
              <a:t> @12-15K</a:t>
            </a:r>
          </a:p>
          <a:p>
            <a:pPr lvl="1"/>
            <a:r>
              <a:rPr lang="en-US" altLang="ja-JP" sz="2200" dirty="0" smtClean="0"/>
              <a:t>After TC: 				</a:t>
            </a:r>
            <a:r>
              <a:rPr lang="en-US" altLang="ja-JP" sz="2200" dirty="0" smtClean="0">
                <a:solidFill>
                  <a:srgbClr val="3366FF"/>
                </a:solidFill>
              </a:rPr>
              <a:t>3.0 </a:t>
            </a:r>
            <a:r>
              <a:rPr lang="en-US" altLang="ja-JP" sz="2200" dirty="0" err="1" smtClean="0">
                <a:solidFill>
                  <a:srgbClr val="3366FF"/>
                </a:solidFill>
                <a:latin typeface="Symbol" charset="2"/>
                <a:cs typeface="Symbol" charset="2"/>
              </a:rPr>
              <a:t>mW</a:t>
            </a:r>
            <a:r>
              <a:rPr lang="en-US" altLang="ja-JP" sz="2200" dirty="0" smtClean="0">
                <a:solidFill>
                  <a:srgbClr val="3366FF"/>
                </a:solidFill>
              </a:rPr>
              <a:t> </a:t>
            </a:r>
            <a:r>
              <a:rPr lang="en-US" altLang="ja-JP" sz="2200" dirty="0" smtClean="0"/>
              <a:t>@12K</a:t>
            </a:r>
          </a:p>
          <a:p>
            <a:pPr lvl="0"/>
            <a:r>
              <a:rPr lang="en-US" altLang="ja-JP" sz="2200" b="1" dirty="0" smtClean="0">
                <a:solidFill>
                  <a:schemeClr val="tx2"/>
                </a:solidFill>
              </a:rPr>
              <a:t>Full recovery of </a:t>
            </a:r>
            <a:r>
              <a:rPr lang="en-US" altLang="ja-JP" sz="2200" b="1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Dr</a:t>
            </a:r>
            <a:r>
              <a:rPr lang="en-US" altLang="ja-JP" sz="2200" b="1" baseline="-25000" dirty="0" err="1" smtClean="0">
                <a:solidFill>
                  <a:schemeClr val="tx2"/>
                </a:solidFill>
              </a:rPr>
              <a:t>irr</a:t>
            </a:r>
            <a:r>
              <a:rPr lang="en-US" altLang="ja-JP" sz="2200" b="1" dirty="0" smtClean="0">
                <a:solidFill>
                  <a:schemeClr val="tx2"/>
                </a:solidFill>
              </a:rPr>
              <a:t> was confirmed.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651001" y="3619500"/>
            <a:ext cx="1079499" cy="1588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394032" y="3199368"/>
            <a:ext cx="126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Reactor 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図形グループ 14"/>
          <p:cNvGrpSpPr/>
          <p:nvPr/>
        </p:nvGrpSpPr>
        <p:grpSpPr>
          <a:xfrm>
            <a:off x="-20844" y="279401"/>
            <a:ext cx="6083300" cy="4280166"/>
            <a:chOff x="1306306" y="279401"/>
            <a:chExt cx="6083300" cy="4280166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306" y="279401"/>
              <a:ext cx="6083300" cy="4280166"/>
            </a:xfrm>
            <a:prstGeom prst="rect">
              <a:avLst/>
            </a:prstGeom>
          </p:spPr>
        </p:pic>
        <p:cxnSp>
          <p:nvCxnSpPr>
            <p:cNvPr id="12" name="直線矢印コネクタ 11"/>
            <p:cNvCxnSpPr/>
            <p:nvPr/>
          </p:nvCxnSpPr>
          <p:spPr>
            <a:xfrm rot="10800000">
              <a:off x="3236706" y="3313111"/>
              <a:ext cx="3760994" cy="1588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3614738" y="2943779"/>
              <a:ext cx="126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Reactor ON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12002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Result: Thermometers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4559567"/>
            <a:ext cx="9216619" cy="1907221"/>
          </a:xfrm>
        </p:spPr>
        <p:txBody>
          <a:bodyPr>
            <a:noAutofit/>
          </a:bodyPr>
          <a:lstStyle/>
          <a:p>
            <a:pPr lvl="0"/>
            <a:r>
              <a:rPr lang="en-US" altLang="ja-JP" sz="1800" dirty="0" smtClean="0"/>
              <a:t>2 </a:t>
            </a:r>
            <a:r>
              <a:rPr lang="en-US" altLang="ja-JP" sz="1800" dirty="0" err="1" smtClean="0"/>
              <a:t>Cernox</a:t>
            </a:r>
            <a:r>
              <a:rPr lang="en-US" altLang="ja-JP" sz="1800" dirty="0" smtClean="0"/>
              <a:t> sensors and TC (</a:t>
            </a:r>
            <a:r>
              <a:rPr lang="en-US" altLang="ja-JP" sz="1800" dirty="0" err="1" smtClean="0"/>
              <a:t>AuFe-Chromel</a:t>
            </a:r>
            <a:r>
              <a:rPr lang="en-US" altLang="ja-JP" sz="1800" dirty="0" smtClean="0"/>
              <a:t>) irradiated together with samples in Sep. 2011.</a:t>
            </a:r>
          </a:p>
          <a:p>
            <a:pPr lvl="0"/>
            <a:r>
              <a:rPr lang="en-US" altLang="ja-JP" sz="1800" dirty="0" smtClean="0"/>
              <a:t>Sudden jump right after the reactor start is due to energy deposition by gamma rays and neutrons.</a:t>
            </a:r>
          </a:p>
          <a:p>
            <a:pPr lvl="0"/>
            <a:r>
              <a:rPr lang="en-US" altLang="ja-JP" sz="1800" dirty="0" smtClean="0"/>
              <a:t>CX1 reading seems to drift with a rate of 1K/day while TC at the same position shows constant temperature.</a:t>
            </a:r>
          </a:p>
          <a:p>
            <a:pPr lvl="1"/>
            <a:r>
              <a:rPr lang="en-US" altLang="ja-JP" sz="1800" dirty="0" smtClean="0"/>
              <a:t>Likely cause of temperature reading rise in CX1 was degradation.</a:t>
            </a:r>
          </a:p>
          <a:p>
            <a:pPr lvl="0"/>
            <a:r>
              <a:rPr lang="en-US" altLang="ja-JP" sz="1800" dirty="0" smtClean="0"/>
              <a:t>Temperature rise in CX2 under low neutron flux is negligibly small. </a:t>
            </a:r>
          </a:p>
        </p:txBody>
      </p:sp>
      <p:sp>
        <p:nvSpPr>
          <p:cNvPr id="17" name="角丸四角形 16"/>
          <p:cNvSpPr/>
          <p:nvPr/>
        </p:nvSpPr>
        <p:spPr>
          <a:xfrm rot="5400000">
            <a:off x="5700461" y="1737518"/>
            <a:ext cx="2752726" cy="4016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77643" y="2225447"/>
            <a:ext cx="91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Sample </a:t>
            </a:r>
            <a:r>
              <a:rPr lang="en-US" altLang="ja-JP" dirty="0" smtClean="0"/>
              <a:t>rod</a:t>
            </a:r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 rot="5400000">
            <a:off x="7063330" y="873125"/>
            <a:ext cx="36195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6851078" y="873125"/>
            <a:ext cx="36195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6928866" y="873125"/>
            <a:ext cx="36195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242162" y="68024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Samples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6919059" y="82550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7141309" y="825500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931759" y="2871779"/>
            <a:ext cx="72000" cy="72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 rot="5400000">
            <a:off x="5717416" y="1884639"/>
            <a:ext cx="1974279" cy="158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 rot="16200000">
            <a:off x="6101305" y="1797050"/>
            <a:ext cx="9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500mm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70803" y="375073"/>
            <a:ext cx="102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FF0000"/>
                </a:solidFill>
              </a:rPr>
              <a:t>TC(AuFe-Chromel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10955" y="372467"/>
            <a:ext cx="4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</a:rPr>
              <a:t>CX1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11370" y="289932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8000"/>
                </a:solidFill>
              </a:rPr>
              <a:t>CX2</a:t>
            </a:r>
            <a:endParaRPr kumimoji="1" lang="ja-JP" altLang="en-US" sz="1400" dirty="0">
              <a:solidFill>
                <a:srgbClr val="008000"/>
              </a:solidFill>
            </a:endParaRPr>
          </a:p>
        </p:txBody>
      </p:sp>
      <p:sp>
        <p:nvSpPr>
          <p:cNvPr id="35" name="下矢印 34"/>
          <p:cNvSpPr/>
          <p:nvPr/>
        </p:nvSpPr>
        <p:spPr>
          <a:xfrm>
            <a:off x="6470458" y="94126"/>
            <a:ext cx="1204614" cy="278341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675072" y="-43765"/>
            <a:ext cx="115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Reactor Neutron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92113" y="712834"/>
            <a:ext cx="75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err="1" smtClean="0">
                <a:solidFill>
                  <a:srgbClr val="000000"/>
                </a:solidFill>
              </a:rPr>
              <a:t>sample</a:t>
            </a:r>
            <a:endParaRPr kumimoji="1" lang="ja-JP" altLang="en-US" baseline="-25000" dirty="0">
              <a:solidFill>
                <a:srgbClr val="00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28613" y="2744569"/>
            <a:ext cx="130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1/50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err="1" smtClean="0">
                <a:solidFill>
                  <a:srgbClr val="000000"/>
                </a:solidFill>
              </a:rPr>
              <a:t>sample</a:t>
            </a:r>
            <a:endParaRPr kumimoji="1" lang="ja-JP" alt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rot="5400000">
            <a:off x="6608555" y="3629109"/>
            <a:ext cx="7173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5400000">
            <a:off x="6811755" y="3641809"/>
            <a:ext cx="7173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図 27" descr="P1030140s.jpg"/>
          <p:cNvPicPr>
            <a:picLocks noChangeAspect="1"/>
          </p:cNvPicPr>
          <p:nvPr/>
        </p:nvPicPr>
        <p:blipFill>
          <a:blip r:embed="rId3"/>
          <a:srcRect t="37795" b="33071"/>
          <a:stretch>
            <a:fillRect/>
          </a:stretch>
        </p:blipFill>
        <p:spPr>
          <a:xfrm rot="16200000">
            <a:off x="6687172" y="2042145"/>
            <a:ext cx="3777175" cy="82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12002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Discussion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-25400" y="4418862"/>
            <a:ext cx="9216619" cy="2439138"/>
          </a:xfrm>
        </p:spPr>
        <p:txBody>
          <a:bodyPr>
            <a:noAutofit/>
          </a:bodyPr>
          <a:lstStyle/>
          <a:p>
            <a:pPr lvl="0" algn="just"/>
            <a:r>
              <a:rPr lang="en-US" altLang="ja-JP" sz="1700" dirty="0" smtClean="0">
                <a:solidFill>
                  <a:srgbClr val="FF6600"/>
                </a:solidFill>
              </a:rPr>
              <a:t>Degradation rate (</a:t>
            </a:r>
            <a:r>
              <a:rPr lang="en-US" altLang="ja-JP" sz="1700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Dr</a:t>
            </a:r>
            <a:r>
              <a:rPr lang="en-US" altLang="ja-JP" sz="1700" baseline="-25000" dirty="0" err="1" smtClean="0">
                <a:solidFill>
                  <a:srgbClr val="FF6600"/>
                </a:solidFill>
              </a:rPr>
              <a:t>irr</a:t>
            </a:r>
            <a:r>
              <a:rPr lang="en-US" altLang="ja-JP" sz="1700" dirty="0" smtClean="0">
                <a:solidFill>
                  <a:srgbClr val="FF6600"/>
                </a:solidFill>
              </a:rPr>
              <a:t>/ </a:t>
            </a:r>
            <a:r>
              <a:rPr lang="en-US" altLang="ja-JP" sz="1700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F</a:t>
            </a:r>
            <a:r>
              <a:rPr lang="en-US" altLang="ja-JP" sz="1700" baseline="-25000" dirty="0" err="1" smtClean="0">
                <a:solidFill>
                  <a:srgbClr val="FF6600"/>
                </a:solidFill>
              </a:rPr>
              <a:t>tot</a:t>
            </a:r>
            <a:r>
              <a:rPr lang="en-US" altLang="ja-JP" sz="1700" baseline="-25000" dirty="0" smtClean="0">
                <a:solidFill>
                  <a:srgbClr val="FF6600"/>
                </a:solidFill>
              </a:rPr>
              <a:t> </a:t>
            </a:r>
            <a:r>
              <a:rPr lang="en-US" altLang="ja-JP" sz="1700" dirty="0" smtClean="0">
                <a:solidFill>
                  <a:srgbClr val="FF6600"/>
                </a:solidFill>
              </a:rPr>
              <a:t>) seems to be higher in 14 </a:t>
            </a:r>
            <a:r>
              <a:rPr lang="en-US" altLang="ja-JP" sz="1700" dirty="0" err="1" smtClean="0">
                <a:solidFill>
                  <a:srgbClr val="FF6600"/>
                </a:solidFill>
              </a:rPr>
              <a:t>MeV</a:t>
            </a:r>
            <a:r>
              <a:rPr lang="en-US" altLang="ja-JP" sz="1700" dirty="0" smtClean="0">
                <a:solidFill>
                  <a:srgbClr val="FF6600"/>
                </a:solidFill>
              </a:rPr>
              <a:t> neutron irradiation. </a:t>
            </a:r>
            <a:r>
              <a:rPr lang="en-US" altLang="ja-JP" sz="1700" dirty="0" smtClean="0"/>
              <a:t>Evaluation using a common index such as DPA would be necessary.</a:t>
            </a:r>
          </a:p>
          <a:p>
            <a:pPr lvl="0" algn="just"/>
            <a:r>
              <a:rPr lang="en-US" altLang="ja-JP" sz="1700" dirty="0" smtClean="0"/>
              <a:t>Present work shows that difference in RRR of Al doesn't influence the degradation rate.</a:t>
            </a:r>
          </a:p>
          <a:p>
            <a:pPr lvl="0" algn="just"/>
            <a:r>
              <a:rPr lang="en-US" altLang="ja-JP" sz="1700" dirty="0" smtClean="0">
                <a:solidFill>
                  <a:srgbClr val="000000"/>
                </a:solidFill>
              </a:rPr>
              <a:t>For copper, </a:t>
            </a:r>
            <a:r>
              <a:rPr lang="en-US" altLang="ja-JP" sz="1700" dirty="0" smtClean="0"/>
              <a:t>degradation rates (</a:t>
            </a:r>
            <a:r>
              <a:rPr lang="en-US" altLang="ja-JP" sz="1700" dirty="0" err="1" smtClean="0">
                <a:latin typeface="Symbol" charset="2"/>
                <a:cs typeface="Symbol" charset="2"/>
              </a:rPr>
              <a:t>Dr</a:t>
            </a:r>
            <a:r>
              <a:rPr lang="en-US" altLang="ja-JP" sz="1700" baseline="-25000" dirty="0" err="1" smtClean="0"/>
              <a:t>irr</a:t>
            </a:r>
            <a:r>
              <a:rPr lang="en-US" altLang="ja-JP" sz="1700" dirty="0" smtClean="0"/>
              <a:t>/ </a:t>
            </a:r>
            <a:r>
              <a:rPr lang="en-US" altLang="ja-JP" sz="1700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sz="1700" baseline="-25000" dirty="0" err="1" smtClean="0"/>
              <a:t>tot</a:t>
            </a:r>
            <a:r>
              <a:rPr lang="en-US" altLang="ja-JP" sz="1700" baseline="-25000" dirty="0" smtClean="0"/>
              <a:t> </a:t>
            </a:r>
            <a:r>
              <a:rPr lang="en-US" altLang="ja-JP" sz="1700" dirty="0" smtClean="0"/>
              <a:t>) are ranged from 0.58 to 2.29 10</a:t>
            </a:r>
            <a:r>
              <a:rPr lang="en-US" altLang="ja-JP" sz="1700" baseline="30000" dirty="0" smtClean="0"/>
              <a:t>-31</a:t>
            </a:r>
            <a:r>
              <a:rPr lang="en-US" altLang="ja-JP" sz="1700" dirty="0" smtClean="0"/>
              <a:t> </a:t>
            </a:r>
            <a:r>
              <a:rPr lang="en-US" altLang="ja-JP" sz="1700" dirty="0" smtClean="0">
                <a:latin typeface="Symbol" charset="2"/>
                <a:cs typeface="Symbol" charset="2"/>
              </a:rPr>
              <a:t>W</a:t>
            </a:r>
            <a:r>
              <a:rPr lang="en-US" altLang="ja-JP" sz="1700" dirty="0" smtClean="0"/>
              <a:t>m</a:t>
            </a:r>
            <a:r>
              <a:rPr lang="en-US" altLang="ja-JP" sz="1700" baseline="30000" dirty="0" smtClean="0"/>
              <a:t>3</a:t>
            </a:r>
            <a:r>
              <a:rPr lang="en-US" altLang="ja-JP" sz="1700" dirty="0" smtClean="0"/>
              <a:t>. </a:t>
            </a:r>
            <a:r>
              <a:rPr lang="en-US" altLang="ja-JP" sz="1700" dirty="0" smtClean="0">
                <a:solidFill>
                  <a:srgbClr val="000000"/>
                </a:solidFill>
              </a:rPr>
              <a:t>What if SC cables with </a:t>
            </a:r>
            <a:r>
              <a:rPr lang="en-US" altLang="ja-JP" sz="1700" dirty="0" smtClean="0">
                <a:solidFill>
                  <a:srgbClr val="3366FF"/>
                </a:solidFill>
              </a:rPr>
              <a:t>the initial RRR of 200</a:t>
            </a:r>
            <a:r>
              <a:rPr lang="en-US" altLang="ja-JP" sz="1700" dirty="0" smtClean="0">
                <a:solidFill>
                  <a:srgbClr val="FF6600"/>
                </a:solidFill>
              </a:rPr>
              <a:t> </a:t>
            </a:r>
            <a:r>
              <a:rPr lang="en-US" altLang="ja-JP" sz="1700" dirty="0" smtClean="0">
                <a:solidFill>
                  <a:srgbClr val="000000"/>
                </a:solidFill>
              </a:rPr>
              <a:t>are irradiated to 10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20</a:t>
            </a:r>
            <a:r>
              <a:rPr lang="en-US" altLang="ja-JP" sz="1700" dirty="0" smtClean="0">
                <a:solidFill>
                  <a:srgbClr val="000000"/>
                </a:solidFill>
              </a:rPr>
              <a:t> or 10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21</a:t>
            </a:r>
            <a:r>
              <a:rPr lang="en-US" altLang="ja-JP" sz="1700" dirty="0" smtClean="0">
                <a:solidFill>
                  <a:srgbClr val="000000"/>
                </a:solidFill>
              </a:rPr>
              <a:t> n/m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ja-JP" sz="1700" dirty="0" smtClean="0">
                <a:solidFill>
                  <a:srgbClr val="000000"/>
                </a:solidFill>
              </a:rPr>
              <a:t>?</a:t>
            </a:r>
          </a:p>
          <a:p>
            <a:pPr lvl="1" algn="just"/>
            <a:r>
              <a:rPr lang="en-US" altLang="ja-JP" sz="1700" dirty="0" smtClean="0"/>
              <a:t>10</a:t>
            </a:r>
            <a:r>
              <a:rPr lang="en-US" altLang="ja-JP" sz="1700" baseline="30000" dirty="0" smtClean="0"/>
              <a:t>20</a:t>
            </a:r>
            <a:r>
              <a:rPr lang="en-US" altLang="ja-JP" sz="1700" dirty="0" smtClean="0"/>
              <a:t> n/m</a:t>
            </a:r>
            <a:r>
              <a:rPr lang="en-US" altLang="ja-JP" sz="1700" baseline="30000" dirty="0" smtClean="0"/>
              <a:t>2 </a:t>
            </a:r>
            <a:r>
              <a:rPr lang="en-US" altLang="ja-JP" sz="1700" dirty="0" smtClean="0"/>
              <a:t>: </a:t>
            </a:r>
            <a:r>
              <a:rPr lang="en-US" altLang="ja-JP" sz="1700" dirty="0" smtClean="0">
                <a:solidFill>
                  <a:srgbClr val="FF0000"/>
                </a:solidFill>
              </a:rPr>
              <a:t>RRR of 160 – 190</a:t>
            </a:r>
            <a:r>
              <a:rPr lang="en-US" altLang="ja-JP" sz="1700" dirty="0" smtClean="0">
                <a:solidFill>
                  <a:srgbClr val="FF6600"/>
                </a:solidFill>
              </a:rPr>
              <a:t> </a:t>
            </a:r>
          </a:p>
          <a:p>
            <a:pPr lvl="1" algn="just"/>
            <a:r>
              <a:rPr lang="en-US" altLang="ja-JP" sz="1700" dirty="0" smtClean="0">
                <a:solidFill>
                  <a:srgbClr val="000000"/>
                </a:solidFill>
              </a:rPr>
              <a:t>10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21</a:t>
            </a:r>
            <a:r>
              <a:rPr lang="en-US" altLang="ja-JP" sz="1700" dirty="0" smtClean="0">
                <a:solidFill>
                  <a:srgbClr val="000000"/>
                </a:solidFill>
              </a:rPr>
              <a:t> n/m</a:t>
            </a:r>
            <a:r>
              <a:rPr lang="en-US" altLang="ja-JP" sz="17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ja-JP" sz="1700" dirty="0" smtClean="0">
                <a:solidFill>
                  <a:srgbClr val="000000"/>
                </a:solidFill>
              </a:rPr>
              <a:t> : </a:t>
            </a:r>
            <a:r>
              <a:rPr lang="en-US" altLang="ja-JP" sz="1700" dirty="0" smtClean="0">
                <a:solidFill>
                  <a:srgbClr val="FF0000"/>
                </a:solidFill>
              </a:rPr>
              <a:t>RRR of 50 – 120</a:t>
            </a:r>
            <a:r>
              <a:rPr lang="en-US" altLang="ja-JP" sz="1700" dirty="0" smtClean="0">
                <a:solidFill>
                  <a:srgbClr val="FF6600"/>
                </a:solidFill>
              </a:rPr>
              <a:t> </a:t>
            </a:r>
            <a:endParaRPr lang="en-US" altLang="ja-JP" sz="1700" dirty="0" smtClean="0"/>
          </a:p>
          <a:p>
            <a:pPr lvl="0" algn="just"/>
            <a:r>
              <a:rPr lang="en-US" altLang="ja-JP" sz="1700" dirty="0" smtClean="0">
                <a:solidFill>
                  <a:srgbClr val="FF6600"/>
                </a:solidFill>
              </a:rPr>
              <a:t>Recovery by annealing in cooper sample and its multiple irradiation are planned in 2012.</a:t>
            </a:r>
          </a:p>
        </p:txBody>
      </p:sp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723900" y="557743"/>
          <a:ext cx="7912095" cy="3861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100"/>
                <a:gridCol w="925285"/>
                <a:gridCol w="925285"/>
                <a:gridCol w="925285"/>
                <a:gridCol w="925285"/>
                <a:gridCol w="925285"/>
                <a:gridCol w="925285"/>
                <a:gridCol w="925285"/>
              </a:tblGrid>
              <a:tr h="31740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Materials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Aluminum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Copper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40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Horak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Guinan</a:t>
                      </a:r>
                      <a:endParaRPr kumimoji="1" lang="ja-JP" altLang="en-US" sz="1600" dirty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Present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Present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/>
                        <a:t>Horak</a:t>
                      </a:r>
                      <a:endParaRPr kumimoji="1" lang="ja-JP" alt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/>
                        <a:t>Guinan</a:t>
                      </a:r>
                      <a:endParaRPr kumimoji="1" lang="ja-JP" altLang="en-US" sz="1600" dirty="0" smtClean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Present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RRR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2286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74</a:t>
                      </a:r>
                      <a:endParaRPr kumimoji="1" lang="ja-JP" altLang="en-US" sz="1600" dirty="0"/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450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3007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2280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172</a:t>
                      </a:r>
                      <a:endParaRPr kumimoji="1" lang="ja-JP" altLang="en-US" sz="1600" dirty="0"/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319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74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err="1" smtClean="0"/>
                        <a:t>T</a:t>
                      </a:r>
                      <a:r>
                        <a:rPr kumimoji="1" lang="en-US" altLang="ja-JP" sz="1600" baseline="-25000" dirty="0" err="1" smtClean="0"/>
                        <a:t>irr</a:t>
                      </a:r>
                      <a:r>
                        <a:rPr kumimoji="1" lang="en-US" altLang="ja-JP" sz="1600" baseline="-25000" dirty="0" smtClean="0"/>
                        <a:t> </a:t>
                      </a:r>
                      <a:r>
                        <a:rPr kumimoji="1" lang="en-US" altLang="ja-JP" sz="1600" baseline="0" dirty="0" smtClean="0"/>
                        <a:t>(K)</a:t>
                      </a:r>
                      <a:endParaRPr kumimoji="1" lang="ja-JP" altLang="en-US" sz="1600" baseline="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4.5</a:t>
                      </a:r>
                      <a:endParaRPr kumimoji="1" lang="ja-JP" alt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4.2</a:t>
                      </a:r>
                      <a:endParaRPr kumimoji="1" lang="ja-JP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12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14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4.5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4.2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14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26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err="1" smtClean="0"/>
                        <a:t>Netutron</a:t>
                      </a:r>
                      <a:r>
                        <a:rPr kumimoji="1" lang="en-US" altLang="ja-JP" sz="1600" baseline="0" dirty="0" smtClean="0"/>
                        <a:t> Source</a:t>
                      </a:r>
                      <a:endParaRPr kumimoji="1" lang="ja-JP" alt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Reactor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14 </a:t>
                      </a:r>
                      <a:r>
                        <a:rPr kumimoji="1" lang="en-US" altLang="ja-JP" sz="1600" dirty="0" err="1" smtClean="0"/>
                        <a:t>MeV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Reactor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Reactor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Reactor</a:t>
                      </a:r>
                      <a:endParaRPr kumimoji="1" lang="ja-JP" alt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14 </a:t>
                      </a:r>
                      <a:r>
                        <a:rPr kumimoji="1" lang="en-US" altLang="ja-JP" sz="1600" dirty="0" err="1" smtClean="0"/>
                        <a:t>MeV</a:t>
                      </a:r>
                      <a:endParaRPr kumimoji="1" lang="ja-JP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Reactor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50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err="1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kumimoji="1" lang="en-US" altLang="ja-JP" sz="1600" baseline="-25000" dirty="0" err="1" smtClean="0"/>
                        <a:t>tot</a:t>
                      </a:r>
                      <a:r>
                        <a:rPr kumimoji="1" lang="en-US" altLang="ja-JP" sz="1600" baseline="0" dirty="0" smtClean="0"/>
                        <a:t> (n/m</a:t>
                      </a:r>
                      <a:r>
                        <a:rPr kumimoji="1" lang="en-US" altLang="ja-JP" sz="1600" baseline="30000" dirty="0" smtClean="0"/>
                        <a:t>2</a:t>
                      </a:r>
                      <a:r>
                        <a:rPr kumimoji="1" lang="en-US" altLang="ja-JP" sz="1600" baseline="0" dirty="0" smtClean="0"/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/>
                        <a:t>(&gt;0.1MeV)</a:t>
                      </a:r>
                      <a:endParaRPr kumimoji="1" lang="ja-JP" altLang="en-US" sz="1600" baseline="0" dirty="0" smtClean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baseline="0" dirty="0" err="1" smtClean="0"/>
                        <a:t>x</a:t>
                      </a:r>
                      <a:r>
                        <a:rPr kumimoji="1" lang="en-US" altLang="ja-JP" sz="1600" baseline="0" dirty="0" smtClean="0"/>
                        <a:t> 10</a:t>
                      </a:r>
                      <a:r>
                        <a:rPr kumimoji="1" lang="en-US" altLang="ja-JP" sz="1600" baseline="30000" dirty="0" smtClean="0"/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1-2 </a:t>
                      </a:r>
                      <a:r>
                        <a:rPr kumimoji="1" lang="en-US" altLang="ja-JP" sz="1600" baseline="0" dirty="0" err="1" smtClean="0"/>
                        <a:t>x</a:t>
                      </a:r>
                      <a:r>
                        <a:rPr kumimoji="1" lang="en-US" altLang="ja-JP" sz="1600" baseline="0" dirty="0" smtClean="0"/>
                        <a:t> 10</a:t>
                      </a:r>
                      <a:r>
                        <a:rPr kumimoji="1" lang="en-US" altLang="ja-JP" sz="1600" baseline="30000" dirty="0" smtClean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2.3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600" b="1" baseline="0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10</a:t>
                      </a:r>
                      <a:r>
                        <a:rPr kumimoji="1" lang="en-US" altLang="ja-JP" sz="1600" b="1" baseline="30000" dirty="0" smtClean="0">
                          <a:solidFill>
                            <a:srgbClr val="3366FF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2.7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600" b="1" baseline="0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10</a:t>
                      </a:r>
                      <a:r>
                        <a:rPr kumimoji="1" lang="en-US" altLang="ja-JP" sz="1600" b="1" baseline="30000" dirty="0" smtClean="0">
                          <a:solidFill>
                            <a:srgbClr val="3366FF"/>
                          </a:solidFill>
                        </a:rPr>
                        <a:t>20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baseline="0" dirty="0" err="1" smtClean="0"/>
                        <a:t>x</a:t>
                      </a:r>
                      <a:r>
                        <a:rPr kumimoji="1" lang="en-US" altLang="ja-JP" sz="1600" baseline="0" dirty="0" smtClean="0"/>
                        <a:t> 10</a:t>
                      </a:r>
                      <a:r>
                        <a:rPr kumimoji="1" lang="en-US" altLang="ja-JP" sz="1600" baseline="30000" dirty="0" smtClean="0"/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1-2 </a:t>
                      </a:r>
                      <a:r>
                        <a:rPr kumimoji="1" lang="en-US" altLang="ja-JP" sz="1600" baseline="0" dirty="0" err="1" smtClean="0"/>
                        <a:t>x</a:t>
                      </a:r>
                      <a:r>
                        <a:rPr kumimoji="1" lang="en-US" altLang="ja-JP" sz="1600" baseline="0" dirty="0" smtClean="0"/>
                        <a:t> 10</a:t>
                      </a:r>
                      <a:r>
                        <a:rPr kumimoji="1" lang="en-US" altLang="ja-JP" sz="1600" baseline="30000" dirty="0" smtClean="0"/>
                        <a:t>21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2.7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kumimoji="1" lang="en-US" altLang="ja-JP" sz="1600" b="1" baseline="0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kumimoji="1" lang="en-US" altLang="ja-JP" sz="1600" b="1" baseline="0" dirty="0" smtClean="0">
                          <a:solidFill>
                            <a:srgbClr val="3366FF"/>
                          </a:solidFill>
                        </a:rPr>
                        <a:t> 10</a:t>
                      </a:r>
                      <a:r>
                        <a:rPr kumimoji="1" lang="en-US" altLang="ja-JP" sz="1600" b="1" baseline="30000" dirty="0" smtClean="0">
                          <a:solidFill>
                            <a:srgbClr val="3366FF"/>
                          </a:solidFill>
                        </a:rPr>
                        <a:t>20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503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err="1" smtClean="0">
                          <a:latin typeface="Symbol" charset="2"/>
                          <a:cs typeface="Symbol" charset="2"/>
                        </a:rPr>
                        <a:t>Dr</a:t>
                      </a:r>
                      <a:r>
                        <a:rPr lang="en-US" altLang="ja-JP" sz="1600" baseline="-25000" dirty="0" err="1" smtClean="0"/>
                        <a:t>irr</a:t>
                      </a:r>
                      <a:r>
                        <a:rPr lang="en-US" altLang="ja-JP" sz="1600" dirty="0" smtClean="0"/>
                        <a:t>/ </a:t>
                      </a:r>
                      <a:r>
                        <a:rPr lang="en-US" altLang="ja-JP" sz="1600" dirty="0" err="1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altLang="ja-JP" sz="1600" baseline="-25000" dirty="0" err="1" smtClean="0"/>
                        <a:t>tot</a:t>
                      </a:r>
                      <a:r>
                        <a:rPr lang="en-US" altLang="ja-JP" sz="1600" baseline="-25000" dirty="0" smtClean="0"/>
                        <a:t> </a:t>
                      </a:r>
                      <a:r>
                        <a:rPr lang="en-US" altLang="ja-JP" sz="1600" baseline="0" dirty="0" smtClean="0"/>
                        <a:t>x10</a:t>
                      </a:r>
                      <a:r>
                        <a:rPr lang="en-US" altLang="ja-JP" sz="1600" baseline="30000" dirty="0" smtClean="0"/>
                        <a:t>-31</a:t>
                      </a:r>
                      <a:r>
                        <a:rPr lang="en-US" altLang="ja-JP" sz="1600" baseline="0" dirty="0" smtClean="0"/>
                        <a:t>(</a:t>
                      </a:r>
                      <a:r>
                        <a:rPr lang="en-US" altLang="ja-JP" sz="1600" dirty="0" smtClean="0">
                          <a:latin typeface="Symbol" charset="2"/>
                        </a:rPr>
                        <a:t>W</a:t>
                      </a:r>
                      <a:r>
                        <a:rPr lang="en-US" altLang="ja-JP" sz="1600" dirty="0" smtClean="0"/>
                        <a:t>m</a:t>
                      </a:r>
                      <a:r>
                        <a:rPr lang="en-US" altLang="ja-JP" sz="1600" baseline="30000" dirty="0" smtClean="0"/>
                        <a:t>3</a:t>
                      </a:r>
                      <a:r>
                        <a:rPr lang="en-US" altLang="ja-JP" sz="1600" baseline="0" dirty="0" smtClean="0"/>
                        <a:t>)</a:t>
                      </a:r>
                      <a:endParaRPr kumimoji="1" lang="ja-JP" alt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1.9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4.09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2.4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2.4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0.58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2.29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0.82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4550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Recovery</a:t>
                      </a:r>
                      <a:r>
                        <a:rPr kumimoji="1" lang="en-US" altLang="ja-JP" sz="1600" baseline="0" dirty="0" smtClean="0"/>
                        <a:t> by thermal cycle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100%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100%</a:t>
                      </a:r>
                      <a:endParaRPr kumimoji="1" lang="ja-JP" altLang="en-US" sz="1600" dirty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100%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TBD</a:t>
                      </a:r>
                      <a:endParaRPr kumimoji="1" lang="ja-JP" altLang="en-US" sz="1600" b="1" dirty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90%</a:t>
                      </a:r>
                      <a:endParaRPr kumimoji="1" lang="ja-JP" alt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80%</a:t>
                      </a:r>
                      <a:endParaRPr kumimoji="1" lang="ja-JP" altLang="en-US" sz="1600" dirty="0"/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TBD</a:t>
                      </a:r>
                      <a:endParaRPr kumimoji="1" lang="ja-JP" altLang="en-US" sz="16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12002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Summary and Further Plan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431800"/>
            <a:ext cx="8874126" cy="6311900"/>
          </a:xfrm>
        </p:spPr>
        <p:txBody>
          <a:bodyPr>
            <a:noAutofit/>
          </a:bodyPr>
          <a:lstStyle/>
          <a:p>
            <a:pPr lvl="0" algn="just"/>
            <a:r>
              <a:rPr lang="en-US" altLang="ja-JP" sz="2000" dirty="0" smtClean="0"/>
              <a:t>Reactor neutron irradiation tests for SC stabilizers (Al, Cu) at low temperature have been carried out to study the degradation behavior. Recovery by annealing to RT have been also studied.</a:t>
            </a:r>
          </a:p>
          <a:p>
            <a:pPr lvl="0" algn="just"/>
            <a:endParaRPr lang="en-US" altLang="ja-JP" sz="2000" dirty="0" smtClean="0"/>
          </a:p>
          <a:p>
            <a:pPr lvl="0" algn="just"/>
            <a:r>
              <a:rPr lang="en-US" altLang="ja-JP" sz="2000" dirty="0" smtClean="0"/>
              <a:t>Irradiation of aluminum and copper samples up to 2-3 </a:t>
            </a:r>
            <a:r>
              <a:rPr lang="en-US" altLang="ja-JP" sz="2000" dirty="0" err="1" smtClean="0"/>
              <a:t>x</a:t>
            </a:r>
            <a:r>
              <a:rPr lang="en-US" altLang="ja-JP" sz="2000" dirty="0" smtClean="0"/>
              <a:t> 10</a:t>
            </a:r>
            <a:r>
              <a:rPr lang="en-US" altLang="ja-JP" sz="2000" baseline="30000" dirty="0" smtClean="0"/>
              <a:t>20</a:t>
            </a:r>
            <a:r>
              <a:rPr lang="en-US" altLang="ja-JP" sz="2000" dirty="0" smtClean="0"/>
              <a:t> n/m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below 20 K showed that the degradation rates (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Dr</a:t>
            </a:r>
            <a:r>
              <a:rPr lang="en-US" altLang="ja-JP" sz="2000" baseline="-25000" dirty="0" err="1" smtClean="0"/>
              <a:t>irr</a:t>
            </a:r>
            <a:r>
              <a:rPr lang="en-US" altLang="ja-JP" sz="2000" dirty="0" err="1" smtClean="0"/>
              <a:t>/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sz="2000" baseline="-25000" dirty="0" err="1" smtClean="0"/>
              <a:t>tot</a:t>
            </a:r>
            <a:r>
              <a:rPr lang="en-US" altLang="ja-JP" sz="2000" dirty="0" smtClean="0"/>
              <a:t>) agreed with the previous work within a factor of 2.</a:t>
            </a:r>
          </a:p>
          <a:p>
            <a:pPr lvl="0" algn="just"/>
            <a:endParaRPr lang="en-US" altLang="ja-JP" sz="2000" dirty="0" smtClean="0"/>
          </a:p>
          <a:p>
            <a:pPr lvl="0" algn="just"/>
            <a:r>
              <a:rPr lang="en-US" altLang="ja-JP" sz="2000" dirty="0" smtClean="0"/>
              <a:t>Full recovery of resistivity degradation by annealing was confirmed in the aluminum sample.</a:t>
            </a:r>
          </a:p>
          <a:p>
            <a:pPr lvl="1" algn="just"/>
            <a:r>
              <a:rPr lang="en-US" altLang="ja-JP" sz="2000" dirty="0" smtClean="0"/>
              <a:t>For the copper sample, the recovery behavior during the repeated irradiation and annealing will be studied in 2012.</a:t>
            </a:r>
          </a:p>
          <a:p>
            <a:pPr lvl="1" algn="just"/>
            <a:endParaRPr lang="en-US" altLang="ja-JP" sz="2000" dirty="0" smtClean="0"/>
          </a:p>
          <a:p>
            <a:pPr lvl="0" algn="just"/>
            <a:r>
              <a:rPr lang="en-US" altLang="ja-JP" sz="2000" dirty="0" err="1" smtClean="0"/>
              <a:t>Cernox</a:t>
            </a:r>
            <a:r>
              <a:rPr lang="en-US" altLang="ja-JP" sz="2000" dirty="0" smtClean="0"/>
              <a:t> thermometers irradiated up to 2-3 </a:t>
            </a:r>
            <a:r>
              <a:rPr lang="en-US" altLang="ja-JP" sz="2000" dirty="0" err="1" smtClean="0"/>
              <a:t>x</a:t>
            </a:r>
            <a:r>
              <a:rPr lang="en-US" altLang="ja-JP" sz="2000" dirty="0" smtClean="0"/>
              <a:t> 10</a:t>
            </a:r>
            <a:r>
              <a:rPr lang="en-US" altLang="ja-JP" sz="2000" baseline="30000" dirty="0" smtClean="0"/>
              <a:t>20</a:t>
            </a:r>
            <a:r>
              <a:rPr lang="en-US" altLang="ja-JP" sz="2000" dirty="0" smtClean="0"/>
              <a:t> n/m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, which is 20 times as high as that for the previous work. The induced resistance per neutron </a:t>
            </a:r>
            <a:r>
              <a:rPr lang="en-US" altLang="ja-JP" sz="2000" dirty="0" err="1" smtClean="0"/>
              <a:t>fluence</a:t>
            </a:r>
            <a:r>
              <a:rPr lang="en-US" altLang="ja-JP" sz="2000" dirty="0" smtClean="0"/>
              <a:t> was consistent with the previous work.</a:t>
            </a:r>
          </a:p>
          <a:p>
            <a:pPr lvl="0" algn="just"/>
            <a:endParaRPr lang="en-US" altLang="ja-JP" sz="2000" dirty="0" smtClean="0"/>
          </a:p>
          <a:p>
            <a:pPr lvl="0" algn="just"/>
            <a:r>
              <a:rPr lang="en-US" altLang="ja-JP" sz="2000" dirty="0" smtClean="0"/>
              <a:t>Further neutron irradiation tests for other SC magnet materials will be made at KUR.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Why thermometers?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0656" y="677762"/>
            <a:ext cx="7735149" cy="1385771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Irradiation effects of thermometer including </a:t>
            </a:r>
            <a:r>
              <a:rPr lang="en-US" altLang="ja-JP" sz="2400" dirty="0" err="1" smtClean="0"/>
              <a:t>Cernox</a:t>
            </a:r>
            <a:r>
              <a:rPr lang="en-US" altLang="ja-JP" sz="2400" dirty="0" smtClean="0"/>
              <a:t> studied for the LHC at 1.8 K. </a:t>
            </a:r>
            <a:r>
              <a:rPr lang="en-US" altLang="ja-JP" sz="2400" dirty="0" err="1" smtClean="0"/>
              <a:t>Fluence</a:t>
            </a:r>
            <a:r>
              <a:rPr lang="en-US" altLang="ja-JP" sz="2400" dirty="0" smtClean="0"/>
              <a:t> up to 10</a:t>
            </a:r>
            <a:r>
              <a:rPr lang="en-US" altLang="ja-JP" sz="2400" baseline="30000" dirty="0" smtClean="0"/>
              <a:t>19</a:t>
            </a:r>
            <a:r>
              <a:rPr lang="en-US" altLang="ja-JP" sz="2400" dirty="0" smtClean="0"/>
              <a:t> n/m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. </a:t>
            </a:r>
          </a:p>
          <a:p>
            <a:pPr lvl="1"/>
            <a:r>
              <a:rPr lang="en-US" altLang="ja-JP" sz="2400" dirty="0" smtClean="0">
                <a:solidFill>
                  <a:srgbClr val="FF6600"/>
                </a:solidFill>
              </a:rPr>
              <a:t>What happens at the level of 10</a:t>
            </a:r>
            <a:r>
              <a:rPr lang="en-US" altLang="ja-JP" sz="2400" baseline="30000" dirty="0" smtClean="0">
                <a:solidFill>
                  <a:srgbClr val="FF6600"/>
                </a:solidFill>
              </a:rPr>
              <a:t>20</a:t>
            </a:r>
            <a:r>
              <a:rPr lang="en-US" altLang="ja-JP" sz="2400" dirty="0" smtClean="0">
                <a:solidFill>
                  <a:srgbClr val="FF6600"/>
                </a:solidFill>
              </a:rPr>
              <a:t> or higher?</a:t>
            </a:r>
          </a:p>
          <a:p>
            <a:pPr>
              <a:buNone/>
            </a:pPr>
            <a:endParaRPr lang="en-US" altLang="ja-JP" sz="2400" dirty="0" smtClean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244" y="2063533"/>
            <a:ext cx="5374106" cy="45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848181" y="2063533"/>
            <a:ext cx="2355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LHC Project Report 209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9602" y="4232870"/>
            <a:ext cx="23519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=12600 </a:t>
            </a:r>
            <a:r>
              <a:rPr lang="en-US" altLang="ja-JP" dirty="0" smtClean="0">
                <a:latin typeface="Symbol" charset="2"/>
                <a:cs typeface="Symbol" charset="2"/>
              </a:rPr>
              <a:t>W</a:t>
            </a:r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R/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T=-12000 </a:t>
            </a:r>
            <a:r>
              <a:rPr lang="en-US" altLang="ja-JP" dirty="0" smtClean="0">
                <a:latin typeface="Symbol" charset="2"/>
                <a:cs typeface="Symbol" charset="2"/>
              </a:rPr>
              <a:t>W/K</a:t>
            </a:r>
          </a:p>
          <a:p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irr</a:t>
            </a:r>
            <a:r>
              <a:rPr lang="en-US" altLang="ja-JP" dirty="0" smtClean="0"/>
              <a:t>=24 </a:t>
            </a:r>
            <a:r>
              <a:rPr lang="en-US" altLang="ja-JP" dirty="0" smtClean="0">
                <a:latin typeface="Symbol" charset="2"/>
                <a:cs typeface="Symbol" charset="2"/>
              </a:rPr>
              <a:t>W </a:t>
            </a:r>
            <a:r>
              <a:rPr lang="en-US" altLang="ja-JP" dirty="0" smtClean="0"/>
              <a:t>@10</a:t>
            </a:r>
            <a:r>
              <a:rPr lang="en-US" altLang="ja-JP" baseline="30000" dirty="0" smtClean="0"/>
              <a:t>19</a:t>
            </a:r>
            <a:r>
              <a:rPr lang="en-US" altLang="ja-JP" dirty="0" smtClean="0"/>
              <a:t> n/m</a:t>
            </a:r>
            <a:r>
              <a:rPr lang="en-US" altLang="ja-JP" baseline="30000" dirty="0" smtClean="0"/>
              <a:t>2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&gt;&gt; 480 </a:t>
            </a:r>
            <a:r>
              <a:rPr lang="en-US" altLang="ja-JP" dirty="0" smtClean="0">
                <a:latin typeface="Symbol" charset="2"/>
                <a:cs typeface="Symbol" charset="2"/>
              </a:rPr>
              <a:t>W</a:t>
            </a:r>
            <a:r>
              <a:rPr lang="en-US" altLang="ja-JP" dirty="0" smtClean="0"/>
              <a:t> for 2*10</a:t>
            </a:r>
            <a:r>
              <a:rPr lang="en-US" altLang="ja-JP" baseline="30000" dirty="0" smtClean="0"/>
              <a:t>20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59602" y="2432865"/>
            <a:ext cx="272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X60947</a:t>
            </a:r>
          </a:p>
          <a:p>
            <a:r>
              <a:rPr lang="en-US" altLang="ja-JP" dirty="0" smtClean="0"/>
              <a:t>R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=1960</a:t>
            </a:r>
            <a:r>
              <a:rPr lang="en-US" altLang="ja-JP" dirty="0" smtClean="0">
                <a:latin typeface="Symbol" charset="2"/>
                <a:cs typeface="Symbol" charset="2"/>
              </a:rPr>
              <a:t>W </a:t>
            </a:r>
            <a:r>
              <a:rPr lang="en-US" altLang="ja-JP" dirty="0" smtClean="0"/>
              <a:t>@12K</a:t>
            </a:r>
            <a:endParaRPr lang="en-US" altLang="ja-JP" dirty="0" smtClean="0">
              <a:latin typeface="Symbol" charset="2"/>
              <a:cs typeface="Symbol" charset="2"/>
            </a:endParaRPr>
          </a:p>
          <a:p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R/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T=</a:t>
            </a:r>
            <a:r>
              <a:rPr kumimoji="1" lang="en-US" altLang="ja-JP" dirty="0" smtClean="0"/>
              <a:t>-170 </a:t>
            </a:r>
            <a:r>
              <a:rPr lang="en-US" altLang="ja-JP" dirty="0" smtClean="0">
                <a:latin typeface="Symbol" charset="2"/>
                <a:cs typeface="Symbol" charset="2"/>
              </a:rPr>
              <a:t>W</a:t>
            </a:r>
            <a:r>
              <a:rPr kumimoji="1" lang="en-US" altLang="ja-JP" dirty="0" smtClean="0"/>
              <a:t>/K</a:t>
            </a:r>
          </a:p>
          <a:p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irr</a:t>
            </a:r>
            <a:r>
              <a:rPr lang="en-US" altLang="ja-JP" dirty="0" smtClean="0"/>
              <a:t>=340 </a:t>
            </a:r>
            <a:r>
              <a:rPr lang="en-US" altLang="ja-JP" dirty="0" smtClean="0">
                <a:latin typeface="Symbol" charset="2"/>
                <a:cs typeface="Symbol" charset="2"/>
              </a:rPr>
              <a:t>W </a:t>
            </a:r>
            <a:r>
              <a:rPr lang="en-US" altLang="ja-JP" dirty="0" smtClean="0"/>
              <a:t>@2*10</a:t>
            </a:r>
            <a:r>
              <a:rPr lang="en-US" altLang="ja-JP" baseline="30000" dirty="0" smtClean="0"/>
              <a:t>20</a:t>
            </a:r>
            <a:r>
              <a:rPr lang="en-US" altLang="ja-JP" dirty="0" smtClean="0"/>
              <a:t> n/m</a:t>
            </a:r>
            <a:r>
              <a:rPr lang="en-US" altLang="ja-JP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0" y="-228600"/>
            <a:ext cx="5334000" cy="990600"/>
          </a:xfrm>
        </p:spPr>
        <p:txBody>
          <a:bodyPr/>
          <a:lstStyle/>
          <a:p>
            <a:pPr algn="l"/>
            <a:r>
              <a:rPr lang="en-US" altLang="ja-JP" sz="3600" b="1" smtClean="0">
                <a:solidFill>
                  <a:schemeClr val="tx2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SC: NbTi (1)</a:t>
            </a:r>
            <a:endParaRPr lang="ja-JP" altLang="en-US" sz="3600" b="1" smtClean="0">
              <a:solidFill>
                <a:schemeClr val="tx2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pic>
        <p:nvPicPr>
          <p:cNvPr id="38915" name="図 6" descr="NbTi5K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421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図 8" descr="NbTi20K原子炉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352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テキスト ボックス 11"/>
          <p:cNvSpPr txBox="1">
            <a:spLocks noChangeArrowheads="1"/>
          </p:cNvSpPr>
          <p:nvPr/>
        </p:nvSpPr>
        <p:spPr bwMode="auto">
          <a:xfrm>
            <a:off x="838200" y="577850"/>
            <a:ext cx="7773988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Degradation on Tc: 0.15 K to 0.6 K @up to 10^23/m2</a:t>
            </a:r>
            <a:endParaRPr lang="ja-JP" altLang="en-US" sz="2400" b="1" smtClean="0">
              <a:solidFill>
                <a:srgbClr val="FF6600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sp>
        <p:nvSpPr>
          <p:cNvPr id="38918" name="テキスト ボックス 11"/>
          <p:cNvSpPr txBox="1">
            <a:spLocks noChangeArrowheads="1"/>
          </p:cNvSpPr>
          <p:nvPr/>
        </p:nvSpPr>
        <p:spPr bwMode="auto">
          <a:xfrm>
            <a:off x="76200" y="5562600"/>
            <a:ext cx="4532313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Jc: &lt; 10% reduction up to 10^22/m2</a:t>
            </a:r>
            <a:endParaRPr lang="ja-JP" altLang="en-US" sz="2000" b="1" smtClean="0">
              <a:solidFill>
                <a:srgbClr val="FF6600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sp>
        <p:nvSpPr>
          <p:cNvPr id="38919" name="テキスト ボックス 11"/>
          <p:cNvSpPr txBox="1">
            <a:spLocks noChangeArrowheads="1"/>
          </p:cNvSpPr>
          <p:nvPr/>
        </p:nvSpPr>
        <p:spPr bwMode="auto">
          <a:xfrm>
            <a:off x="5334000" y="5969000"/>
            <a:ext cx="3354388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I: Significant reduction at 5T @ 10^22/m2</a:t>
            </a:r>
            <a:endParaRPr lang="ja-JP" altLang="en-US" sz="2000" b="1" smtClean="0">
              <a:solidFill>
                <a:srgbClr val="FF6600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sp>
        <p:nvSpPr>
          <p:cNvPr id="38920" name="テキスト ボックス 11"/>
          <p:cNvSpPr txBox="1">
            <a:spLocks noChangeArrowheads="1"/>
          </p:cNvSpPr>
          <p:nvPr/>
        </p:nvSpPr>
        <p:spPr bwMode="auto">
          <a:xfrm>
            <a:off x="760413" y="1139825"/>
            <a:ext cx="3384550" cy="307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prstClr val="black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Adv. Cryo. Engineering, 32, p853 (1986)</a:t>
            </a:r>
            <a:endParaRPr lang="ja-JP" altLang="en-US" sz="1400" smtClean="0">
              <a:solidFill>
                <a:prstClr val="black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sp>
        <p:nvSpPr>
          <p:cNvPr id="38921" name="テキスト ボックス 11"/>
          <p:cNvSpPr txBox="1">
            <a:spLocks noChangeArrowheads="1"/>
          </p:cNvSpPr>
          <p:nvPr/>
        </p:nvSpPr>
        <p:spPr bwMode="auto">
          <a:xfrm>
            <a:off x="5792788" y="1597025"/>
            <a:ext cx="3448050" cy="307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prstClr val="black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J. Nucl. Materials, 271&amp;272, p505 (1999)</a:t>
            </a:r>
            <a:endParaRPr lang="ja-JP" altLang="en-US" sz="1400" smtClean="0">
              <a:solidFill>
                <a:prstClr val="black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sp>
        <p:nvSpPr>
          <p:cNvPr id="38922" name="テキスト ボックス 3"/>
          <p:cNvSpPr txBox="1">
            <a:spLocks noChangeArrowheads="1"/>
          </p:cNvSpPr>
          <p:nvPr/>
        </p:nvSpPr>
        <p:spPr bwMode="auto">
          <a:xfrm>
            <a:off x="3200400" y="28194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9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5K</a:t>
            </a:r>
          </a:p>
        </p:txBody>
      </p:sp>
      <p:sp>
        <p:nvSpPr>
          <p:cNvPr id="38923" name="テキスト ボックス 3"/>
          <p:cNvSpPr txBox="1">
            <a:spLocks noChangeArrowheads="1"/>
          </p:cNvSpPr>
          <p:nvPr/>
        </p:nvSpPr>
        <p:spPr bwMode="auto">
          <a:xfrm>
            <a:off x="7240588" y="23574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9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20K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0" y="-228600"/>
            <a:ext cx="5334000" cy="990600"/>
          </a:xfrm>
        </p:spPr>
        <p:txBody>
          <a:bodyPr/>
          <a:lstStyle/>
          <a:p>
            <a:pPr algn="l"/>
            <a:r>
              <a:rPr lang="en-US" altLang="ja-JP" sz="3600" b="1" smtClean="0">
                <a:solidFill>
                  <a:srgbClr val="1F497D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SC: NbTi (2)</a:t>
            </a:r>
            <a:endParaRPr lang="ja-JP" altLang="en-US" sz="3600" b="1" smtClean="0">
              <a:solidFill>
                <a:srgbClr val="1F497D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pic>
        <p:nvPicPr>
          <p:cNvPr id="39939" name="図 7" descr="NbTiJc102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762000"/>
            <a:ext cx="58816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図 10" descr="NbTiRT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673100"/>
            <a:ext cx="31623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テキスト ボックス 11"/>
          <p:cNvSpPr txBox="1">
            <a:spLocks noChangeArrowheads="1"/>
          </p:cNvSpPr>
          <p:nvPr/>
        </p:nvSpPr>
        <p:spPr bwMode="auto">
          <a:xfrm>
            <a:off x="379413" y="4873625"/>
            <a:ext cx="3448050" cy="307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prstClr val="black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J. Nucl. Materials, 108&amp;109, p572 (1982)</a:t>
            </a:r>
            <a:endParaRPr lang="ja-JP" altLang="en-US" sz="1400" smtClean="0">
              <a:solidFill>
                <a:prstClr val="black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sp>
        <p:nvSpPr>
          <p:cNvPr id="39942" name="テキスト ボックス 3"/>
          <p:cNvSpPr txBox="1">
            <a:spLocks noChangeArrowheads="1"/>
          </p:cNvSpPr>
          <p:nvPr/>
        </p:nvSpPr>
        <p:spPr bwMode="auto">
          <a:xfrm>
            <a:off x="7010400" y="3810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9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RT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304800" y="3052763"/>
            <a:ext cx="381000" cy="152400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FF0000"/>
              </a:solidFill>
              <a:latin typeface="Calibri (見出し)" charset="-128"/>
              <a:ea typeface="Calibri (見出し)" charset="-128"/>
              <a:cs typeface="Calibri (見出し)" charset="-128"/>
            </a:endParaRPr>
          </a:p>
        </p:txBody>
      </p:sp>
      <p:sp>
        <p:nvSpPr>
          <p:cNvPr id="39944" name="テキスト ボックス 11"/>
          <p:cNvSpPr txBox="1">
            <a:spLocks noChangeArrowheads="1"/>
          </p:cNvSpPr>
          <p:nvPr/>
        </p:nvSpPr>
        <p:spPr bwMode="auto">
          <a:xfrm>
            <a:off x="6411913" y="4800600"/>
            <a:ext cx="2928937" cy="307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prstClr val="black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Cryogenics, 21, No.4, p223 (1981)</a:t>
            </a:r>
            <a:endParaRPr lang="ja-JP" altLang="en-US" sz="1400" smtClean="0">
              <a:solidFill>
                <a:prstClr val="black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sp>
        <p:nvSpPr>
          <p:cNvPr id="39945" name="テキスト ボックス 11"/>
          <p:cNvSpPr txBox="1">
            <a:spLocks noChangeArrowheads="1"/>
          </p:cNvSpPr>
          <p:nvPr/>
        </p:nvSpPr>
        <p:spPr bwMode="auto">
          <a:xfrm>
            <a:off x="2133600" y="5194300"/>
            <a:ext cx="6096000" cy="101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Jc: Drop and recovery observed to 10^22/m2.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      10-20% reduction up to 10^23/m2.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      Recovery by annealing to RT is observed.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6019800" y="533400"/>
            <a:ext cx="762000" cy="4348163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FF0000"/>
              </a:solidFill>
              <a:latin typeface="Calibri (見出し)" charset="-128"/>
              <a:ea typeface="Calibri (見出し)" charset="-128"/>
              <a:cs typeface="Calibri (見出し)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438400" y="842963"/>
            <a:ext cx="381000" cy="152400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FF0000"/>
              </a:solidFill>
              <a:latin typeface="Calibri (見出し)" charset="-128"/>
              <a:ea typeface="Calibri (見出し)" charset="-128"/>
              <a:cs typeface="Calibri (見出し)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871538" y="6259513"/>
            <a:ext cx="728662" cy="598487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FFFFFF"/>
              </a:solidFill>
              <a:latin typeface="Calibri (見出し)" charset="-128"/>
              <a:ea typeface="Calibri (見出し)" charset="-128"/>
              <a:cs typeface="Calibri (見出し)" charset="-128"/>
            </a:endParaRPr>
          </a:p>
        </p:txBody>
      </p:sp>
      <p:sp>
        <p:nvSpPr>
          <p:cNvPr id="39949" name="テキスト ボックス 13"/>
          <p:cNvSpPr txBox="1">
            <a:spLocks noChangeArrowheads="1"/>
          </p:cNvSpPr>
          <p:nvPr/>
        </p:nvSpPr>
        <p:spPr bwMode="auto">
          <a:xfrm>
            <a:off x="1905000" y="6257925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smtClean="0">
                <a:solidFill>
                  <a:srgbClr val="FF00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NbTi would be OK up to 10^22/m2.</a:t>
            </a:r>
          </a:p>
        </p:txBody>
      </p:sp>
      <p:sp>
        <p:nvSpPr>
          <p:cNvPr id="39950" name="テキスト ボックス 3"/>
          <p:cNvSpPr txBox="1">
            <a:spLocks noChangeArrowheads="1"/>
          </p:cNvSpPr>
          <p:nvPr/>
        </p:nvSpPr>
        <p:spPr bwMode="auto">
          <a:xfrm>
            <a:off x="762000" y="4572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9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RT, 77K w/ T.C.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0" y="-228600"/>
            <a:ext cx="5334000" cy="990600"/>
          </a:xfrm>
        </p:spPr>
        <p:txBody>
          <a:bodyPr/>
          <a:lstStyle/>
          <a:p>
            <a:pPr algn="l"/>
            <a:r>
              <a:rPr lang="en-US" altLang="ja-JP" sz="3600" b="1" smtClean="0">
                <a:solidFill>
                  <a:srgbClr val="1F497D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SC: Nb3Sn</a:t>
            </a:r>
            <a:endParaRPr lang="ja-JP" altLang="en-US" sz="3600" b="1" smtClean="0">
              <a:solidFill>
                <a:srgbClr val="1F497D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pic>
        <p:nvPicPr>
          <p:cNvPr id="40963" name="図 9" descr="TcNb3Al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762000"/>
            <a:ext cx="36655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図 12" descr="Nb3SnRT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49323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テキスト ボックス 11"/>
          <p:cNvSpPr txBox="1">
            <a:spLocks noChangeArrowheads="1"/>
          </p:cNvSpPr>
          <p:nvPr/>
        </p:nvSpPr>
        <p:spPr bwMode="auto">
          <a:xfrm>
            <a:off x="760413" y="457200"/>
            <a:ext cx="3384550" cy="307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prstClr val="black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Adv. Cryo. Engineering, 32, p853 (1986)</a:t>
            </a:r>
            <a:endParaRPr lang="ja-JP" altLang="en-US" sz="1400" smtClean="0">
              <a:solidFill>
                <a:prstClr val="black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sp>
        <p:nvSpPr>
          <p:cNvPr id="40966" name="テキスト ボックス 11"/>
          <p:cNvSpPr txBox="1">
            <a:spLocks noChangeArrowheads="1"/>
          </p:cNvSpPr>
          <p:nvPr/>
        </p:nvSpPr>
        <p:spPr bwMode="auto">
          <a:xfrm>
            <a:off x="5457825" y="454025"/>
            <a:ext cx="3219450" cy="307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prstClr val="black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Fusion Eng. Design, 84, p1425 (2009)</a:t>
            </a:r>
            <a:endParaRPr lang="ja-JP" altLang="en-US" sz="1400" smtClean="0">
              <a:solidFill>
                <a:prstClr val="black"/>
              </a:solidFill>
              <a:latin typeface="Calibri (見出し)" charset="-128"/>
              <a:ea typeface="Times" charset="0"/>
              <a:cs typeface="Times" charset="0"/>
            </a:endParaRPr>
          </a:p>
        </p:txBody>
      </p:sp>
      <p:sp>
        <p:nvSpPr>
          <p:cNvPr id="40967" name="テキスト ボックス 11"/>
          <p:cNvSpPr txBox="1">
            <a:spLocks noChangeArrowheads="1"/>
          </p:cNvSpPr>
          <p:nvPr/>
        </p:nvSpPr>
        <p:spPr bwMode="auto">
          <a:xfrm>
            <a:off x="152400" y="4851400"/>
            <a:ext cx="5778500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Jc: Improvement bwn 10^22 and 10^23/m2.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      Significant degradation beyond 10^23/m2.</a:t>
            </a:r>
          </a:p>
        </p:txBody>
      </p:sp>
      <p:sp>
        <p:nvSpPr>
          <p:cNvPr id="10" name="右矢印 9"/>
          <p:cNvSpPr/>
          <p:nvPr/>
        </p:nvSpPr>
        <p:spPr>
          <a:xfrm>
            <a:off x="871538" y="6021388"/>
            <a:ext cx="728662" cy="598487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FFFFFF"/>
              </a:solidFill>
              <a:latin typeface="Calibri (見出し)" charset="-128"/>
              <a:ea typeface="Calibri (見出し)" charset="-128"/>
              <a:cs typeface="Calibri (見出し)" charset="-128"/>
            </a:endParaRPr>
          </a:p>
        </p:txBody>
      </p:sp>
      <p:sp>
        <p:nvSpPr>
          <p:cNvPr id="40969" name="テキスト ボックス 13"/>
          <p:cNvSpPr txBox="1">
            <a:spLocks noChangeArrowheads="1"/>
          </p:cNvSpPr>
          <p:nvPr/>
        </p:nvSpPr>
        <p:spPr bwMode="auto">
          <a:xfrm>
            <a:off x="1638300" y="60325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smtClean="0">
                <a:solidFill>
                  <a:srgbClr val="FF00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NbSn would be OK up to 10^22/m2 as well.</a:t>
            </a:r>
          </a:p>
        </p:txBody>
      </p:sp>
      <p:sp>
        <p:nvSpPr>
          <p:cNvPr id="40970" name="テキスト ボックス 11"/>
          <p:cNvSpPr txBox="1">
            <a:spLocks noChangeArrowheads="1"/>
          </p:cNvSpPr>
          <p:nvPr/>
        </p:nvSpPr>
        <p:spPr bwMode="auto">
          <a:xfrm>
            <a:off x="5334000" y="3778250"/>
            <a:ext cx="2971800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Tc: -10% @ 10^22/m2.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660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      -30% @ 10^23/m2.</a:t>
            </a:r>
          </a:p>
        </p:txBody>
      </p:sp>
      <p:sp>
        <p:nvSpPr>
          <p:cNvPr id="40971" name="テキスト ボックス 3"/>
          <p:cNvSpPr txBox="1">
            <a:spLocks noChangeArrowheads="1"/>
          </p:cNvSpPr>
          <p:nvPr/>
        </p:nvSpPr>
        <p:spPr bwMode="auto">
          <a:xfrm>
            <a:off x="2971800" y="16764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9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RT</a:t>
            </a:r>
          </a:p>
        </p:txBody>
      </p:sp>
      <p:sp>
        <p:nvSpPr>
          <p:cNvPr id="40972" name="テキスト ボックス 3"/>
          <p:cNvSpPr txBox="1">
            <a:spLocks noChangeArrowheads="1"/>
          </p:cNvSpPr>
          <p:nvPr/>
        </p:nvSpPr>
        <p:spPr bwMode="auto">
          <a:xfrm>
            <a:off x="760413" y="213836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90"/>
                </a:solidFill>
                <a:latin typeface="Calibri (見出し)" charset="-128"/>
                <a:ea typeface="Calibri (見出し)" charset="-128"/>
                <a:cs typeface="Calibri (見出し)" charset="-128"/>
              </a:rPr>
              <a:t>4K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84762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Collaborators/Supporters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1800" y="876300"/>
            <a:ext cx="8682199" cy="5094358"/>
          </a:xfrm>
        </p:spPr>
        <p:txBody>
          <a:bodyPr>
            <a:normAutofit/>
          </a:bodyPr>
          <a:lstStyle/>
          <a:p>
            <a:pPr marL="1703388" indent="-1703388">
              <a:buNone/>
            </a:pPr>
            <a:r>
              <a:rPr lang="en-US" altLang="ja-JP" sz="2400" dirty="0" smtClean="0"/>
              <a:t>[KEK] 	M. Yoshida, M. Sugano, M. </a:t>
            </a:r>
            <a:r>
              <a:rPr lang="en-US" altLang="ja-JP" sz="2400" dirty="0" err="1" smtClean="0"/>
              <a:t>Iio</a:t>
            </a:r>
            <a:r>
              <a:rPr lang="en-US" altLang="ja-JP" sz="2400" dirty="0" smtClean="0"/>
              <a:t>, S. </a:t>
            </a:r>
            <a:r>
              <a:rPr lang="en-US" altLang="ja-JP" sz="2400" dirty="0" err="1" smtClean="0"/>
              <a:t>Mihara</a:t>
            </a:r>
            <a:r>
              <a:rPr lang="en-US" altLang="ja-JP" sz="2400" dirty="0" smtClean="0"/>
              <a:t>, </a:t>
            </a:r>
          </a:p>
          <a:p>
            <a:pPr marL="1703388" indent="-1703388">
              <a:buNone/>
            </a:pPr>
            <a:r>
              <a:rPr lang="en-US" altLang="ja-JP" sz="2400" dirty="0" smtClean="0"/>
              <a:t>	H. </a:t>
            </a:r>
            <a:r>
              <a:rPr lang="en-US" altLang="ja-JP" sz="2400" dirty="0" err="1" smtClean="0"/>
              <a:t>Nishiguchi</a:t>
            </a:r>
            <a:r>
              <a:rPr lang="en-US" altLang="ja-JP" sz="2400" dirty="0" smtClean="0"/>
              <a:t>, K. Yoshimura, T. </a:t>
            </a:r>
            <a:r>
              <a:rPr lang="en-US" altLang="ja-JP" sz="2400" dirty="0" err="1" smtClean="0"/>
              <a:t>Ogitsu</a:t>
            </a:r>
            <a:r>
              <a:rPr lang="en-US" altLang="ja-JP" sz="2400" dirty="0" smtClean="0"/>
              <a:t>, A. Yamamoto, </a:t>
            </a:r>
          </a:p>
          <a:p>
            <a:pPr marL="1703388" indent="-1703388">
              <a:buNone/>
            </a:pPr>
            <a:endParaRPr lang="en-US" altLang="ja-JP" sz="2400" dirty="0" smtClean="0"/>
          </a:p>
          <a:p>
            <a:pPr marL="1703388" indent="-1703388">
              <a:buNone/>
            </a:pPr>
            <a:r>
              <a:rPr lang="en-US" altLang="ja-JP" sz="2400" dirty="0" smtClean="0"/>
              <a:t>[Osaka Univ.]	A. Sato, M. Aoki, T. </a:t>
            </a:r>
            <a:r>
              <a:rPr lang="en-US" altLang="ja-JP" sz="2400" dirty="0" err="1" smtClean="0"/>
              <a:t>Itahashi</a:t>
            </a:r>
            <a:r>
              <a:rPr lang="en-US" altLang="ja-JP" sz="2400" dirty="0" smtClean="0"/>
              <a:t>, Y. </a:t>
            </a:r>
            <a:r>
              <a:rPr lang="en-US" altLang="ja-JP" sz="2400" dirty="0" err="1" smtClean="0"/>
              <a:t>Kuno</a:t>
            </a:r>
            <a:r>
              <a:rPr lang="en-US" altLang="ja-JP" sz="2400" dirty="0" smtClean="0"/>
              <a:t>, </a:t>
            </a:r>
          </a:p>
          <a:p>
            <a:pPr marL="1703388" indent="-1703388">
              <a:buNone/>
            </a:pPr>
            <a:endParaRPr lang="en-US" altLang="ja-JP" sz="2400" dirty="0" smtClean="0"/>
          </a:p>
          <a:p>
            <a:pPr marL="1703388" indent="-1703388">
              <a:buNone/>
            </a:pPr>
            <a:r>
              <a:rPr lang="en-US" altLang="ja-JP" sz="2400" dirty="0" smtClean="0"/>
              <a:t>[KUR] 	Q. </a:t>
            </a:r>
            <a:r>
              <a:rPr lang="en-US" altLang="ja-JP" sz="2400" dirty="0" err="1" smtClean="0"/>
              <a:t>Xu</a:t>
            </a:r>
            <a:r>
              <a:rPr lang="en-US" altLang="ja-JP" sz="2400" dirty="0" smtClean="0"/>
              <a:t>, K. Sato, T. </a:t>
            </a:r>
            <a:r>
              <a:rPr lang="en-US" altLang="ja-JP" sz="2400" dirty="0" err="1" smtClean="0"/>
              <a:t>Yoshiie</a:t>
            </a:r>
            <a:r>
              <a:rPr lang="en-US" altLang="ja-JP" sz="2400" dirty="0" smtClean="0"/>
              <a:t>, Y. </a:t>
            </a:r>
            <a:r>
              <a:rPr lang="en-US" altLang="ja-JP" sz="2400" dirty="0" err="1" smtClean="0"/>
              <a:t>Kuriyama</a:t>
            </a:r>
            <a:r>
              <a:rPr lang="en-US" altLang="ja-JP" sz="2400" dirty="0" smtClean="0"/>
              <a:t>, Y. Mori,</a:t>
            </a:r>
            <a:endParaRPr lang="en-US" altLang="ja-JP" sz="2400" baseline="30000" dirty="0" smtClean="0"/>
          </a:p>
          <a:p>
            <a:pPr marL="1703388" indent="-1703388">
              <a:buNone/>
            </a:pPr>
            <a:endParaRPr lang="en-US" altLang="ja-JP" sz="2400" dirty="0" smtClean="0"/>
          </a:p>
          <a:p>
            <a:pPr marL="1703388" indent="-1703388">
              <a:buNone/>
            </a:pP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Fermilab</a:t>
            </a:r>
            <a:r>
              <a:rPr lang="en-US" altLang="ja-JP" sz="2400" dirty="0" smtClean="0"/>
              <a:t>]	M. </a:t>
            </a:r>
            <a:r>
              <a:rPr lang="en-US" altLang="ja-JP" sz="2400" dirty="0" err="1" smtClean="0"/>
              <a:t>Lamm</a:t>
            </a:r>
            <a:r>
              <a:rPr lang="en-US" altLang="ja-JP" sz="2400" dirty="0" smtClean="0"/>
              <a:t> and Mu2e collaboration</a:t>
            </a:r>
          </a:p>
          <a:p>
            <a:pPr marL="1703388" indent="-1703388">
              <a:buNone/>
            </a:pPr>
            <a:endParaRPr lang="en-US" altLang="ja-JP" sz="2400" dirty="0" smtClean="0"/>
          </a:p>
          <a:p>
            <a:pPr marL="1703388" indent="-1703388">
              <a:buNone/>
            </a:pPr>
            <a:r>
              <a:rPr lang="en-US" altLang="ja-JP" sz="2400" dirty="0" smtClean="0"/>
              <a:t>[CERN] 	G.D. </a:t>
            </a:r>
            <a:r>
              <a:rPr lang="en-US" altLang="ja-JP" sz="2400" dirty="0" err="1" smtClean="0"/>
              <a:t>Rijk</a:t>
            </a:r>
            <a:r>
              <a:rPr lang="en-US" altLang="ja-JP" sz="2400" dirty="0" smtClean="0"/>
              <a:t>, E. </a:t>
            </a:r>
            <a:r>
              <a:rPr lang="en-US" altLang="ja-JP" sz="2400" dirty="0" err="1" smtClean="0"/>
              <a:t>Todesco</a:t>
            </a:r>
            <a:r>
              <a:rPr lang="en-US" altLang="ja-JP" sz="2400" dirty="0" smtClean="0"/>
              <a:t>, L. </a:t>
            </a:r>
            <a:r>
              <a:rPr lang="en-US" altLang="ja-JP" sz="2400" dirty="0" err="1" smtClean="0"/>
              <a:t>Bottura</a:t>
            </a:r>
            <a:r>
              <a:rPr lang="en-US" altLang="ja-JP" sz="2400" dirty="0" smtClean="0"/>
              <a:t>, L. Rossi.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図 30" descr="TempertureRise.pdf"/>
          <p:cNvPicPr>
            <a:picLocks noChangeAspect="1"/>
          </p:cNvPicPr>
          <p:nvPr/>
        </p:nvPicPr>
        <p:blipFill>
          <a:blip r:embed="rId2"/>
          <a:srcRect t="23819"/>
          <a:stretch>
            <a:fillRect/>
          </a:stretch>
        </p:blipFill>
        <p:spPr bwMode="auto">
          <a:xfrm>
            <a:off x="533400" y="912813"/>
            <a:ext cx="778827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タイトル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l"/>
            <a:r>
              <a:rPr lang="en-US" altLang="ja-JP" sz="3600" b="1" smtClean="0">
                <a:solidFill>
                  <a:srgbClr val="1F497D"/>
                </a:solidFill>
                <a:ea typeface="Calibri" charset="0"/>
                <a:cs typeface="Calibri" charset="0"/>
              </a:rPr>
              <a:t>Why is </a:t>
            </a:r>
            <a:r>
              <a:rPr lang="en-US" altLang="ja-JP" sz="3600" b="1" smtClean="0">
                <a:solidFill>
                  <a:srgbClr val="1F497D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altLang="ja-JP" sz="3600" b="1" smtClean="0">
                <a:solidFill>
                  <a:srgbClr val="1F497D"/>
                </a:solidFill>
                <a:ea typeface="Calibri" charset="0"/>
                <a:cs typeface="Calibri" charset="0"/>
              </a:rPr>
              <a:t> of Stabilizer Important?</a:t>
            </a:r>
          </a:p>
        </p:txBody>
      </p:sp>
      <p:grpSp>
        <p:nvGrpSpPr>
          <p:cNvPr id="2" name="図形グループ 10"/>
          <p:cNvGrpSpPr>
            <a:grpSpLocks/>
          </p:cNvGrpSpPr>
          <p:nvPr/>
        </p:nvGrpSpPr>
        <p:grpSpPr bwMode="auto">
          <a:xfrm>
            <a:off x="304800" y="4876800"/>
            <a:ext cx="8636000" cy="1938338"/>
            <a:chOff x="304800" y="4876800"/>
            <a:chExt cx="8636000" cy="1938338"/>
          </a:xfrm>
        </p:grpSpPr>
        <p:sp>
          <p:nvSpPr>
            <p:cNvPr id="32" name="右矢印 31"/>
            <p:cNvSpPr/>
            <p:nvPr/>
          </p:nvSpPr>
          <p:spPr>
            <a:xfrm>
              <a:off x="304800" y="4964113"/>
              <a:ext cx="728663" cy="598487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FFFFFF"/>
                </a:solidFill>
                <a:ea typeface="Calibri" pitchFamily="-111" charset="0"/>
                <a:cs typeface="Calibri" pitchFamily="-111" charset="0"/>
              </a:endParaRPr>
            </a:p>
          </p:txBody>
        </p:sp>
        <p:sp>
          <p:nvSpPr>
            <p:cNvPr id="44043" name="テキスト ボックス 13"/>
            <p:cNvSpPr txBox="1">
              <a:spLocks noChangeArrowheads="1"/>
            </p:cNvSpPr>
            <p:nvPr/>
          </p:nvSpPr>
          <p:spPr bwMode="auto">
            <a:xfrm>
              <a:off x="1066800" y="4876800"/>
              <a:ext cx="7874000" cy="19383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>
                  <a:solidFill>
                    <a:srgbClr val="FF0000"/>
                  </a:solidFill>
                  <a:ea typeface="Calibri" charset="0"/>
                  <a:cs typeface="Calibri" charset="0"/>
                </a:rPr>
                <a:t>Neutron irradiation test for stabilizers (copper, aluminum) is undoubtedly necessary.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>
                  <a:solidFill>
                    <a:prstClr val="black"/>
                  </a:solidFill>
                  <a:ea typeface="Calibri" charset="0"/>
                  <a:cs typeface="Calibri" charset="0"/>
                </a:rPr>
                <a:t>	minimum fluence to start of degradation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>
                  <a:solidFill>
                    <a:prstClr val="black"/>
                  </a:solidFill>
                  <a:ea typeface="Calibri" charset="0"/>
                  <a:cs typeface="Calibri" charset="0"/>
                </a:rPr>
                <a:t>	</a:t>
              </a:r>
              <a:r>
                <a:rPr lang="en-US" altLang="ja-JP" sz="2400">
                  <a:solidFill>
                    <a:srgbClr val="000000"/>
                  </a:solidFill>
                  <a:ea typeface="Calibri" charset="0"/>
                  <a:cs typeface="Calibri" charset="0"/>
                </a:rPr>
                <a:t>anneal effect on recovery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>
                  <a:solidFill>
                    <a:srgbClr val="000000"/>
                  </a:solidFill>
                  <a:ea typeface="Calibri" charset="0"/>
                  <a:cs typeface="Calibri" charset="0"/>
                </a:rPr>
                <a:t>	R&amp;D of witness sample for the operation</a:t>
              </a:r>
            </a:p>
          </p:txBody>
        </p:sp>
      </p:grpSp>
      <p:sp>
        <p:nvSpPr>
          <p:cNvPr id="44037" name="テキスト ボックス 13"/>
          <p:cNvSpPr txBox="1">
            <a:spLocks noChangeArrowheads="1"/>
          </p:cNvSpPr>
          <p:nvPr/>
        </p:nvSpPr>
        <p:spPr bwMode="auto">
          <a:xfrm>
            <a:off x="2293938" y="442913"/>
            <a:ext cx="6751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smtClean="0">
                <a:solidFill>
                  <a:srgbClr val="FF6600"/>
                </a:solidFill>
                <a:ea typeface="Calibri" charset="0"/>
                <a:cs typeface="Calibri" charset="0"/>
              </a:rPr>
              <a:t>&gt;&gt; very concerned with quench protection.</a:t>
            </a:r>
          </a:p>
        </p:txBody>
      </p:sp>
      <p:grpSp>
        <p:nvGrpSpPr>
          <p:cNvPr id="3" name="図形グループ 9"/>
          <p:cNvGrpSpPr>
            <a:grpSpLocks/>
          </p:cNvGrpSpPr>
          <p:nvPr/>
        </p:nvGrpSpPr>
        <p:grpSpPr bwMode="auto">
          <a:xfrm>
            <a:off x="1447800" y="2209800"/>
            <a:ext cx="4648200" cy="3175"/>
            <a:chOff x="1447800" y="2209800"/>
            <a:chExt cx="4648200" cy="3175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1447800" y="2211388"/>
              <a:ext cx="1600200" cy="1587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3505200" y="2209800"/>
              <a:ext cx="2590800" cy="1588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39" name="スライド番号プレースホルダ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04EC77-1BDC-4640-88C4-2B10BE8B9E44}" type="slidenum">
              <a:rPr lang="ja-JP" altLang="en-US" smtClean="0">
                <a:latin typeface="Calibri" charset="0"/>
                <a:ea typeface="Calibri" charset="0"/>
                <a:cs typeface="Calibri" charset="0"/>
              </a:rPr>
              <a:pPr/>
              <a:t>20</a:t>
            </a:fld>
            <a:endParaRPr lang="ja-JP" altLang="en-US" smtClean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84762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High Radiation Environment for SC Magnets 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5162" y="677762"/>
            <a:ext cx="4940088" cy="4525963"/>
          </a:xfrm>
        </p:spPr>
        <p:txBody>
          <a:bodyPr>
            <a:normAutofit/>
          </a:bodyPr>
          <a:lstStyle/>
          <a:p>
            <a:r>
              <a:rPr lang="en-US" altLang="ja-JP" sz="2400" dirty="0" err="1" smtClean="0"/>
              <a:t>HiLumi</a:t>
            </a:r>
            <a:r>
              <a:rPr lang="en-US" altLang="ja-JP" sz="2400" dirty="0" smtClean="0"/>
              <a:t> LHC: </a:t>
            </a:r>
            <a:r>
              <a:rPr lang="en-US" altLang="ja-JP" sz="2400" dirty="0" smtClean="0">
                <a:solidFill>
                  <a:srgbClr val="FF0000"/>
                </a:solidFill>
              </a:rPr>
              <a:t>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21</a:t>
            </a:r>
            <a:r>
              <a:rPr lang="en-US" altLang="ja-JP" sz="2400" dirty="0" smtClean="0">
                <a:solidFill>
                  <a:srgbClr val="FF0000"/>
                </a:solidFill>
              </a:rPr>
              <a:t>-10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22</a:t>
            </a:r>
            <a:r>
              <a:rPr lang="en-US" altLang="ja-JP" sz="2400" dirty="0" smtClean="0">
                <a:solidFill>
                  <a:srgbClr val="FF0000"/>
                </a:solidFill>
              </a:rPr>
              <a:t> n/m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2</a:t>
            </a:r>
            <a:endParaRPr lang="en-US" altLang="ja-JP" sz="2400" dirty="0" smtClean="0"/>
          </a:p>
          <a:p>
            <a:r>
              <a:rPr lang="en-US" altLang="ja-JP" sz="2400" dirty="0" smtClean="0"/>
              <a:t>COMET &amp; Mu2e experiments (J-PARC, </a:t>
            </a:r>
            <a:r>
              <a:rPr lang="en-US" altLang="ja-JP" sz="2400" dirty="0" err="1" smtClean="0"/>
              <a:t>Fermilab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2400" dirty="0" smtClean="0"/>
              <a:t>Search for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m</a:t>
            </a:r>
            <a:r>
              <a:rPr lang="en-US" altLang="ja-JP" sz="2400" dirty="0" err="1" smtClean="0"/>
              <a:t>-e</a:t>
            </a:r>
            <a:r>
              <a:rPr lang="en-US" altLang="ja-JP" sz="2400" dirty="0" smtClean="0"/>
              <a:t> conversion </a:t>
            </a:r>
          </a:p>
          <a:p>
            <a:pPr lvl="1"/>
            <a:r>
              <a:rPr lang="en-US" altLang="ja-JP" sz="2400" dirty="0" err="1" smtClean="0"/>
              <a:t>Pion</a:t>
            </a:r>
            <a:r>
              <a:rPr lang="en-US" altLang="ja-JP" sz="2400" dirty="0" smtClean="0"/>
              <a:t> capture solenoids </a:t>
            </a:r>
            <a:r>
              <a:rPr lang="en-US" altLang="ja-JP" sz="2400" dirty="0" err="1" smtClean="0"/>
              <a:t>w</a:t>
            </a:r>
            <a:r>
              <a:rPr lang="en-US" altLang="ja-JP" sz="2400" dirty="0" smtClean="0"/>
              <a:t>/ Al stabilized </a:t>
            </a:r>
            <a:r>
              <a:rPr lang="en-US" altLang="ja-JP" sz="2400" dirty="0" err="1" smtClean="0"/>
              <a:t>NbTi</a:t>
            </a:r>
            <a:r>
              <a:rPr lang="en-US" altLang="ja-JP" sz="2400" dirty="0" smtClean="0"/>
              <a:t> SC cable.</a:t>
            </a:r>
          </a:p>
          <a:p>
            <a:pPr lvl="2"/>
            <a:r>
              <a:rPr lang="en-US" altLang="ja-JP" sz="2000" dirty="0" smtClean="0">
                <a:solidFill>
                  <a:srgbClr val="3366FF"/>
                </a:solidFill>
              </a:rPr>
              <a:t>Same spec as ATLAS-CS.</a:t>
            </a:r>
          </a:p>
          <a:p>
            <a:pPr lvl="1"/>
            <a:r>
              <a:rPr lang="en-US" altLang="ja-JP" sz="2400" dirty="0" smtClean="0"/>
              <a:t>Neutron </a:t>
            </a:r>
            <a:r>
              <a:rPr lang="en-US" altLang="ja-JP" sz="2400" dirty="0" err="1" smtClean="0"/>
              <a:t>fluence</a:t>
            </a:r>
            <a:r>
              <a:rPr lang="en-US" altLang="ja-JP" sz="2400" dirty="0" smtClean="0"/>
              <a:t>:  </a:t>
            </a:r>
            <a:r>
              <a:rPr lang="en-US" altLang="ja-JP" sz="2400" dirty="0" smtClean="0">
                <a:solidFill>
                  <a:srgbClr val="FF0000"/>
                </a:solidFill>
              </a:rPr>
              <a:t>&gt; 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21</a:t>
            </a:r>
            <a:r>
              <a:rPr lang="en-US" altLang="ja-JP" sz="2400" dirty="0" smtClean="0">
                <a:solidFill>
                  <a:srgbClr val="FF0000"/>
                </a:solidFill>
              </a:rPr>
              <a:t> n/m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2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55" y="4050332"/>
            <a:ext cx="3348935" cy="2036435"/>
          </a:xfrm>
          <a:prstGeom prst="rect">
            <a:avLst/>
          </a:prstGeom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18063" y="677762"/>
            <a:ext cx="4325937" cy="2789237"/>
            <a:chOff x="431" y="3441"/>
            <a:chExt cx="2725" cy="1757"/>
          </a:xfrm>
        </p:grpSpPr>
        <p:pic>
          <p:nvPicPr>
            <p:cNvPr id="48" name="図 5" descr="20091202IrradiationsEuCard miniworkshop.pdf"/>
            <p:cNvPicPr>
              <a:picLocks noChangeAspect="1"/>
            </p:cNvPicPr>
            <p:nvPr/>
          </p:nvPicPr>
          <p:blipFill>
            <a:blip r:embed="rId3"/>
            <a:srcRect l="10098" t="25487" r="13466" b="4764"/>
            <a:stretch>
              <a:fillRect/>
            </a:stretch>
          </p:blipFill>
          <p:spPr bwMode="auto">
            <a:xfrm>
              <a:off x="431" y="3441"/>
              <a:ext cx="2725" cy="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テキスト ボックス 8"/>
            <p:cNvSpPr txBox="1">
              <a:spLocks noChangeArrowheads="1"/>
            </p:cNvSpPr>
            <p:nvPr/>
          </p:nvSpPr>
          <p:spPr bwMode="auto">
            <a:xfrm>
              <a:off x="1633" y="3937"/>
              <a:ext cx="14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 b="1" dirty="0">
                  <a:solidFill>
                    <a:srgbClr val="FF6600"/>
                  </a:solidFill>
                  <a:latin typeface="Times" charset="0"/>
                  <a:ea typeface="Osaka" charset="-128"/>
                  <a:cs typeface="Osaka" charset="-128"/>
                </a:rPr>
                <a:t>&gt;&gt; ~10</a:t>
              </a:r>
              <a:r>
                <a:rPr lang="en-US" altLang="ja-JP" sz="1400" b="1" baseline="30000" dirty="0">
                  <a:solidFill>
                    <a:srgbClr val="FF6600"/>
                  </a:solidFill>
                  <a:latin typeface="Times" charset="0"/>
                  <a:ea typeface="Osaka" charset="-128"/>
                  <a:cs typeface="Osaka" charset="-128"/>
                </a:rPr>
                <a:t>22 </a:t>
              </a:r>
              <a:r>
                <a:rPr lang="en-US" altLang="ja-JP" sz="1400" b="1" dirty="0">
                  <a:solidFill>
                    <a:srgbClr val="FF6600"/>
                  </a:solidFill>
                  <a:latin typeface="Times" charset="0"/>
                  <a:ea typeface="Osaka" charset="-128"/>
                  <a:cs typeface="Osaka" charset="-128"/>
                </a:rPr>
                <a:t>n/m</a:t>
              </a:r>
              <a:r>
                <a:rPr lang="en-US" altLang="ja-JP" sz="1400" b="1" baseline="30000" dirty="0">
                  <a:solidFill>
                    <a:srgbClr val="FF6600"/>
                  </a:solidFill>
                  <a:latin typeface="Times" charset="0"/>
                  <a:ea typeface="Osaka" charset="-128"/>
                  <a:cs typeface="Osaka" charset="-128"/>
                </a:rPr>
                <a:t>2 </a:t>
              </a:r>
              <a:r>
                <a:rPr lang="en-US" altLang="ja-JP" sz="1400" b="1" dirty="0">
                  <a:solidFill>
                    <a:srgbClr val="FF6600"/>
                  </a:solidFill>
                  <a:latin typeface="Times" charset="0"/>
                  <a:ea typeface="Osaka" charset="-128"/>
                  <a:cs typeface="Osaka" charset="-128"/>
                </a:rPr>
                <a:t>for HL-LHC</a:t>
              </a:r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6802438" y="1769962"/>
            <a:ext cx="215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Phase-I (90mm bore)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897" y="6178449"/>
            <a:ext cx="854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600"/>
                </a:solidFill>
              </a:rPr>
              <a:t>Neutron irradiation effects </a:t>
            </a:r>
            <a:r>
              <a:rPr lang="en-US" altLang="ja-JP" sz="2400" dirty="0" smtClean="0">
                <a:solidFill>
                  <a:srgbClr val="FF6600"/>
                </a:solidFill>
              </a:rPr>
              <a:t>at low temperature need be studied. 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655" y="3466999"/>
            <a:ext cx="3508935" cy="271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Why </a:t>
            </a:r>
            <a:r>
              <a:rPr lang="en-US" altLang="ja-JP" sz="3600" b="1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r</a:t>
            </a:r>
            <a:r>
              <a:rPr lang="en-US" altLang="ja-JP" sz="3600" b="1" dirty="0" smtClean="0">
                <a:solidFill>
                  <a:schemeClr val="tx2"/>
                </a:solidFill>
              </a:rPr>
              <a:t> of stabilizer? Why at low temperature?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5162" y="677762"/>
            <a:ext cx="8826926" cy="6180238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rgbClr val="FF6600"/>
                </a:solidFill>
              </a:rPr>
              <a:t>Electrical resistivity </a:t>
            </a:r>
            <a:r>
              <a:rPr lang="en-US" altLang="ja-JP" sz="2400" b="1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r</a:t>
            </a:r>
            <a:r>
              <a:rPr lang="en-US" altLang="ja-JP" sz="2400" dirty="0" smtClean="0"/>
              <a:t> of stabilizers (aluminum, copper) is one of the most sensitive property in the SC magnet materials with respect to the radiation. </a:t>
            </a:r>
          </a:p>
          <a:p>
            <a:pPr lvl="1"/>
            <a:r>
              <a:rPr lang="en-US" altLang="ja-JP" sz="2000" dirty="0" smtClean="0"/>
              <a:t>Induced resistivity is remarkable at LT.</a:t>
            </a:r>
          </a:p>
          <a:p>
            <a:pPr lvl="1"/>
            <a:r>
              <a:rPr lang="en-US" altLang="ja-JP" sz="2000" dirty="0" smtClean="0"/>
              <a:t>Recovery effect starts at 20 K or higher. </a:t>
            </a:r>
          </a:p>
          <a:p>
            <a:r>
              <a:rPr lang="en-US" altLang="ja-JP" sz="2400" dirty="0" smtClean="0"/>
              <a:t>The induced </a:t>
            </a:r>
            <a:r>
              <a:rPr lang="en-US" altLang="ja-JP" sz="2400" b="1" dirty="0" err="1" smtClean="0">
                <a:latin typeface="Symbol" charset="2"/>
                <a:cs typeface="Symbol" charset="2"/>
              </a:rPr>
              <a:t>r</a:t>
            </a:r>
            <a:r>
              <a:rPr lang="en-US" altLang="ja-JP" sz="2400" b="1" dirty="0" smtClean="0">
                <a:latin typeface="Symbol" charset="2"/>
                <a:cs typeface="Symbol" charset="2"/>
              </a:rPr>
              <a:t> </a:t>
            </a:r>
            <a:r>
              <a:rPr lang="en-US" altLang="ja-JP" sz="2400" dirty="0" smtClean="0"/>
              <a:t>by the radiation will </a:t>
            </a:r>
            <a:r>
              <a:rPr lang="en-US" altLang="ja-JP" sz="2400" dirty="0" smtClean="0">
                <a:solidFill>
                  <a:srgbClr val="FF6600"/>
                </a:solidFill>
              </a:rPr>
              <a:t>compromise the quench stability and protection scheme</a:t>
            </a:r>
            <a:r>
              <a:rPr lang="en-US" altLang="ja-JP" sz="2400" dirty="0" smtClean="0"/>
              <a:t>. Coil temperature will be increased in the in-direct cooling magnets.</a:t>
            </a:r>
          </a:p>
          <a:p>
            <a:r>
              <a:rPr lang="en-US" altLang="ja-JP" sz="2400" dirty="0" smtClean="0"/>
              <a:t> Anneal effect and full-recovery during warm-up to RT would be expected in aluminum, but only </a:t>
            </a:r>
            <a:r>
              <a:rPr lang="en-US" altLang="ja-JP" sz="2400" dirty="0" smtClean="0">
                <a:solidFill>
                  <a:srgbClr val="FF6600"/>
                </a:solidFill>
              </a:rPr>
              <a:t>80-90% recovery in copper (??)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Questions to be studied:</a:t>
            </a:r>
          </a:p>
          <a:p>
            <a:pPr lvl="1"/>
            <a:r>
              <a:rPr lang="en-US" altLang="ja-JP" sz="2000" dirty="0" smtClean="0">
                <a:solidFill>
                  <a:schemeClr val="tx2"/>
                </a:solidFill>
              </a:rPr>
              <a:t>Samples from the practical SC wire/cable: RRR of 100 to 500.</a:t>
            </a:r>
          </a:p>
          <a:p>
            <a:pPr lvl="1"/>
            <a:r>
              <a:rPr lang="en-US" altLang="ja-JP" sz="2000" dirty="0" smtClean="0">
                <a:solidFill>
                  <a:schemeClr val="tx2"/>
                </a:solidFill>
              </a:rPr>
              <a:t>Degradation may start even below 10</a:t>
            </a:r>
            <a:r>
              <a:rPr lang="en-US" altLang="ja-JP" sz="2000" baseline="30000" dirty="0" smtClean="0">
                <a:solidFill>
                  <a:schemeClr val="tx2"/>
                </a:solidFill>
              </a:rPr>
              <a:t>20</a:t>
            </a:r>
            <a:r>
              <a:rPr lang="en-US" altLang="ja-JP" sz="2000" dirty="0" smtClean="0">
                <a:solidFill>
                  <a:schemeClr val="tx2"/>
                </a:solidFill>
              </a:rPr>
              <a:t> n/m</a:t>
            </a:r>
            <a:r>
              <a:rPr lang="en-US" altLang="ja-JP" sz="2000" baseline="30000" dirty="0" smtClean="0">
                <a:solidFill>
                  <a:schemeClr val="tx2"/>
                </a:solidFill>
              </a:rPr>
              <a:t>2 </a:t>
            </a:r>
            <a:r>
              <a:rPr lang="en-US" altLang="ja-JP" sz="2000" dirty="0" smtClean="0">
                <a:solidFill>
                  <a:schemeClr val="tx2"/>
                </a:solidFill>
              </a:rPr>
              <a:t>?</a:t>
            </a:r>
          </a:p>
          <a:p>
            <a:pPr lvl="1"/>
            <a:r>
              <a:rPr lang="en-US" altLang="ja-JP" sz="2000" dirty="0" err="1" smtClean="0">
                <a:solidFill>
                  <a:schemeClr val="tx2"/>
                </a:solidFill>
              </a:rPr>
              <a:t>Fluence</a:t>
            </a:r>
            <a:r>
              <a:rPr lang="en-US" altLang="ja-JP" sz="2000" dirty="0" smtClean="0">
                <a:solidFill>
                  <a:schemeClr val="tx2"/>
                </a:solidFill>
              </a:rPr>
              <a:t> threshold ?</a:t>
            </a:r>
          </a:p>
          <a:p>
            <a:pPr lvl="1"/>
            <a:r>
              <a:rPr lang="en-US" altLang="ja-JP" sz="2000" dirty="0" smtClean="0">
                <a:solidFill>
                  <a:schemeClr val="tx2"/>
                </a:solidFill>
              </a:rPr>
              <a:t>Full recovery by full thermal cycle?</a:t>
            </a:r>
          </a:p>
          <a:p>
            <a:pPr lvl="1"/>
            <a:r>
              <a:rPr lang="en-US" altLang="ja-JP" sz="2000" dirty="0" smtClean="0">
                <a:solidFill>
                  <a:schemeClr val="tx2"/>
                </a:solidFill>
              </a:rPr>
              <a:t>Accumulated resistivity after multiple irradiation?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l"/>
            <a:r>
              <a:rPr lang="en-US" altLang="ja-JP" sz="3600" b="1" dirty="0" smtClean="0">
                <a:solidFill>
                  <a:srgbClr val="1F497D"/>
                </a:solidFill>
                <a:ea typeface="Calibri" charset="0"/>
                <a:cs typeface="Calibri" charset="0"/>
              </a:rPr>
              <a:t>Previous Work in Literature: </a:t>
            </a:r>
            <a:r>
              <a:rPr lang="en-US" altLang="ja-JP" sz="3600" b="1" dirty="0" err="1" smtClean="0">
                <a:solidFill>
                  <a:srgbClr val="1F497D"/>
                </a:solidFill>
                <a:latin typeface="Symbol" charset="2"/>
                <a:ea typeface="Calibri" charset="0"/>
                <a:cs typeface="Symbol" charset="2"/>
              </a:rPr>
              <a:t>Dr</a:t>
            </a:r>
            <a:r>
              <a:rPr lang="en-US" altLang="ja-JP" sz="3600" b="1" baseline="-25000" dirty="0" err="1" smtClean="0">
                <a:solidFill>
                  <a:srgbClr val="1F497D"/>
                </a:solidFill>
                <a:ea typeface="Calibri" charset="0"/>
                <a:cs typeface="Calibri" charset="0"/>
              </a:rPr>
              <a:t>irr</a:t>
            </a:r>
            <a:endParaRPr lang="en-US" altLang="ja-JP" sz="3600" b="1" baseline="-25000" dirty="0" smtClean="0">
              <a:solidFill>
                <a:srgbClr val="1F497D"/>
              </a:solidFill>
              <a:ea typeface="Calibri" charset="0"/>
              <a:cs typeface="Calibri" charset="0"/>
            </a:endParaRPr>
          </a:p>
        </p:txBody>
      </p:sp>
      <p:pic>
        <p:nvPicPr>
          <p:cNvPr id="43011" name="図 5" descr="原子炉Al回復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066800"/>
            <a:ext cx="38623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図 6" descr="原子炉Cu回復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3662363"/>
            <a:ext cx="35052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図 8" descr="高速中性子Al回復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4138" y="1066800"/>
            <a:ext cx="35099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図 10" descr="高速中性子Cu回復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4775" y="3003550"/>
            <a:ext cx="3444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図 12" descr="高速中性子キャプション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2000" y="4876800"/>
            <a:ext cx="284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テキスト ボックス 13"/>
          <p:cNvSpPr txBox="1">
            <a:spLocks noChangeArrowheads="1"/>
          </p:cNvSpPr>
          <p:nvPr/>
        </p:nvSpPr>
        <p:spPr bwMode="auto">
          <a:xfrm>
            <a:off x="1493838" y="498475"/>
            <a:ext cx="6520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6600"/>
                </a:solidFill>
                <a:ea typeface="Calibri" charset="0"/>
                <a:cs typeface="Calibri" charset="0"/>
              </a:rPr>
              <a:t>Neutron irradiation at 4K, and warm-up stepwise.</a:t>
            </a:r>
          </a:p>
        </p:txBody>
      </p:sp>
      <p:sp>
        <p:nvSpPr>
          <p:cNvPr id="43017" name="テキスト ボックス 8"/>
          <p:cNvSpPr txBox="1">
            <a:spLocks noChangeArrowheads="1"/>
          </p:cNvSpPr>
          <p:nvPr/>
        </p:nvSpPr>
        <p:spPr bwMode="auto">
          <a:xfrm>
            <a:off x="4639843" y="836711"/>
            <a:ext cx="4123157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err="1" smtClean="0"/>
              <a:t>Guinan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et.al</a:t>
            </a:r>
            <a:r>
              <a:rPr lang="en-US" altLang="ja-JP" sz="1400" dirty="0" smtClean="0"/>
              <a:t>., </a:t>
            </a:r>
            <a:r>
              <a:rPr lang="en-US" altLang="ja-JP" sz="14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J. </a:t>
            </a:r>
            <a:r>
              <a:rPr lang="en-US" altLang="ja-JP" sz="1400" dirty="0" err="1" smtClean="0">
                <a:solidFill>
                  <a:prstClr val="black"/>
                </a:solidFill>
                <a:ea typeface="Calibri" charset="0"/>
                <a:cs typeface="Calibri" charset="0"/>
              </a:rPr>
              <a:t>Nucl</a:t>
            </a:r>
            <a:r>
              <a:rPr lang="en-US" altLang="ja-JP" sz="14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. Materials, 133&amp;134, p357 (1985)</a:t>
            </a:r>
            <a:endParaRPr lang="ja-JP" altLang="en-US" sz="1400" dirty="0" smtClean="0">
              <a:solidFill>
                <a:prstClr val="black"/>
              </a:solidFill>
              <a:ea typeface="Times" charset="0"/>
              <a:cs typeface="Times" charset="0"/>
            </a:endParaRPr>
          </a:p>
        </p:txBody>
      </p:sp>
      <p:sp>
        <p:nvSpPr>
          <p:cNvPr id="43018" name="テキスト ボックス 3"/>
          <p:cNvSpPr txBox="1">
            <a:spLocks noChangeArrowheads="1"/>
          </p:cNvSpPr>
          <p:nvPr/>
        </p:nvSpPr>
        <p:spPr bwMode="auto">
          <a:xfrm>
            <a:off x="4152900" y="990600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90"/>
                </a:solidFill>
                <a:ea typeface="Calibri" charset="0"/>
                <a:cs typeface="Calibri" charset="0"/>
              </a:rPr>
              <a:t>14MeV </a:t>
            </a:r>
            <a:r>
              <a:rPr lang="en-US" altLang="ja-JP" sz="2400" dirty="0" err="1" smtClean="0">
                <a:solidFill>
                  <a:srgbClr val="000090"/>
                </a:solidFill>
                <a:ea typeface="Calibri" charset="0"/>
                <a:cs typeface="Calibri" charset="0"/>
              </a:rPr>
              <a:t>n</a:t>
            </a:r>
            <a:r>
              <a:rPr lang="en-US" altLang="ja-JP" sz="2400" dirty="0" smtClean="0">
                <a:solidFill>
                  <a:srgbClr val="000090"/>
                </a:solidFill>
                <a:ea typeface="Calibri" charset="0"/>
                <a:cs typeface="Calibri" charset="0"/>
              </a:rPr>
              <a:t> on Al</a:t>
            </a:r>
          </a:p>
        </p:txBody>
      </p:sp>
      <p:sp>
        <p:nvSpPr>
          <p:cNvPr id="43019" name="テキスト ボックス 3"/>
          <p:cNvSpPr txBox="1">
            <a:spLocks noChangeArrowheads="1"/>
          </p:cNvSpPr>
          <p:nvPr/>
        </p:nvSpPr>
        <p:spPr bwMode="auto">
          <a:xfrm>
            <a:off x="4229100" y="2674938"/>
            <a:ext cx="1354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90"/>
                </a:solidFill>
                <a:ea typeface="Calibri" charset="0"/>
                <a:cs typeface="Calibri" charset="0"/>
              </a:rPr>
              <a:t>14MeV n on Cu</a:t>
            </a:r>
          </a:p>
        </p:txBody>
      </p:sp>
      <p:sp>
        <p:nvSpPr>
          <p:cNvPr id="43020" name="テキスト ボックス 12"/>
          <p:cNvSpPr txBox="1">
            <a:spLocks noChangeArrowheads="1"/>
          </p:cNvSpPr>
          <p:nvPr/>
        </p:nvSpPr>
        <p:spPr bwMode="auto">
          <a:xfrm>
            <a:off x="5702300" y="5199063"/>
            <a:ext cx="2590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l"/>
            </a:pPr>
            <a:r>
              <a:rPr lang="en-US" altLang="ja-JP" sz="1600" b="1" dirty="0" err="1" smtClean="0">
                <a:solidFill>
                  <a:prstClr val="black"/>
                </a:solidFill>
                <a:ea typeface="Calibri" charset="0"/>
                <a:cs typeface="Calibri" charset="0"/>
              </a:rPr>
              <a:t>fluence</a:t>
            </a:r>
            <a:r>
              <a:rPr lang="en-US" altLang="ja-JP" sz="1600" b="1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 up to 1*10</a:t>
            </a:r>
            <a:r>
              <a:rPr lang="en-US" altLang="ja-JP" sz="1600" b="1" baseline="300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21</a:t>
            </a:r>
            <a:r>
              <a:rPr lang="en-US" altLang="ja-JP" sz="1600" b="1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 n/m</a:t>
            </a:r>
            <a:r>
              <a:rPr lang="en-US" altLang="ja-JP" sz="1600" b="1" baseline="300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2</a:t>
            </a:r>
            <a:endParaRPr lang="en-US" altLang="ja-JP" sz="1600" b="1" dirty="0" smtClean="0">
              <a:solidFill>
                <a:prstClr val="black"/>
              </a:solidFill>
              <a:ea typeface="Calibri" charset="0"/>
              <a:cs typeface="Calibri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l"/>
            </a:pPr>
            <a:r>
              <a:rPr lang="en-US" altLang="ja-JP" sz="1600" b="1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RRR of ~100</a:t>
            </a:r>
          </a:p>
        </p:txBody>
      </p:sp>
      <p:sp>
        <p:nvSpPr>
          <p:cNvPr id="43021" name="テキスト ボックス 13"/>
          <p:cNvSpPr txBox="1">
            <a:spLocks noChangeArrowheads="1"/>
          </p:cNvSpPr>
          <p:nvPr/>
        </p:nvSpPr>
        <p:spPr bwMode="auto">
          <a:xfrm>
            <a:off x="520700" y="912911"/>
            <a:ext cx="3889444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err="1" smtClean="0">
                <a:solidFill>
                  <a:prstClr val="black"/>
                </a:solidFill>
                <a:ea typeface="Calibri" charset="0"/>
                <a:cs typeface="Calibri" charset="0"/>
              </a:rPr>
              <a:t>Horak</a:t>
            </a:r>
            <a:r>
              <a:rPr lang="en-US" altLang="ja-JP" sz="14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  <a:r>
              <a:rPr lang="en-US" altLang="ja-JP" sz="1400" dirty="0" err="1" smtClean="0">
                <a:solidFill>
                  <a:prstClr val="black"/>
                </a:solidFill>
                <a:ea typeface="Calibri" charset="0"/>
                <a:cs typeface="Calibri" charset="0"/>
              </a:rPr>
              <a:t>et.al</a:t>
            </a:r>
            <a:r>
              <a:rPr lang="en-US" altLang="ja-JP" sz="14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., J. </a:t>
            </a:r>
            <a:r>
              <a:rPr lang="en-US" altLang="ja-JP" sz="1400" dirty="0" err="1" smtClean="0">
                <a:solidFill>
                  <a:prstClr val="black"/>
                </a:solidFill>
                <a:ea typeface="Calibri" charset="0"/>
                <a:cs typeface="Calibri" charset="0"/>
              </a:rPr>
              <a:t>Nucl</a:t>
            </a:r>
            <a:r>
              <a:rPr lang="en-US" altLang="ja-JP" sz="14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. Materials, 49, p161 (1973&amp;74)</a:t>
            </a:r>
            <a:endParaRPr lang="ja-JP" altLang="en-US" sz="1400" dirty="0" smtClean="0">
              <a:solidFill>
                <a:prstClr val="black"/>
              </a:solidFill>
              <a:ea typeface="Times" charset="0"/>
              <a:cs typeface="Times" charset="0"/>
            </a:endParaRPr>
          </a:p>
        </p:txBody>
      </p:sp>
      <p:sp>
        <p:nvSpPr>
          <p:cNvPr id="43022" name="テキスト ボックス 3"/>
          <p:cNvSpPr txBox="1">
            <a:spLocks noChangeArrowheads="1"/>
          </p:cNvSpPr>
          <p:nvPr/>
        </p:nvSpPr>
        <p:spPr bwMode="auto">
          <a:xfrm>
            <a:off x="-76200" y="1071563"/>
            <a:ext cx="1371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90"/>
                </a:solidFill>
                <a:ea typeface="Calibri" charset="0"/>
                <a:cs typeface="Calibri" charset="0"/>
              </a:rPr>
              <a:t>Reactor n on Al</a:t>
            </a:r>
          </a:p>
        </p:txBody>
      </p:sp>
      <p:sp>
        <p:nvSpPr>
          <p:cNvPr id="43023" name="テキスト ボックス 3"/>
          <p:cNvSpPr txBox="1">
            <a:spLocks noChangeArrowheads="1"/>
          </p:cNvSpPr>
          <p:nvPr/>
        </p:nvSpPr>
        <p:spPr bwMode="auto">
          <a:xfrm>
            <a:off x="-76200" y="3509963"/>
            <a:ext cx="1371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90"/>
                </a:solidFill>
                <a:ea typeface="Calibri" charset="0"/>
                <a:cs typeface="Calibri" charset="0"/>
              </a:rPr>
              <a:t>Reactor n on Cu</a:t>
            </a:r>
          </a:p>
        </p:txBody>
      </p:sp>
      <p:sp>
        <p:nvSpPr>
          <p:cNvPr id="43024" name="テキスト ボックス 16"/>
          <p:cNvSpPr txBox="1">
            <a:spLocks noChangeArrowheads="1"/>
          </p:cNvSpPr>
          <p:nvPr/>
        </p:nvSpPr>
        <p:spPr bwMode="auto">
          <a:xfrm>
            <a:off x="901700" y="6070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l"/>
            </a:pPr>
            <a:r>
              <a:rPr lang="en-US" altLang="ja-JP" sz="1600" b="1" dirty="0" err="1" smtClean="0">
                <a:solidFill>
                  <a:prstClr val="black"/>
                </a:solidFill>
                <a:ea typeface="Calibri" charset="0"/>
                <a:cs typeface="Calibri" charset="0"/>
              </a:rPr>
              <a:t>fluence</a:t>
            </a:r>
            <a:r>
              <a:rPr lang="en-US" altLang="ja-JP" sz="1600" b="1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 up to 2*10</a:t>
            </a:r>
            <a:r>
              <a:rPr lang="en-US" altLang="ja-JP" sz="1600" b="1" baseline="300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22</a:t>
            </a:r>
            <a:r>
              <a:rPr lang="en-US" altLang="ja-JP" sz="1600" b="1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 n/m</a:t>
            </a:r>
            <a:r>
              <a:rPr lang="en-US" altLang="ja-JP" sz="1600" b="1" baseline="300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2</a:t>
            </a:r>
            <a:r>
              <a:rPr lang="en-US" altLang="ja-JP" sz="1600" b="1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 		(En&gt;0.1MeV)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l"/>
            </a:pPr>
            <a:r>
              <a:rPr lang="en-US" altLang="ja-JP" sz="1600" b="1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RRR of ~2000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rot="10800000">
            <a:off x="3035300" y="5541963"/>
            <a:ext cx="3048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10800000">
            <a:off x="2903538" y="3246438"/>
            <a:ext cx="3048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0800000">
            <a:off x="7586663" y="4443413"/>
            <a:ext cx="3048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0800000">
            <a:off x="7581900" y="2541588"/>
            <a:ext cx="3048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32" name="テキスト ボックス 3"/>
          <p:cNvSpPr txBox="1">
            <a:spLocks noChangeArrowheads="1"/>
          </p:cNvSpPr>
          <p:nvPr/>
        </p:nvSpPr>
        <p:spPr bwMode="auto">
          <a:xfrm>
            <a:off x="4165600" y="1827213"/>
            <a:ext cx="1277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Symbol" charset="2"/>
                <a:ea typeface="Calibri" charset="0"/>
                <a:cs typeface="Symbol" charset="2"/>
              </a:rPr>
              <a:t>r</a:t>
            </a:r>
            <a:r>
              <a:rPr lang="en-US" altLang="ja-JP" sz="1400" b="1" baseline="-250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0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: 	0.386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err="1" smtClean="0">
                <a:solidFill>
                  <a:srgbClr val="FF0000"/>
                </a:solidFill>
                <a:latin typeface="Symbol" charset="2"/>
                <a:ea typeface="Calibri" charset="0"/>
                <a:cs typeface="Symbol" charset="2"/>
              </a:rPr>
              <a:t>Dr</a:t>
            </a:r>
            <a:r>
              <a:rPr lang="en-US" altLang="ja-JP" sz="1400" b="1" baseline="-25000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irr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: 	0.336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(</a:t>
            </a:r>
            <a:r>
              <a:rPr lang="en-US" altLang="ja-JP" sz="1400" b="1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n</a:t>
            </a:r>
            <a:r>
              <a:rPr lang="en-US" altLang="ja-JP" sz="1400" b="1" dirty="0" err="1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altLang="ja-JP" sz="1400" b="1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m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43033" name="テキスト ボックス 3"/>
          <p:cNvSpPr txBox="1">
            <a:spLocks noChangeArrowheads="1"/>
          </p:cNvSpPr>
          <p:nvPr/>
        </p:nvSpPr>
        <p:spPr bwMode="auto">
          <a:xfrm>
            <a:off x="4165600" y="3517900"/>
            <a:ext cx="1277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Symbol" charset="2"/>
                <a:ea typeface="Calibri" charset="0"/>
                <a:cs typeface="Symbol" charset="2"/>
              </a:rPr>
              <a:t>r</a:t>
            </a:r>
            <a:r>
              <a:rPr lang="en-US" altLang="ja-JP" sz="1400" b="1" baseline="-250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0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:	0.098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err="1" smtClean="0">
                <a:solidFill>
                  <a:srgbClr val="FF0000"/>
                </a:solidFill>
                <a:latin typeface="Symbol" charset="2"/>
                <a:ea typeface="Calibri" charset="0"/>
                <a:cs typeface="Symbol" charset="2"/>
              </a:rPr>
              <a:t>Dr</a:t>
            </a:r>
            <a:r>
              <a:rPr lang="en-US" altLang="ja-JP" sz="1400" b="1" baseline="-25000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irr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: 	0.191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(</a:t>
            </a:r>
            <a:r>
              <a:rPr lang="en-US" altLang="ja-JP" sz="1400" b="1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n</a:t>
            </a:r>
            <a:r>
              <a:rPr lang="en-US" altLang="ja-JP" sz="1400" b="1" dirty="0" err="1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altLang="ja-JP" sz="1400" b="1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m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43034" name="テキスト ボックス 29"/>
          <p:cNvSpPr txBox="1">
            <a:spLocks noChangeArrowheads="1"/>
          </p:cNvSpPr>
          <p:nvPr/>
        </p:nvSpPr>
        <p:spPr bwMode="auto">
          <a:xfrm>
            <a:off x="3619500" y="5947073"/>
            <a:ext cx="574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b="1" dirty="0" smtClean="0">
                <a:solidFill>
                  <a:srgbClr val="FF6600"/>
                </a:solidFill>
                <a:ea typeface="Calibri" charset="0"/>
                <a:cs typeface="Calibri" charset="0"/>
              </a:rPr>
              <a:t> Double of resistivity observed at 10</a:t>
            </a:r>
            <a:r>
              <a:rPr lang="en-US" altLang="ja-JP" b="1" baseline="30000" dirty="0" smtClean="0">
                <a:solidFill>
                  <a:srgbClr val="FF6600"/>
                </a:solidFill>
                <a:ea typeface="Calibri" charset="0"/>
                <a:cs typeface="Calibri" charset="0"/>
              </a:rPr>
              <a:t>21 </a:t>
            </a:r>
            <a:r>
              <a:rPr lang="en-US" altLang="ja-JP" b="1" dirty="0" smtClean="0">
                <a:solidFill>
                  <a:srgbClr val="FF6600"/>
                </a:solidFill>
                <a:ea typeface="Calibri" charset="0"/>
                <a:cs typeface="Calibri" charset="0"/>
              </a:rPr>
              <a:t>n/m</a:t>
            </a:r>
            <a:r>
              <a:rPr lang="en-US" altLang="ja-JP" b="1" baseline="30000" dirty="0" smtClean="0">
                <a:solidFill>
                  <a:srgbClr val="FF6600"/>
                </a:solidFill>
                <a:ea typeface="Calibri" charset="0"/>
                <a:cs typeface="Calibri" charset="0"/>
              </a:rPr>
              <a:t>2</a:t>
            </a:r>
            <a:r>
              <a:rPr lang="en-US" altLang="ja-JP" b="1" dirty="0" smtClean="0">
                <a:solidFill>
                  <a:srgbClr val="FF6600"/>
                </a:solidFill>
                <a:ea typeface="Calibri" charset="0"/>
                <a:cs typeface="Calibri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b="1" dirty="0" smtClean="0">
                <a:solidFill>
                  <a:srgbClr val="0000FF"/>
                </a:solidFill>
                <a:ea typeface="Calibri" charset="0"/>
                <a:cs typeface="Calibri" charset="0"/>
              </a:rPr>
              <a:t> Full recovery in Al expected by T.C.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b="1" dirty="0" smtClean="0">
                <a:solidFill>
                  <a:srgbClr val="FF6600"/>
                </a:solidFill>
                <a:ea typeface="Calibri" charset="0"/>
                <a:cs typeface="Calibri" charset="0"/>
              </a:rPr>
              <a:t> Degradation in Cu will be accumulated even after T.C.</a:t>
            </a:r>
          </a:p>
        </p:txBody>
      </p:sp>
      <p:sp>
        <p:nvSpPr>
          <p:cNvPr id="28" name="テキスト ボックス 3"/>
          <p:cNvSpPr txBox="1">
            <a:spLocks noChangeArrowheads="1"/>
          </p:cNvSpPr>
          <p:nvPr/>
        </p:nvSpPr>
        <p:spPr bwMode="auto">
          <a:xfrm>
            <a:off x="-25400" y="2015068"/>
            <a:ext cx="1277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Symbol" charset="2"/>
                <a:ea typeface="Calibri" charset="0"/>
                <a:cs typeface="Symbol" charset="2"/>
              </a:rPr>
              <a:t>r</a:t>
            </a:r>
            <a:r>
              <a:rPr lang="en-US" altLang="ja-JP" sz="1400" b="1" baseline="-250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0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: 	0.0102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err="1" smtClean="0">
                <a:solidFill>
                  <a:srgbClr val="FF0000"/>
                </a:solidFill>
                <a:latin typeface="Symbol" charset="2"/>
                <a:ea typeface="Calibri" charset="0"/>
                <a:cs typeface="Symbol" charset="2"/>
              </a:rPr>
              <a:t>Dr</a:t>
            </a:r>
            <a:r>
              <a:rPr lang="en-US" altLang="ja-JP" sz="1400" b="1" baseline="-25000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irr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: 	3.823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(</a:t>
            </a:r>
            <a:r>
              <a:rPr lang="en-US" altLang="ja-JP" sz="1400" b="1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n</a:t>
            </a:r>
            <a:r>
              <a:rPr lang="en-US" altLang="ja-JP" sz="1400" b="1" dirty="0" err="1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altLang="ja-JP" sz="1400" b="1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m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29" name="テキスト ボックス 3"/>
          <p:cNvSpPr txBox="1">
            <a:spLocks noChangeArrowheads="1"/>
          </p:cNvSpPr>
          <p:nvPr/>
        </p:nvSpPr>
        <p:spPr bwMode="auto">
          <a:xfrm>
            <a:off x="-46038" y="4341813"/>
            <a:ext cx="1277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latin typeface="Symbol" charset="2"/>
                <a:ea typeface="Calibri" charset="0"/>
                <a:cs typeface="Symbol" charset="2"/>
              </a:rPr>
              <a:t>r</a:t>
            </a:r>
            <a:r>
              <a:rPr lang="en-US" altLang="ja-JP" sz="1400" b="1" baseline="-250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0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: 	0.0082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err="1" smtClean="0">
                <a:solidFill>
                  <a:srgbClr val="FF0000"/>
                </a:solidFill>
                <a:latin typeface="Symbol" charset="2"/>
                <a:ea typeface="Calibri" charset="0"/>
                <a:cs typeface="Symbol" charset="2"/>
              </a:rPr>
              <a:t>Dr</a:t>
            </a:r>
            <a:r>
              <a:rPr lang="en-US" altLang="ja-JP" sz="1400" b="1" baseline="-25000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irr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: 	1.162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(</a:t>
            </a:r>
            <a:r>
              <a:rPr lang="en-US" altLang="ja-JP" sz="1400" b="1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n</a:t>
            </a:r>
            <a:r>
              <a:rPr lang="en-US" altLang="ja-JP" sz="1400" b="1" dirty="0" err="1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altLang="ja-JP" sz="1400" b="1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m</a:t>
            </a:r>
            <a:r>
              <a:rPr lang="en-US" altLang="ja-JP" sz="14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69359" y="4609068"/>
            <a:ext cx="144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8</a:t>
            </a:r>
            <a:r>
              <a:rPr kumimoji="1" lang="en-US" altLang="ja-JP" dirty="0" smtClean="0">
                <a:solidFill>
                  <a:srgbClr val="FF0000"/>
                </a:solidFill>
              </a:rPr>
              <a:t>0% recovery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40100" y="5358884"/>
            <a:ext cx="144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9</a:t>
            </a:r>
            <a:r>
              <a:rPr kumimoji="1" lang="en-US" altLang="ja-JP" dirty="0" smtClean="0">
                <a:solidFill>
                  <a:srgbClr val="FF0000"/>
                </a:solidFill>
              </a:rPr>
              <a:t>0% recovery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12002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Neutron Irradiation at KUR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176213" y="557742"/>
            <a:ext cx="6680200" cy="17363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sz="2000" dirty="0" smtClean="0"/>
              <a:t>Kyoto Univ. Research Reactor Institute</a:t>
            </a:r>
          </a:p>
          <a:p>
            <a:pPr>
              <a:lnSpc>
                <a:spcPct val="80000"/>
              </a:lnSpc>
            </a:pPr>
            <a:r>
              <a:rPr lang="ja-JP" altLang="en-US" sz="2000" dirty="0" smtClean="0"/>
              <a:t>５</a:t>
            </a:r>
            <a:r>
              <a:rPr lang="en-US" altLang="ja-JP" sz="2000" dirty="0" smtClean="0"/>
              <a:t>MW max. thermal power</a:t>
            </a:r>
          </a:p>
          <a:p>
            <a:pPr>
              <a:lnSpc>
                <a:spcPct val="80000"/>
              </a:lnSpc>
            </a:pPr>
            <a:r>
              <a:rPr lang="en-US" altLang="ja-JP" sz="2000" dirty="0" smtClean="0"/>
              <a:t>Irradiation cryostat close to reactor core</a:t>
            </a:r>
          </a:p>
          <a:p>
            <a:pPr>
              <a:lnSpc>
                <a:spcPct val="80000"/>
              </a:lnSpc>
            </a:pPr>
            <a:r>
              <a:rPr lang="en-US" altLang="ja-JP" sz="2000" dirty="0" smtClean="0"/>
              <a:t>Sample cool down by He gas loop: </a:t>
            </a:r>
            <a:r>
              <a:rPr lang="en-US" altLang="ja-JP" sz="2000" dirty="0" smtClean="0">
                <a:solidFill>
                  <a:srgbClr val="3366FF"/>
                </a:solidFill>
              </a:rPr>
              <a:t>10K – 20K</a:t>
            </a:r>
          </a:p>
          <a:p>
            <a:pPr marL="3429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ja-JP" sz="2000" dirty="0" smtClean="0"/>
              <a:t>Fast neutron flux (En&gt;0.1MeV): 1.4x10</a:t>
            </a:r>
            <a:r>
              <a:rPr lang="en-US" altLang="ja-JP" sz="2000" baseline="30000" dirty="0" smtClean="0"/>
              <a:t>15</a:t>
            </a:r>
            <a:r>
              <a:rPr lang="en-US" altLang="ja-JP" sz="2000" dirty="0" smtClean="0"/>
              <a:t> n/m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/s@1MW</a:t>
            </a:r>
          </a:p>
          <a:p>
            <a:pPr>
              <a:lnSpc>
                <a:spcPct val="80000"/>
              </a:lnSpc>
              <a:buNone/>
            </a:pPr>
            <a:endParaRPr lang="en-US" altLang="ja-JP" sz="2000" dirty="0" smtClean="0"/>
          </a:p>
          <a:p>
            <a:pPr>
              <a:lnSpc>
                <a:spcPct val="80000"/>
              </a:lnSpc>
              <a:buNone/>
            </a:pPr>
            <a:endParaRPr lang="en-US" altLang="ja-JP" sz="2000" dirty="0" smtClean="0"/>
          </a:p>
          <a:p>
            <a:pPr>
              <a:lnSpc>
                <a:spcPct val="80000"/>
              </a:lnSpc>
            </a:pPr>
            <a:endParaRPr lang="en-US" altLang="ja-JP" sz="2000" dirty="0" smtClean="0"/>
          </a:p>
          <a:p>
            <a:pPr>
              <a:lnSpc>
                <a:spcPct val="80000"/>
              </a:lnSpc>
            </a:pPr>
            <a:endParaRPr lang="en-US" altLang="ja-JP" sz="2000" dirty="0" smtClean="0"/>
          </a:p>
          <a:p>
            <a:endParaRPr lang="ja-JP" altLang="en-US" sz="2000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588452" y="2495727"/>
            <a:ext cx="303167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ja-JP" sz="1200" dirty="0" smtClean="0">
                <a:effectLst/>
              </a:rPr>
              <a:t>M</a:t>
            </a:r>
            <a:r>
              <a:rPr lang="en-US" altLang="ja-JP" sz="1200" dirty="0">
                <a:effectLst/>
              </a:rPr>
              <a:t>. Okada et al., NIM A463 (2001) pp213-219 </a:t>
            </a:r>
          </a:p>
        </p:txBody>
      </p:sp>
      <p:pic>
        <p:nvPicPr>
          <p:cNvPr id="20" name="Picture 4" descr="P1010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" y="2129014"/>
            <a:ext cx="4802187" cy="4464020"/>
          </a:xfrm>
          <a:prstGeom prst="rect">
            <a:avLst/>
          </a:prstGeom>
          <a:noFill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678" y="4715461"/>
            <a:ext cx="2757487" cy="187757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255713" y="2129014"/>
            <a:ext cx="892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065" tIns="45533" rIns="91065" bIns="45533">
            <a:prstTxWarp prst="textNoShape">
              <a:avLst/>
            </a:prstTxWarp>
            <a:spAutoFit/>
          </a:bodyPr>
          <a:lstStyle/>
          <a:p>
            <a:pPr defTabSz="909638"/>
            <a:r>
              <a:rPr lang="en-US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reactor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357438" y="3486150"/>
            <a:ext cx="1212511" cy="3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065" tIns="45533" rIns="91065" bIns="45533">
            <a:prstTxWarp prst="textNoShape">
              <a:avLst/>
            </a:prstTxWarp>
            <a:spAutoFit/>
          </a:bodyPr>
          <a:lstStyle/>
          <a:p>
            <a:pPr defTabSz="909638"/>
            <a:r>
              <a:rPr lang="en-US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Cryogenics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357438" y="3855104"/>
            <a:ext cx="1212511" cy="593725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6388102" y="25400"/>
            <a:ext cx="2770188" cy="2406650"/>
            <a:chOff x="4082" y="2478"/>
            <a:chExt cx="1745" cy="1516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2" y="2478"/>
              <a:ext cx="1678" cy="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4887" y="3821"/>
              <a:ext cx="9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200" dirty="0">
                  <a:effectLst/>
                </a:rPr>
                <a:t>KUR-TR287 (1987)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4944" y="256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4967" y="3203"/>
              <a:ext cx="3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dirty="0">
                  <a:effectLst/>
                </a:rPr>
                <a:t>0.1MeV</a:t>
              </a:r>
            </a:p>
          </p:txBody>
        </p:sp>
      </p:grp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9739" y="2772726"/>
            <a:ext cx="3100387" cy="188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コンテンツ プレースホルダ 28"/>
          <p:cNvSpPr>
            <a:spLocks noGrp="1"/>
          </p:cNvSpPr>
          <p:nvPr>
            <p:ph idx="1"/>
          </p:nvPr>
        </p:nvSpPr>
        <p:spPr>
          <a:xfrm>
            <a:off x="211137" y="474076"/>
            <a:ext cx="5300663" cy="4542424"/>
          </a:xfrm>
        </p:spPr>
        <p:txBody>
          <a:bodyPr>
            <a:normAutofit/>
          </a:bodyPr>
          <a:lstStyle/>
          <a:p>
            <a:pPr lvl="0"/>
            <a:r>
              <a:rPr lang="en-US" altLang="ja-JP" sz="1800" dirty="0" smtClean="0"/>
              <a:t>Aluminum:</a:t>
            </a:r>
          </a:p>
          <a:p>
            <a:pPr lvl="1"/>
            <a:r>
              <a:rPr lang="en-US" altLang="ja-JP" sz="1400" dirty="0" smtClean="0"/>
              <a:t>Cut by EDM from Al stabilized </a:t>
            </a:r>
            <a:r>
              <a:rPr lang="en-US" altLang="ja-JP" sz="1400" dirty="0" err="1" smtClean="0"/>
              <a:t>NbTi</a:t>
            </a:r>
            <a:r>
              <a:rPr lang="en-US" altLang="ja-JP" sz="1400" dirty="0" smtClean="0"/>
              <a:t> cable.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sz="1400" dirty="0" smtClean="0"/>
              <a:t>5N Al + Cu(20ppm), Mg(40ppm) with 10% cold work. RRR of ~500.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sz="1400" dirty="0" smtClean="0"/>
              <a:t>1mmx1mmx70mm, </a:t>
            </a:r>
            <a:r>
              <a:rPr lang="en-US" altLang="ja-JP" sz="1400" dirty="0" err="1" smtClean="0"/>
              <a:t>L</a:t>
            </a:r>
            <a:r>
              <a:rPr lang="en-US" altLang="ja-JP" sz="1400" baseline="-25000" dirty="0" err="1" smtClean="0"/>
              <a:t>v</a:t>
            </a:r>
            <a:r>
              <a:rPr lang="en-US" altLang="ja-JP" sz="1400" baseline="-25000" dirty="0" smtClean="0"/>
              <a:t>-taps</a:t>
            </a:r>
            <a:r>
              <a:rPr lang="en-US" altLang="ja-JP" sz="1400" dirty="0" smtClean="0"/>
              <a:t> =45 mm</a:t>
            </a:r>
          </a:p>
          <a:p>
            <a:pPr lvl="0"/>
            <a:r>
              <a:rPr lang="en-US" altLang="ja-JP" sz="1800" dirty="0" smtClean="0"/>
              <a:t>Copper:</a:t>
            </a:r>
          </a:p>
          <a:p>
            <a:pPr lvl="1"/>
            <a:r>
              <a:rPr lang="en-US" altLang="ja-JP" sz="1400" dirty="0" smtClean="0"/>
              <a:t>Provided by Hitachi Cable. Material for SC wire. RRR of ~300.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sz="1400" dirty="0" smtClean="0"/>
              <a:t>φ1mmx60mm, </a:t>
            </a:r>
            <a:r>
              <a:rPr lang="en-US" altLang="ja-JP" sz="1400" dirty="0" err="1" smtClean="0"/>
              <a:t>L</a:t>
            </a:r>
            <a:r>
              <a:rPr lang="en-US" altLang="ja-JP" sz="1400" baseline="-25000" dirty="0" err="1" smtClean="0"/>
              <a:t>v</a:t>
            </a:r>
            <a:r>
              <a:rPr lang="en-US" altLang="ja-JP" sz="1400" baseline="-25000" dirty="0" smtClean="0"/>
              <a:t>-taps</a:t>
            </a:r>
            <a:r>
              <a:rPr lang="en-US" altLang="ja-JP" sz="1400" dirty="0" smtClean="0"/>
              <a:t> =32 mm</a:t>
            </a:r>
          </a:p>
          <a:p>
            <a:pPr lvl="0"/>
            <a:r>
              <a:rPr lang="en-US" altLang="ja-JP" sz="1800" dirty="0" smtClean="0"/>
              <a:t>5N Aluminum (for reference):</a:t>
            </a:r>
          </a:p>
          <a:p>
            <a:pPr lvl="1"/>
            <a:r>
              <a:rPr lang="en-US" altLang="ja-JP" sz="1400" dirty="0" smtClean="0"/>
              <a:t>Provided by Sumitomo Chemical. RRR of ~3000.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ja-JP" sz="1400" dirty="0" smtClean="0"/>
              <a:t>φ1mmx60mm, </a:t>
            </a:r>
            <a:r>
              <a:rPr lang="en-US" altLang="ja-JP" sz="1400" dirty="0" err="1" smtClean="0"/>
              <a:t>L</a:t>
            </a:r>
            <a:r>
              <a:rPr lang="en-US" altLang="ja-JP" sz="1400" baseline="-25000" dirty="0" err="1" smtClean="0"/>
              <a:t>v</a:t>
            </a:r>
            <a:r>
              <a:rPr lang="en-US" altLang="ja-JP" sz="1400" baseline="-25000" dirty="0" smtClean="0"/>
              <a:t>-taps</a:t>
            </a:r>
            <a:r>
              <a:rPr lang="en-US" altLang="ja-JP" sz="1400" dirty="0" smtClean="0"/>
              <a:t> =32 mm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1800" dirty="0" smtClean="0"/>
              <a:t>4 wire resistance measurement by </a:t>
            </a:r>
            <a:r>
              <a:rPr lang="en-US" altLang="ja-JP" sz="1800" dirty="0" err="1" smtClean="0"/>
              <a:t>nano</a:t>
            </a:r>
            <a:r>
              <a:rPr lang="en-US" altLang="ja-JP" sz="1800" dirty="0" smtClean="0"/>
              <a:t>-voltmeter: </a:t>
            </a:r>
            <a:r>
              <a:rPr lang="en-US" altLang="ja-JP" sz="1800" dirty="0" err="1" smtClean="0"/>
              <a:t>Keithley</a:t>
            </a:r>
            <a:r>
              <a:rPr lang="en-US" altLang="ja-JP" sz="1800" dirty="0" smtClean="0"/>
              <a:t> 6221+2182A</a:t>
            </a:r>
          </a:p>
          <a:p>
            <a:pPr lvl="0">
              <a:lnSpc>
                <a:spcPct val="80000"/>
              </a:lnSpc>
              <a:defRPr/>
            </a:pPr>
            <a:r>
              <a:rPr lang="en-US" altLang="ja-JP" sz="1800" dirty="0" smtClean="0"/>
              <a:t>Thermometers: CERNOX CX-1050-SD, TC (</a:t>
            </a:r>
            <a:r>
              <a:rPr lang="en-US" altLang="ja-JP" sz="1800" dirty="0" err="1" smtClean="0"/>
              <a:t>AuFe-Chromoel</a:t>
            </a:r>
            <a:r>
              <a:rPr lang="en-US" altLang="ja-JP" sz="1800" dirty="0" smtClean="0"/>
              <a:t>)</a:t>
            </a:r>
          </a:p>
          <a:p>
            <a:pPr lvl="0">
              <a:lnSpc>
                <a:spcPct val="80000"/>
              </a:lnSpc>
              <a:defRPr/>
            </a:pPr>
            <a:r>
              <a:rPr lang="en-US" altLang="ja-JP" sz="1800" dirty="0" smtClean="0"/>
              <a:t>Neutron </a:t>
            </a:r>
            <a:r>
              <a:rPr lang="en-US" altLang="ja-JP" sz="1800" dirty="0" err="1" smtClean="0"/>
              <a:t>fluence</a:t>
            </a:r>
            <a:r>
              <a:rPr lang="en-US" altLang="ja-JP" sz="1800" dirty="0" smtClean="0"/>
              <a:t> determined by Ni foil activation method.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12002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Sample and Measurement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pic>
        <p:nvPicPr>
          <p:cNvPr id="16" name="Picture 2" descr="P1020853"/>
          <p:cNvPicPr>
            <a:picLocks noChangeAspect="1" noChangeArrowheads="1"/>
          </p:cNvPicPr>
          <p:nvPr/>
        </p:nvPicPr>
        <p:blipFill>
          <a:blip r:embed="rId2">
            <a:lum bright="9000"/>
          </a:blip>
          <a:srcRect/>
          <a:stretch>
            <a:fillRect/>
          </a:stretch>
        </p:blipFill>
        <p:spPr bwMode="auto">
          <a:xfrm rot="5400000">
            <a:off x="7088526" y="-362576"/>
            <a:ext cx="704001" cy="3122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lum bright="22000"/>
          </a:blip>
          <a:srcRect/>
          <a:stretch>
            <a:fillRect/>
          </a:stretch>
        </p:blipFill>
        <p:spPr bwMode="auto">
          <a:xfrm rot="5400000">
            <a:off x="7125998" y="-326576"/>
            <a:ext cx="550069" cy="163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084708" y="107362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dirty="0">
                <a:effectLst/>
              </a:rPr>
              <a:t>Wire EDM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 rot="5400000">
            <a:off x="7931309" y="444462"/>
            <a:ext cx="372573" cy="431800"/>
          </a:xfrm>
          <a:custGeom>
            <a:avLst/>
            <a:gdLst>
              <a:gd name="G0" fmla="+- 12427 0 0"/>
              <a:gd name="G1" fmla="+- 5241 0 0"/>
              <a:gd name="G2" fmla="+- 12158 0 5241"/>
              <a:gd name="G3" fmla="+- G2 0 5241"/>
              <a:gd name="G4" fmla="*/ G3 32768 32059"/>
              <a:gd name="G5" fmla="*/ G4 1 2"/>
              <a:gd name="G6" fmla="+- 21600 0 12427"/>
              <a:gd name="G7" fmla="*/ G6 5241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85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5241"/>
                </a:lnTo>
                <a:cubicBezTo>
                  <a:pt x="5564" y="5241"/>
                  <a:pt x="0" y="8338"/>
                  <a:pt x="0" y="12158"/>
                </a:cubicBezTo>
                <a:lnTo>
                  <a:pt x="0" y="21600"/>
                </a:lnTo>
                <a:lnTo>
                  <a:pt x="1713" y="21600"/>
                </a:lnTo>
                <a:lnTo>
                  <a:pt x="1713" y="12158"/>
                </a:lnTo>
                <a:cubicBezTo>
                  <a:pt x="1713" y="9263"/>
                  <a:pt x="6510" y="6917"/>
                  <a:pt x="12427" y="6917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" name="図 29" descr="P1030099s.jpg"/>
          <p:cNvPicPr>
            <a:picLocks noChangeAspect="1"/>
          </p:cNvPicPr>
          <p:nvPr/>
        </p:nvPicPr>
        <p:blipFill>
          <a:blip r:embed="rId4"/>
          <a:srcRect l="14173" t="14173" r="8858" b="35433"/>
          <a:stretch>
            <a:fillRect/>
          </a:stretch>
        </p:blipFill>
        <p:spPr>
          <a:xfrm>
            <a:off x="6162945" y="2030188"/>
            <a:ext cx="2796907" cy="1373412"/>
          </a:xfrm>
          <a:prstGeom prst="rect">
            <a:avLst/>
          </a:prstGeom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6713342" y="1550652"/>
            <a:ext cx="1505853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400" dirty="0" smtClean="0">
                <a:solidFill>
                  <a:srgbClr val="000000"/>
                </a:solidFill>
                <a:effectLst/>
              </a:rPr>
              <a:t>Aluminum sample</a:t>
            </a:r>
            <a:endParaRPr lang="en-US" altLang="ja-JP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235115" y="3403600"/>
            <a:ext cx="2724737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1400" dirty="0" smtClean="0">
                <a:solidFill>
                  <a:srgbClr val="000000"/>
                </a:solidFill>
                <a:effectLst/>
              </a:rPr>
              <a:t>Copper and 5N-Aluminum samples</a:t>
            </a:r>
          </a:p>
        </p:txBody>
      </p:sp>
      <p:pic>
        <p:nvPicPr>
          <p:cNvPr id="38" name="図 37" descr="P1030137s.jpg"/>
          <p:cNvPicPr>
            <a:picLocks noChangeAspect="1"/>
          </p:cNvPicPr>
          <p:nvPr/>
        </p:nvPicPr>
        <p:blipFill>
          <a:blip r:embed="rId5"/>
          <a:srcRect t="33071" b="37795"/>
          <a:stretch>
            <a:fillRect/>
          </a:stretch>
        </p:blipFill>
        <p:spPr>
          <a:xfrm>
            <a:off x="1037145" y="5016500"/>
            <a:ext cx="7296351" cy="1594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12002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Result: </a:t>
            </a:r>
            <a:r>
              <a:rPr lang="en-US" altLang="ja-JP" sz="3600" b="1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Dr</a:t>
            </a:r>
            <a:r>
              <a:rPr lang="en-US" altLang="ja-JP" sz="3600" b="1" baseline="-25000" dirty="0" err="1" smtClean="0">
                <a:solidFill>
                  <a:schemeClr val="tx2"/>
                </a:solidFill>
              </a:rPr>
              <a:t>irr</a:t>
            </a:r>
            <a:r>
              <a:rPr lang="en-US" altLang="ja-JP" sz="3600" b="1" dirty="0" smtClean="0">
                <a:solidFill>
                  <a:schemeClr val="tx2"/>
                </a:solidFill>
              </a:rPr>
              <a:t> for Aluminum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312" y="542925"/>
            <a:ext cx="431958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58656" y="252942"/>
            <a:ext cx="2451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M. Yoshida et al., ICMC2011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8781" y="4394200"/>
            <a:ext cx="8735219" cy="246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neutron exposure at 12K</a:t>
            </a:r>
            <a:r>
              <a:rPr kumimoji="1" lang="en-US" altLang="ja-JP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@1MW*45 hrs (Nov. 2010)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Resistance was measured </a:t>
            </a:r>
            <a:r>
              <a:rPr kumimoji="1" lang="en-US" altLang="ja-JP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situ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Resistance increased in proportional to neutron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fluence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range of 10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-10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n/m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threshold at low neutron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fluence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Dr</a:t>
            </a:r>
            <a:r>
              <a:rPr kumimoji="1" lang="en-US" altLang="ja-JP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0.056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W.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2.3x10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n/m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(&gt;0.1MeV)</a:t>
            </a: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Fairly good agreement with the previous </a:t>
            </a:r>
            <a:r>
              <a:rPr lang="en-US" altLang="ja-JP" dirty="0" smtClean="0"/>
              <a:t>work.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ja-JP" dirty="0" smtClean="0"/>
              <a:t>Present work:	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Dr</a:t>
            </a:r>
            <a:r>
              <a:rPr lang="en-US" altLang="ja-JP" baseline="-25000" dirty="0" err="1" smtClean="0"/>
              <a:t>irr</a:t>
            </a:r>
            <a:r>
              <a:rPr lang="en-US" altLang="ja-JP" dirty="0" smtClean="0"/>
              <a:t>/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= 2.4x10</a:t>
            </a:r>
            <a:r>
              <a:rPr lang="en-US" altLang="ja-JP" baseline="30000" dirty="0" smtClean="0"/>
              <a:t>-22</a:t>
            </a:r>
            <a:r>
              <a:rPr lang="en-US" altLang="ja-JP" dirty="0" smtClean="0"/>
              <a:t> n</a:t>
            </a:r>
            <a:r>
              <a:rPr lang="en-US" altLang="ja-JP" dirty="0" smtClean="0">
                <a:latin typeface="Symbol" charset="2"/>
              </a:rPr>
              <a:t>W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3 </a:t>
            </a:r>
            <a:r>
              <a:rPr lang="en-US" altLang="ja-JP" dirty="0" smtClean="0"/>
              <a:t>(RRR 500, 2.3x10</a:t>
            </a:r>
            <a:r>
              <a:rPr lang="en-US" altLang="ja-JP" baseline="30000" dirty="0" smtClean="0"/>
              <a:t>20</a:t>
            </a:r>
            <a:r>
              <a:rPr lang="en-US" altLang="ja-JP" dirty="0" smtClean="0"/>
              <a:t> n/m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</a:t>
            </a:r>
            <a:endParaRPr lang="en-US" altLang="ja-JP" baseline="30000" dirty="0" smtClean="0"/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ja-JP" dirty="0" smtClean="0"/>
              <a:t>Previous:		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Dr</a:t>
            </a:r>
            <a:r>
              <a:rPr lang="en-US" altLang="ja-JP" baseline="-25000" dirty="0" err="1" smtClean="0"/>
              <a:t>irr</a:t>
            </a:r>
            <a:r>
              <a:rPr lang="en-US" altLang="ja-JP" dirty="0" smtClean="0"/>
              <a:t>/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= 1.9x10</a:t>
            </a:r>
            <a:r>
              <a:rPr lang="en-US" altLang="ja-JP" baseline="30000" dirty="0" smtClean="0"/>
              <a:t>-22</a:t>
            </a:r>
            <a:r>
              <a:rPr lang="en-US" altLang="ja-JP" dirty="0" smtClean="0"/>
              <a:t> n</a:t>
            </a:r>
            <a:r>
              <a:rPr lang="en-US" altLang="ja-JP" dirty="0" smtClean="0">
                <a:latin typeface="Symbol" charset="2"/>
              </a:rPr>
              <a:t>W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3 </a:t>
            </a:r>
            <a:r>
              <a:rPr lang="en-US" altLang="ja-JP" dirty="0" smtClean="0"/>
              <a:t>(RRR 2000, 2x10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 n/m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</a:t>
            </a:r>
            <a:endParaRPr kumimoji="1" lang="en-US" altLang="ja-JP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1588533" y="1998042"/>
            <a:ext cx="16730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Resistance (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mW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438" y="557742"/>
            <a:ext cx="5948362" cy="42327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162" y="-120020"/>
            <a:ext cx="9082088" cy="67776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 smtClean="0">
                <a:solidFill>
                  <a:schemeClr val="tx2"/>
                </a:solidFill>
              </a:rPr>
              <a:t>Result: </a:t>
            </a:r>
            <a:r>
              <a:rPr lang="en-US" altLang="ja-JP" sz="3600" b="1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Dr</a:t>
            </a:r>
            <a:r>
              <a:rPr lang="en-US" altLang="ja-JP" sz="3600" b="1" baseline="-25000" dirty="0" err="1" smtClean="0">
                <a:solidFill>
                  <a:schemeClr val="tx2"/>
                </a:solidFill>
              </a:rPr>
              <a:t>irr</a:t>
            </a:r>
            <a:r>
              <a:rPr lang="en-US" altLang="ja-JP" sz="3600" b="1" dirty="0" smtClean="0">
                <a:solidFill>
                  <a:schemeClr val="tx2"/>
                </a:solidFill>
              </a:rPr>
              <a:t> for Copper</a:t>
            </a:r>
            <a:endParaRPr lang="ja-JP" altLang="en-US" sz="3600" b="1" dirty="0">
              <a:solidFill>
                <a:schemeClr val="tx2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8781" y="4610100"/>
            <a:ext cx="8735219" cy="246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neutron exposure at 14K</a:t>
            </a:r>
            <a:r>
              <a:rPr kumimoji="1" lang="en-US" altLang="ja-JP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@1MW*52 hrs (Sep. 2011)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Resistance increased in proportional to neutron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fluence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range of 10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-10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n/m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threshold at low neutron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fluence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Dr</a:t>
            </a:r>
            <a:r>
              <a:rPr kumimoji="1" lang="en-US" altLang="ja-JP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0.022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W.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2.7x10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n/m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(&gt;0.1MeV)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Agreed with the previous </a:t>
            </a:r>
            <a:r>
              <a:rPr lang="en-US" altLang="ja-JP" dirty="0" smtClean="0"/>
              <a:t>work within a factor of 2.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ja-JP" dirty="0" smtClean="0"/>
              <a:t>Present work:	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Dr</a:t>
            </a:r>
            <a:r>
              <a:rPr lang="en-US" altLang="ja-JP" baseline="-25000" dirty="0" err="1" smtClean="0"/>
              <a:t>irr</a:t>
            </a:r>
            <a:r>
              <a:rPr lang="en-US" altLang="ja-JP" dirty="0" smtClean="0"/>
              <a:t>/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= 0.82x10</a:t>
            </a:r>
            <a:r>
              <a:rPr lang="en-US" altLang="ja-JP" baseline="30000" dirty="0" smtClean="0"/>
              <a:t>-22</a:t>
            </a:r>
            <a:r>
              <a:rPr lang="en-US" altLang="ja-JP" dirty="0" smtClean="0"/>
              <a:t> n</a:t>
            </a:r>
            <a:r>
              <a:rPr lang="en-US" altLang="ja-JP" dirty="0" smtClean="0">
                <a:latin typeface="Symbol" charset="2"/>
              </a:rPr>
              <a:t>W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3 </a:t>
            </a:r>
            <a:r>
              <a:rPr lang="en-US" altLang="ja-JP" dirty="0" smtClean="0"/>
              <a:t>(RRR 300, 2.7x10</a:t>
            </a:r>
            <a:r>
              <a:rPr lang="en-US" altLang="ja-JP" baseline="30000" dirty="0" smtClean="0"/>
              <a:t>20</a:t>
            </a:r>
            <a:r>
              <a:rPr lang="en-US" altLang="ja-JP" dirty="0" smtClean="0"/>
              <a:t> n/m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ja-JP" dirty="0" smtClean="0"/>
              <a:t>Previous:		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Dr</a:t>
            </a:r>
            <a:r>
              <a:rPr lang="en-US" altLang="ja-JP" baseline="-25000" dirty="0" err="1" smtClean="0"/>
              <a:t>irr</a:t>
            </a:r>
            <a:r>
              <a:rPr lang="en-US" altLang="ja-JP" dirty="0" smtClean="0"/>
              <a:t>/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err="1" smtClean="0"/>
              <a:t>tot</a:t>
            </a:r>
            <a:r>
              <a:rPr lang="en-US" altLang="ja-JP" dirty="0" smtClean="0"/>
              <a:t>= 0.58x10</a:t>
            </a:r>
            <a:r>
              <a:rPr lang="en-US" altLang="ja-JP" baseline="30000" dirty="0" smtClean="0"/>
              <a:t>-22</a:t>
            </a:r>
            <a:r>
              <a:rPr lang="en-US" altLang="ja-JP" dirty="0" smtClean="0"/>
              <a:t> n</a:t>
            </a:r>
            <a:r>
              <a:rPr lang="en-US" altLang="ja-JP" dirty="0" smtClean="0">
                <a:latin typeface="Symbol" charset="2"/>
              </a:rPr>
              <a:t>W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3 </a:t>
            </a:r>
            <a:r>
              <a:rPr lang="en-US" altLang="ja-JP" dirty="0" smtClean="0"/>
              <a:t>(RRR 2000, 2x10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 n/m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</a:t>
            </a:r>
            <a:endParaRPr kumimoji="1" lang="en-US" altLang="ja-JP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429000" y="3252788"/>
            <a:ext cx="3187700" cy="158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127500" y="3254376"/>
            <a:ext cx="126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Reactor </a:t>
            </a:r>
            <a:r>
              <a:rPr lang="en-US" altLang="ja-JP" dirty="0" smtClean="0"/>
              <a:t>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68900" y="392668"/>
            <a:ext cx="377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*TC reading includes the offset of +1K.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2119</Words>
  <Application>Microsoft Macintosh PowerPoint</Application>
  <PresentationFormat>画面に合わせる (4:3)</PresentationFormat>
  <Paragraphs>275</Paragraphs>
  <Slides>20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1_Office テーマ</vt:lpstr>
      <vt:lpstr>Neutron Irradiation Measurement for Superconducting Magnet Materials at Low Temperature</vt:lpstr>
      <vt:lpstr>Collaborators/Supporters</vt:lpstr>
      <vt:lpstr>High Radiation Environment for SC Magnets </vt:lpstr>
      <vt:lpstr>Why r of stabilizer? Why at low temperature?</vt:lpstr>
      <vt:lpstr>Previous Work in Literature: Drirr</vt:lpstr>
      <vt:lpstr>Neutron Irradiation at KUR</vt:lpstr>
      <vt:lpstr>Sample and Measurement</vt:lpstr>
      <vt:lpstr>Result: Drirr for Aluminum</vt:lpstr>
      <vt:lpstr>Result: Drirr for Copper</vt:lpstr>
      <vt:lpstr>Result: Drirr for 5N-Aluminum</vt:lpstr>
      <vt:lpstr>Result: Anneal and Recovery for Aluminum</vt:lpstr>
      <vt:lpstr>Result: Thermometers</vt:lpstr>
      <vt:lpstr>Discussion</vt:lpstr>
      <vt:lpstr>Summary and Further Plan</vt:lpstr>
      <vt:lpstr>スライド 15</vt:lpstr>
      <vt:lpstr>Why thermometers?</vt:lpstr>
      <vt:lpstr>SC: NbTi (1)</vt:lpstr>
      <vt:lpstr>SC: NbTi (2)</vt:lpstr>
      <vt:lpstr>SC: Nb3Sn</vt:lpstr>
      <vt:lpstr>Why is r of Stabilizer Important?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Irradiation Measurement for Superconducting Magnet Materials at Low Temperature</dc:title>
  <dc:creator>Nakamoto Tatsushi</dc:creator>
  <cp:lastModifiedBy>Nakamoto Tatsushi</cp:lastModifiedBy>
  <cp:revision>48</cp:revision>
  <dcterms:created xsi:type="dcterms:W3CDTF">2011-11-14T04:26:16Z</dcterms:created>
  <dcterms:modified xsi:type="dcterms:W3CDTF">2011-11-14T04:26:32Z</dcterms:modified>
</cp:coreProperties>
</file>