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61" r:id="rId3"/>
    <p:sldId id="262" r:id="rId4"/>
    <p:sldId id="260" r:id="rId5"/>
    <p:sldId id="266" r:id="rId6"/>
    <p:sldId id="263" r:id="rId7"/>
    <p:sldId id="264" r:id="rId8"/>
    <p:sldId id="259" r:id="rId9"/>
    <p:sldId id="271" r:id="rId10"/>
    <p:sldId id="272" r:id="rId11"/>
    <p:sldId id="273" r:id="rId12"/>
    <p:sldId id="267" r:id="rId13"/>
    <p:sldId id="265" r:id="rId14"/>
    <p:sldId id="268" r:id="rId15"/>
    <p:sldId id="270" r:id="rId16"/>
    <p:sldId id="269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0961" autoAdjust="0"/>
  </p:normalViewPr>
  <p:slideViewPr>
    <p:cSldViewPr>
      <p:cViewPr>
        <p:scale>
          <a:sx n="70" d="100"/>
          <a:sy n="70" d="100"/>
        </p:scale>
        <p:origin x="-11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fld id="{2FD3AE63-FA15-44B6-9CC1-28ADC6D93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29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fld id="{17405A5D-2048-4FF9-98D4-7F12FCE2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4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8556-927F-4ED0-A892-D2A99FDBD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9EE2-42E7-4321-BA16-AD0AE7E22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0" y="122238"/>
            <a:ext cx="57150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263A-F711-4B6B-A951-8A90971BC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2238"/>
            <a:ext cx="57150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1D74-C52B-422D-8B0D-DC3E86904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81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69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43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45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9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EA7E-D268-4E2A-B9CA-91881B4F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5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92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52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42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0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56C5-4490-486C-AF17-CEAE0545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CBAB-B058-42D2-A7E4-18C95EB10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AC54-FBBA-4654-BB42-53FAF663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8FD9-D339-4CA1-A2FE-6FAD9D445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94C1-53E3-4688-A2E4-B8D368127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7D24-11E5-4F4E-A70F-0FF2F64DC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EFCD-8B7C-4A3B-9C24-0F7C814F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42B7F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fld id="{9F1B767E-9D02-4BCF-9048-75B84E93D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84" r:id="rId12"/>
    <p:sldLayoutId id="2147483685" r:id="rId13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14/11/11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WAMSDO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FBDAE5-AAE6-4F1D-9705-724E0A53CB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Chart7.xls"/><Relationship Id="rId5" Type="http://schemas.openxmlformats.org/officeDocument/2006/relationships/oleObject" Target="../embeddings/Microsoft_Office_Excel_Chart6.xls"/><Relationship Id="rId4" Type="http://schemas.openxmlformats.org/officeDocument/2006/relationships/oleObject" Target="../embeddings/Microsoft_Office_Excel_Chart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3.xls"/><Relationship Id="rId4" Type="http://schemas.openxmlformats.org/officeDocument/2006/relationships/oleObject" Target="../embeddings/Microsoft_Office_Excel_Char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IRRADIATION EXPERIMENTS &amp; FACILITIES AT BNL:</a:t>
            </a:r>
            <a:br>
              <a:rPr lang="en-US" dirty="0" smtClean="0"/>
            </a:br>
            <a:r>
              <a:rPr lang="en-US" dirty="0" smtClean="0"/>
              <a:t>BLIP &amp; NSLS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6172200" cy="990600"/>
          </a:xfrm>
        </p:spPr>
        <p:txBody>
          <a:bodyPr/>
          <a:lstStyle/>
          <a:p>
            <a:r>
              <a:rPr lang="en-US" dirty="0" smtClean="0"/>
              <a:t>Peter Wanderer</a:t>
            </a:r>
          </a:p>
          <a:p>
            <a:r>
              <a:rPr lang="en-US" dirty="0" smtClean="0"/>
              <a:t>Superconducting Magnet Division, BNL</a:t>
            </a:r>
          </a:p>
          <a:p>
            <a:r>
              <a:rPr lang="en-US" dirty="0" smtClean="0"/>
              <a:t>WAMSDO – November 14,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0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105400" cy="609600"/>
          </a:xfrm>
        </p:spPr>
        <p:txBody>
          <a:bodyPr/>
          <a:lstStyle/>
          <a:p>
            <a:pPr eaLnBrk="1" hangingPunct="1"/>
            <a:r>
              <a:rPr lang="en-US" sz="3500" smtClean="0"/>
              <a:t>I</a:t>
            </a:r>
            <a:r>
              <a:rPr lang="en-US" sz="3500" baseline="-25000" smtClean="0"/>
              <a:t>c</a:t>
            </a:r>
            <a:r>
              <a:rPr lang="en-US" sz="3500" smtClean="0"/>
              <a:t> vs magnetic field</a:t>
            </a:r>
          </a:p>
        </p:txBody>
      </p:sp>
      <p:sp>
        <p:nvSpPr>
          <p:cNvPr id="41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1905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As field increases, Ic decreases monotonically for any radiated samples.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Rel.dose=25 gives slightly higher Ic than rel.dose=2.5 in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some magnetic fields. This effect is clear in SuperPower sample but not in ASC sample.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sz="1600" smtClean="0"/>
          </a:p>
        </p:txBody>
      </p:sp>
      <p:graphicFrame>
        <p:nvGraphicFramePr>
          <p:cNvPr id="4098" name="Object 77"/>
          <p:cNvGraphicFramePr>
            <a:graphicFrameLocks noChangeAspect="1"/>
          </p:cNvGraphicFramePr>
          <p:nvPr>
            <p:ph sz="quarter" idx="2"/>
          </p:nvPr>
        </p:nvGraphicFramePr>
        <p:xfrm>
          <a:off x="2286000" y="3897313"/>
          <a:ext cx="2971800" cy="2517775"/>
        </p:xfrm>
        <a:graphic>
          <a:graphicData uri="http://schemas.openxmlformats.org/presentationml/2006/ole">
            <p:oleObj spid="_x0000_s2050" name="Chart" r:id="rId3" imgW="5162643" imgH="4372068" progId="Excel.Chart.8">
              <p:embed/>
            </p:oleObj>
          </a:graphicData>
        </a:graphic>
      </p:graphicFrame>
      <p:graphicFrame>
        <p:nvGraphicFramePr>
          <p:cNvPr id="4099" name="Object 78"/>
          <p:cNvGraphicFramePr>
            <a:graphicFrameLocks noChangeAspect="1"/>
          </p:cNvGraphicFramePr>
          <p:nvPr/>
        </p:nvGraphicFramePr>
        <p:xfrm>
          <a:off x="2362200" y="1371600"/>
          <a:ext cx="2895600" cy="2466975"/>
        </p:xfrm>
        <a:graphic>
          <a:graphicData uri="http://schemas.openxmlformats.org/presentationml/2006/ole">
            <p:oleObj spid="_x0000_s2051" name="Chart" r:id="rId4" imgW="5162643" imgH="4400736" progId="Excel.Chart.8">
              <p:embed/>
            </p:oleObj>
          </a:graphicData>
        </a:graphic>
      </p:graphicFrame>
      <p:graphicFrame>
        <p:nvGraphicFramePr>
          <p:cNvPr id="4100" name="Object 79"/>
          <p:cNvGraphicFramePr>
            <a:graphicFrameLocks noChangeAspect="1"/>
          </p:cNvGraphicFramePr>
          <p:nvPr>
            <p:ph sz="quarter" idx="3"/>
          </p:nvPr>
        </p:nvGraphicFramePr>
        <p:xfrm>
          <a:off x="5410200" y="1447800"/>
          <a:ext cx="2971800" cy="2549525"/>
        </p:xfrm>
        <a:graphic>
          <a:graphicData uri="http://schemas.openxmlformats.org/presentationml/2006/ole">
            <p:oleObj spid="_x0000_s2052" name="Chart" r:id="rId5" imgW="5629136" imgH="4829268" progId="Excel.Chart.8">
              <p:embed/>
            </p:oleObj>
          </a:graphicData>
        </a:graphic>
      </p:graphicFrame>
      <p:graphicFrame>
        <p:nvGraphicFramePr>
          <p:cNvPr id="4101" name="Object 80"/>
          <p:cNvGraphicFramePr>
            <a:graphicFrameLocks noChangeAspect="1"/>
          </p:cNvGraphicFramePr>
          <p:nvPr/>
        </p:nvGraphicFramePr>
        <p:xfrm>
          <a:off x="5334000" y="3962400"/>
          <a:ext cx="3124200" cy="2478088"/>
        </p:xfrm>
        <a:graphic>
          <a:graphicData uri="http://schemas.openxmlformats.org/presentationml/2006/ole">
            <p:oleObj spid="_x0000_s2053" name="Chart" r:id="rId6" imgW="5943600" imgH="4714968" progId="Excel.Chart.8">
              <p:embed/>
            </p:oleObj>
          </a:graphicData>
        </a:graphic>
      </p:graphicFrame>
      <p:sp>
        <p:nvSpPr>
          <p:cNvPr id="4104" name="Text Box 81"/>
          <p:cNvSpPr txBox="1">
            <a:spLocks noChangeArrowheads="1"/>
          </p:cNvSpPr>
          <p:nvPr/>
        </p:nvSpPr>
        <p:spPr bwMode="auto">
          <a:xfrm>
            <a:off x="3260725" y="1027113"/>
            <a:ext cx="666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ASC</a:t>
            </a:r>
          </a:p>
        </p:txBody>
      </p:sp>
      <p:sp>
        <p:nvSpPr>
          <p:cNvPr id="4105" name="Text Box 82"/>
          <p:cNvSpPr txBox="1">
            <a:spLocks noChangeArrowheads="1"/>
          </p:cNvSpPr>
          <p:nvPr/>
        </p:nvSpPr>
        <p:spPr bwMode="auto">
          <a:xfrm>
            <a:off x="6308725" y="1027113"/>
            <a:ext cx="1517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SuperPower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5603875" cy="468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Measured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at 77K, self field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6019800" y="1719263"/>
            <a:ext cx="2667000" cy="4010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700" dirty="0" smtClean="0"/>
          </a:p>
          <a:p>
            <a:pPr eaLnBrk="1" hangingPunct="1"/>
            <a:endParaRPr lang="en-US" sz="1700" dirty="0" smtClean="0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475290" y="5206409"/>
            <a:ext cx="78037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/>
              <a:t>As radiation dose increases, </a:t>
            </a:r>
            <a:r>
              <a:rPr lang="en-US" sz="2400" dirty="0" err="1"/>
              <a:t>I</a:t>
            </a:r>
            <a:r>
              <a:rPr lang="en-US" sz="2400" baseline="-25000" dirty="0" err="1"/>
              <a:t>c</a:t>
            </a:r>
            <a:r>
              <a:rPr lang="en-US" sz="2400" dirty="0"/>
              <a:t> decreases monotonically</a:t>
            </a:r>
          </a:p>
          <a:p>
            <a:pPr algn="ctr" eaLnBrk="1" hangingPunct="1"/>
            <a:r>
              <a:rPr lang="en-US" sz="2400" dirty="0" smtClean="0"/>
              <a:t>for </a:t>
            </a:r>
            <a:r>
              <a:rPr lang="en-US" sz="2400" dirty="0"/>
              <a:t>both ASC and </a:t>
            </a:r>
            <a:r>
              <a:rPr lang="en-US" sz="2400" dirty="0" err="1"/>
              <a:t>SuperPower</a:t>
            </a:r>
            <a:r>
              <a:rPr lang="en-US" sz="2400" dirty="0"/>
              <a:t> YBCO samples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533400" y="1143000"/>
            <a:ext cx="830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1400"/>
              <a:t>Critical current (I</a:t>
            </a:r>
            <a:r>
              <a:rPr lang="en-US" sz="1400" baseline="-25000"/>
              <a:t>c</a:t>
            </a:r>
            <a:r>
              <a:rPr lang="en-US" sz="1400"/>
              <a:t>) of samples was measured before and after irradiation at 77 K, self field.</a:t>
            </a:r>
          </a:p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1400"/>
              <a:t> I</a:t>
            </a:r>
            <a:r>
              <a:rPr lang="en-US" sz="1400" baseline="-25000"/>
              <a:t>c</a:t>
            </a:r>
            <a:r>
              <a:rPr lang="en-US" sz="1400"/>
              <a:t> of all samples before radiation was ~100 A.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1273620" y="5943600"/>
            <a:ext cx="4609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tx2"/>
                </a:solidFill>
              </a:rPr>
              <a:t>(courtesy G</a:t>
            </a:r>
            <a:r>
              <a:rPr lang="en-US" sz="2000" dirty="0" smtClean="0">
                <a:solidFill>
                  <a:schemeClr val="tx2"/>
                </a:solidFill>
              </a:rPr>
              <a:t>. Greene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W. Sampson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1914525"/>
            <a:ext cx="4572000" cy="31692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CCBAB-B058-42D2-A7E4-18C95EB10F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01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YBCO and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YBCO (High Temperature Superconductor)</a:t>
            </a:r>
          </a:p>
          <a:p>
            <a:pPr lvl="1"/>
            <a:r>
              <a:rPr lang="en-US" dirty="0" smtClean="0"/>
              <a:t>Target cooled off to “no detectable radioactivity”.  Had surface contamination. </a:t>
            </a:r>
            <a:r>
              <a:rPr lang="en-US" dirty="0" smtClean="0">
                <a:latin typeface="Arial"/>
                <a:cs typeface="Arial"/>
              </a:rPr>
              <a:t>→ Test in dewar in “clean” area, behind “caution” tape and sign (i.e., not in hot cell)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Annealing varied with dose (low dose → no anneal)</a:t>
            </a:r>
            <a:endParaRPr lang="en-US" dirty="0" smtClean="0"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Not production material.</a:t>
            </a:r>
          </a:p>
          <a:p>
            <a:r>
              <a:rPr lang="en-US" dirty="0" smtClean="0">
                <a:latin typeface="Arial"/>
                <a:cs typeface="Arial"/>
              </a:rPr>
              <a:t>Nb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Sn – ITER material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Annealing at room temperature not significant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err="1" smtClean="0">
                <a:latin typeface="Arial"/>
                <a:cs typeface="Arial"/>
              </a:rPr>
              <a:t>Nb</a:t>
            </a:r>
            <a:r>
              <a:rPr lang="en-US" dirty="0" smtClean="0">
                <a:latin typeface="Arial"/>
                <a:cs typeface="Arial"/>
              </a:rPr>
              <a:t> – “pure </a:t>
            </a:r>
            <a:r>
              <a:rPr lang="en-US" dirty="0" err="1" smtClean="0">
                <a:latin typeface="Arial"/>
                <a:cs typeface="Arial"/>
              </a:rPr>
              <a:t>Nb</a:t>
            </a:r>
            <a:r>
              <a:rPr lang="en-US" dirty="0" smtClean="0">
                <a:latin typeface="Arial"/>
                <a:cs typeface="Arial"/>
              </a:rPr>
              <a:t> has 600 </a:t>
            </a:r>
            <a:r>
              <a:rPr lang="en-US" dirty="0" err="1" smtClean="0">
                <a:latin typeface="Arial"/>
                <a:cs typeface="Arial"/>
              </a:rPr>
              <a:t>ppm</a:t>
            </a:r>
            <a:r>
              <a:rPr lang="en-US" dirty="0" smtClean="0">
                <a:latin typeface="Arial"/>
                <a:cs typeface="Arial"/>
              </a:rPr>
              <a:t> Ta – long-lived radioisotopes after irradiation.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EA7E-D268-4E2A-B9CA-91881B4FF4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26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PROPOSED ENDSTATION  </a:t>
            </a:r>
            <a:r>
              <a:rPr lang="en-US" dirty="0" smtClean="0"/>
              <a:t>FOR NEW BNL LIGHT SOURCE, NSLS II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343400"/>
          </a:xfrm>
        </p:spPr>
        <p:txBody>
          <a:bodyPr/>
          <a:lstStyle/>
          <a:p>
            <a:r>
              <a:rPr lang="en-US" dirty="0" err="1" smtClean="0"/>
              <a:t>Endstation</a:t>
            </a:r>
            <a:r>
              <a:rPr lang="en-US" dirty="0" smtClean="0"/>
              <a:t> for radioactive materials</a:t>
            </a:r>
          </a:p>
          <a:p>
            <a:pPr lvl="1"/>
            <a:r>
              <a:rPr lang="en-US" dirty="0" smtClean="0"/>
              <a:t>30 – 80 </a:t>
            </a:r>
            <a:r>
              <a:rPr lang="en-US" dirty="0" err="1" smtClean="0"/>
              <a:t>keV</a:t>
            </a:r>
            <a:r>
              <a:rPr lang="en-US" dirty="0" smtClean="0"/>
              <a:t> monochromatic photons</a:t>
            </a:r>
          </a:p>
          <a:p>
            <a:pPr lvl="1"/>
            <a:r>
              <a:rPr lang="en-US" dirty="0" smtClean="0"/>
              <a:t>Beam diameter:  10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Techniques: Diffraction, imaging</a:t>
            </a:r>
            <a:endParaRPr lang="en-US" dirty="0" smtClean="0"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Endstation</a:t>
            </a:r>
            <a:r>
              <a:rPr lang="en-US" dirty="0" smtClean="0">
                <a:latin typeface="Arial"/>
                <a:cs typeface="Arial"/>
              </a:rPr>
              <a:t> for real-time, in situ </a:t>
            </a:r>
            <a:r>
              <a:rPr lang="en-US" dirty="0" smtClean="0">
                <a:latin typeface="Arial"/>
                <a:cs typeface="Arial"/>
              </a:rPr>
              <a:t>studies w. photons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1 MeV tandem for heavy ions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200 kV accelerator for H, He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Ion beam diameter:  </a:t>
            </a:r>
            <a:r>
              <a:rPr lang="el-GR" dirty="0">
                <a:cs typeface="Arial"/>
              </a:rPr>
              <a:t>μ</a:t>
            </a:r>
            <a:r>
              <a:rPr lang="en-US" dirty="0" smtClean="0"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mm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Time resolution: </a:t>
            </a:r>
            <a:r>
              <a:rPr lang="el-GR" dirty="0" smtClean="0">
                <a:cs typeface="Arial"/>
              </a:rPr>
              <a:t>μ</a:t>
            </a:r>
            <a:r>
              <a:rPr lang="en-US" dirty="0" smtClean="0">
                <a:cs typeface="Arial"/>
              </a:rPr>
              <a:t>s </a:t>
            </a:r>
            <a:r>
              <a:rPr lang="en-US" dirty="0">
                <a:cs typeface="Arial"/>
              </a:rPr>
              <a:t>to </a:t>
            </a:r>
            <a:r>
              <a:rPr lang="en-US" dirty="0" err="1" smtClean="0">
                <a:cs typeface="Arial"/>
              </a:rPr>
              <a:t>ms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Supporting infrastructure</a:t>
            </a:r>
          </a:p>
          <a:p>
            <a:r>
              <a:rPr lang="en-US" dirty="0" smtClean="0">
                <a:latin typeface="Arial"/>
                <a:cs typeface="Arial"/>
              </a:rPr>
              <a:t>Presentation to Advisory Committee 17 Nov.</a:t>
            </a:r>
            <a:endParaRPr lang="en-US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EA7E-D268-4E2A-B9CA-91881B4FF4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20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BLIP</a:t>
            </a:r>
            <a:r>
              <a:rPr lang="en-US" dirty="0" smtClean="0"/>
              <a:t>:  L. Mausner, A. Ghosh</a:t>
            </a:r>
          </a:p>
          <a:p>
            <a:r>
              <a:rPr lang="en-US" dirty="0" smtClean="0"/>
              <a:t>YBCO measurements: R. Gupta, G. Greene, W. Sampson, Y. Shiroyanagi</a:t>
            </a:r>
          </a:p>
          <a:p>
            <a:r>
              <a:rPr lang="en-US" dirty="0" smtClean="0"/>
              <a:t>NSLS II:  A. Ghosh, L. Ecker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EA7E-D268-4E2A-B9CA-91881B4FF4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20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184" y="1491753"/>
            <a:ext cx="4263562" cy="21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2258" y="1219200"/>
            <a:ext cx="7772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1737360" cy="6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3140"/>
            <a:ext cx="1828800" cy="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9641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Real time and in-situ studies of Materials in a Radiation Environment (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MRE)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312740"/>
            <a:ext cx="47334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MRE at NSLS II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Ion accelerators for in situ experiments of radiation effects and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mesoscale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microstructural changes due to radiation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Separate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endstation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for radioactive materials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Will enable studies of new materials for reactors, nuclear fuels and structural materials in high radiation environments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Data for verification of computer simulations, material performance during off-nominal conditions, and licensing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Examples of Science Areas &amp; Impact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NUCLEAR STRUCTURAL MATERIALS: Role of interfaces in radiation resistant materials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cap="all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Nuclear fuels: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Characterization of spent fuel, metal fuels, and new synthesis routes for oxide fuels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cap="all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national security: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material characterization for nuclear forensics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cap="all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Semiconductor fabrication: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Understand the effect of doping induced defects on semiconductor performance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5624" y="4253329"/>
            <a:ext cx="3838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Beamline Capabilities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Techniques: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Diffraction, Imaging, Spectroscopy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Damping or superconducting wiggler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Energy range: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10-90 </a:t>
            </a:r>
            <a:r>
              <a:rPr 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keV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Time resolution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msec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-µsec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Beam Size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&gt;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1 µm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9671" y="3621064"/>
            <a:ext cx="376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</a:rPr>
              <a:t>Displacement Cascade Near a Grain Boundary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</a:rPr>
              <a:t>Bai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, et al. Science, 2010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Brookhaven Linac Isotope Producer (BLIP)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Schedule:  ~ 6 months/year (during RHIC operation)</a:t>
            </a:r>
          </a:p>
          <a:p>
            <a:r>
              <a:rPr lang="en-US" dirty="0" smtClean="0"/>
              <a:t>Principal task:  isotope production for medical etc. use (proton beam, 117 MeV).</a:t>
            </a:r>
          </a:p>
          <a:p>
            <a:r>
              <a:rPr lang="en-US" dirty="0" smtClean="0"/>
              <a:t>Simultaneous irradiation and isotope production by increasing beam energy, placing irradiation target ahead of isotope production target</a:t>
            </a:r>
          </a:p>
          <a:p>
            <a:pPr lvl="1"/>
            <a:r>
              <a:rPr lang="en-US" dirty="0" smtClean="0"/>
              <a:t>117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→ 140, 160, 180, 202 MeV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Irradiation at room temperature</a:t>
            </a:r>
          </a:p>
          <a:p>
            <a:r>
              <a:rPr lang="en-US" dirty="0" smtClean="0">
                <a:latin typeface="Arial"/>
                <a:cs typeface="Arial"/>
              </a:rPr>
              <a:t>Alternative: irradiation target </a:t>
            </a:r>
            <a:r>
              <a:rPr lang="en-US" i="1" dirty="0" smtClean="0">
                <a:latin typeface="Arial"/>
                <a:cs typeface="Arial"/>
              </a:rPr>
              <a:t>behind </a:t>
            </a:r>
            <a:r>
              <a:rPr lang="en-US" dirty="0" smtClean="0">
                <a:latin typeface="Arial"/>
                <a:cs typeface="Arial"/>
              </a:rPr>
              <a:t>isotope target, for irradiation by neutrons and scattered protons.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EA7E-D268-4E2A-B9CA-91881B4FF4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20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85800"/>
          </a:xfrm>
        </p:spPr>
        <p:txBody>
          <a:bodyPr/>
          <a:lstStyle/>
          <a:p>
            <a:r>
              <a:rPr lang="en-US" dirty="0" smtClean="0"/>
              <a:t>Proton Beam Profile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81000" y="4572000"/>
            <a:ext cx="3535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The BLIP proton beam cross-section deduced from a gamma scan of the activation foil irradiated with the samples. The grid is in mm.</a:t>
            </a:r>
          </a:p>
          <a:p>
            <a:endParaRPr lang="en-US" sz="1800" dirty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648200" y="4648200"/>
            <a:ext cx="388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The position of the three 1 cm segments in the beam cross section</a:t>
            </a:r>
          </a:p>
          <a:p>
            <a:r>
              <a:rPr lang="en-US" sz="1800"/>
              <a:t>Section B sees a proton flux varying by less than ±5%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44600"/>
            <a:ext cx="34575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96888" y="109696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41463" y="838200"/>
            <a:ext cx="1292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90 mm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39725" y="1293813"/>
            <a:ext cx="0" cy="278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 rot="16200000">
            <a:off x="-417513" y="2532063"/>
            <a:ext cx="1292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90 mm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1524000"/>
            <a:ext cx="228600" cy="2438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1066800"/>
            <a:ext cx="46308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743200" y="411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2286000" y="3352800"/>
            <a:ext cx="11430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8FD9-D339-4CA1-A2FE-6FAD9D4452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BLIP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holder interior dimensions ~ 100 mm wide, 100 mm high, 75 mm deep.</a:t>
            </a:r>
          </a:p>
          <a:p>
            <a:r>
              <a:rPr lang="en-US" dirty="0" smtClean="0"/>
              <a:t>Two target holders per assembly.</a:t>
            </a:r>
          </a:p>
          <a:p>
            <a:r>
              <a:rPr lang="en-US" dirty="0" smtClean="0"/>
              <a:t>Target assembly immersed in water for cooling (flow: 200 liters per minute).</a:t>
            </a:r>
          </a:p>
          <a:p>
            <a:r>
              <a:rPr lang="en-US" dirty="0" smtClean="0"/>
              <a:t>Current user: LBNE – materials for Project X.</a:t>
            </a:r>
          </a:p>
          <a:p>
            <a:pPr lvl="1"/>
            <a:r>
              <a:rPr lang="en-US" dirty="0" smtClean="0"/>
              <a:t>Long Baseline Neutrino Experiment – Abandoned gold mine northwest of Fermilab (DUSEL)</a:t>
            </a:r>
          </a:p>
          <a:p>
            <a:pPr lvl="1"/>
            <a:r>
              <a:rPr lang="en-US" dirty="0" smtClean="0"/>
              <a:t>Measurements (yield strength, stress, CTE) in hot cell at BNL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EEA7E-D268-4E2A-B9CA-91881B4FF4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3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917" t="19778" r="60000" b="14222"/>
          <a:stretch>
            <a:fillRect/>
          </a:stretch>
        </p:blipFill>
        <p:spPr bwMode="auto">
          <a:xfrm>
            <a:off x="2387600" y="0"/>
            <a:ext cx="3581400" cy="67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67132" y="4038600"/>
            <a:ext cx="2876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Window &amp; basket mounts moved up .437” relative to box mounts for improved beam alignment.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35794" y="3284499"/>
            <a:ext cx="1662753" cy="141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228053" y="4135774"/>
            <a:ext cx="2063690" cy="687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335397" y="3867327"/>
            <a:ext cx="1140906" cy="75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939" y="3801183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 mounts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1813686" y="3985849"/>
            <a:ext cx="1481177" cy="2407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1813686" y="2919369"/>
            <a:ext cx="1206351" cy="106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8328" y="362946"/>
            <a:ext cx="26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Added .437” of material to this surface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5478012" y="686112"/>
            <a:ext cx="610317" cy="70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57506" y="1522025"/>
            <a:ext cx="210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machined integral to box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251508" y="1719355"/>
            <a:ext cx="1056334" cy="646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694C1-53E3-4688-A2E4-B8D3681271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5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207" t="19034" r="57690" b="6483"/>
          <a:stretch>
            <a:fillRect/>
          </a:stretch>
        </p:blipFill>
        <p:spPr bwMode="auto">
          <a:xfrm>
            <a:off x="3252902" y="0"/>
            <a:ext cx="444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3855" y="2738266"/>
            <a:ext cx="210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machined integral to box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1869" y="3051006"/>
            <a:ext cx="1637673" cy="952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694C1-53E3-4688-A2E4-B8D3681271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63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Sample and Irradiation Details of 4 mm wide YBCO  conductor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962025" y="1244600"/>
            <a:ext cx="73628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 7 cm long samples were mounted on five aluminum frames and inserted into the water-filled target tank of the </a:t>
            </a:r>
            <a:r>
              <a:rPr lang="en-US" b="1" dirty="0"/>
              <a:t>Brookhaven </a:t>
            </a:r>
            <a:r>
              <a:rPr lang="en-US" b="1" dirty="0" err="1"/>
              <a:t>Linac</a:t>
            </a:r>
            <a:r>
              <a:rPr lang="en-US" b="1" dirty="0"/>
              <a:t> Isotope Producer (BLIP).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The irradiation was done at </a:t>
            </a:r>
            <a:r>
              <a:rPr lang="en-US" b="1" dirty="0"/>
              <a:t>142 MeV</a:t>
            </a:r>
            <a:r>
              <a:rPr lang="en-US" dirty="0"/>
              <a:t> with a beam current of 40 </a:t>
            </a:r>
            <a:r>
              <a:rPr lang="en-US" dirty="0" err="1"/>
              <a:t>μA</a:t>
            </a:r>
            <a:r>
              <a:rPr lang="en-US" dirty="0"/>
              <a:t>, and different levels of proton flux were achieved by progressively removing the aluminum frames after specific times to give 2.5, 25, 50, 75, and 100 </a:t>
            </a:r>
            <a:r>
              <a:rPr lang="en-US" dirty="0" err="1"/>
              <a:t>μA</a:t>
            </a:r>
            <a:r>
              <a:rPr lang="en-US" dirty="0"/>
              <a:t>-hrs of irradiation.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100 </a:t>
            </a:r>
            <a:r>
              <a:rPr lang="en-US" dirty="0" err="1"/>
              <a:t>μA</a:t>
            </a:r>
            <a:r>
              <a:rPr lang="en-US" dirty="0"/>
              <a:t>-hrs is equivalent to a fluence of  </a:t>
            </a:r>
            <a:r>
              <a:rPr lang="en-US" dirty="0" smtClean="0"/>
              <a:t>3.4x10</a:t>
            </a:r>
            <a:r>
              <a:rPr lang="en-US" baseline="30000" dirty="0" smtClean="0"/>
              <a:t>17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WAMSDO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694C1-53E3-4688-A2E4-B8D3681271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title" sz="quarter"/>
          </p:nvPr>
        </p:nvSpPr>
        <p:spPr>
          <a:xfrm>
            <a:off x="2209800" y="381000"/>
            <a:ext cx="5410200" cy="6096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Experiment</a:t>
            </a:r>
            <a:endParaRPr lang="en-US" sz="1500" dirty="0" smtClean="0"/>
          </a:p>
        </p:txBody>
      </p:sp>
      <p:sp>
        <p:nvSpPr>
          <p:cNvPr id="22531" name="Text Box 21"/>
          <p:cNvSpPr txBox="1">
            <a:spLocks noChangeArrowheads="1"/>
          </p:cNvSpPr>
          <p:nvPr/>
        </p:nvSpPr>
        <p:spPr bwMode="auto">
          <a:xfrm>
            <a:off x="3276600" y="6248400"/>
            <a:ext cx="5061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courtesy </a:t>
            </a:r>
            <a:r>
              <a:rPr lang="en-US" sz="2400" dirty="0" err="1">
                <a:solidFill>
                  <a:schemeClr val="tx2"/>
                </a:solidFill>
              </a:rPr>
              <a:t>G.Greene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dirty="0" err="1">
                <a:solidFill>
                  <a:schemeClr val="tx2"/>
                </a:solidFill>
              </a:rPr>
              <a:t>B.Sampson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2532" name="Picture 23" descr="P518001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0663" y="1524000"/>
            <a:ext cx="3082925" cy="2139950"/>
          </a:xfrm>
          <a:noFill/>
          <a:ln>
            <a:solidFill>
              <a:schemeClr val="bg1"/>
            </a:solidFill>
          </a:ln>
        </p:spPr>
      </p:pic>
      <p:sp>
        <p:nvSpPr>
          <p:cNvPr id="22533" name="Line 24"/>
          <p:cNvSpPr>
            <a:spLocks noChangeShapeType="1"/>
          </p:cNvSpPr>
          <p:nvPr/>
        </p:nvSpPr>
        <p:spPr bwMode="auto">
          <a:xfrm flipH="1" flipV="1">
            <a:off x="6975475" y="2786063"/>
            <a:ext cx="39688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25"/>
          <p:cNvSpPr>
            <a:spLocks noChangeShapeType="1"/>
          </p:cNvSpPr>
          <p:nvPr/>
        </p:nvSpPr>
        <p:spPr bwMode="auto">
          <a:xfrm flipV="1">
            <a:off x="7169150" y="2786063"/>
            <a:ext cx="117475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26"/>
          <p:cNvSpPr>
            <a:spLocks noChangeShapeType="1"/>
          </p:cNvSpPr>
          <p:nvPr/>
        </p:nvSpPr>
        <p:spPr bwMode="auto">
          <a:xfrm flipH="1" flipV="1">
            <a:off x="6429375" y="2786063"/>
            <a:ext cx="312738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27"/>
          <p:cNvSpPr>
            <a:spLocks noChangeShapeType="1"/>
          </p:cNvSpPr>
          <p:nvPr/>
        </p:nvSpPr>
        <p:spPr bwMode="auto">
          <a:xfrm flipH="1" flipV="1">
            <a:off x="6702425" y="2749550"/>
            <a:ext cx="19367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28"/>
          <p:cNvSpPr>
            <a:spLocks noChangeShapeType="1"/>
          </p:cNvSpPr>
          <p:nvPr/>
        </p:nvSpPr>
        <p:spPr bwMode="auto">
          <a:xfrm flipH="1" flipV="1">
            <a:off x="5611813" y="2640013"/>
            <a:ext cx="585787" cy="111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29"/>
          <p:cNvSpPr>
            <a:spLocks noChangeShapeType="1"/>
          </p:cNvSpPr>
          <p:nvPr/>
        </p:nvSpPr>
        <p:spPr bwMode="auto">
          <a:xfrm flipV="1">
            <a:off x="7558088" y="2640013"/>
            <a:ext cx="546100" cy="1082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30"/>
          <p:cNvSpPr txBox="1">
            <a:spLocks noChangeArrowheads="1"/>
          </p:cNvSpPr>
          <p:nvPr/>
        </p:nvSpPr>
        <p:spPr bwMode="auto">
          <a:xfrm>
            <a:off x="6429375" y="37592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Voltage taps</a:t>
            </a:r>
          </a:p>
        </p:txBody>
      </p:sp>
      <p:sp>
        <p:nvSpPr>
          <p:cNvPr id="22540" name="Line 31"/>
          <p:cNvSpPr>
            <a:spLocks noChangeShapeType="1"/>
          </p:cNvSpPr>
          <p:nvPr/>
        </p:nvSpPr>
        <p:spPr bwMode="auto">
          <a:xfrm>
            <a:off x="5029200" y="2632075"/>
            <a:ext cx="31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32"/>
          <p:cNvSpPr>
            <a:spLocks noChangeShapeType="1"/>
          </p:cNvSpPr>
          <p:nvPr/>
        </p:nvSpPr>
        <p:spPr bwMode="auto">
          <a:xfrm>
            <a:off x="8413750" y="2573338"/>
            <a:ext cx="273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33"/>
          <p:cNvSpPr txBox="1">
            <a:spLocks noChangeArrowheads="1"/>
          </p:cNvSpPr>
          <p:nvPr/>
        </p:nvSpPr>
        <p:spPr bwMode="auto">
          <a:xfrm>
            <a:off x="5029200" y="20494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</a:t>
            </a:r>
          </a:p>
        </p:txBody>
      </p:sp>
      <p:sp>
        <p:nvSpPr>
          <p:cNvPr id="22543" name="Text Box 34"/>
          <p:cNvSpPr txBox="1">
            <a:spLocks noChangeArrowheads="1"/>
          </p:cNvSpPr>
          <p:nvPr/>
        </p:nvSpPr>
        <p:spPr bwMode="auto">
          <a:xfrm>
            <a:off x="5715000" y="1600200"/>
            <a:ext cx="2286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HTS sample is under the G-10 cover</a:t>
            </a:r>
          </a:p>
        </p:txBody>
      </p:sp>
      <p:sp>
        <p:nvSpPr>
          <p:cNvPr id="22544" name="Line 35"/>
          <p:cNvSpPr>
            <a:spLocks noChangeShapeType="1"/>
          </p:cNvSpPr>
          <p:nvPr/>
        </p:nvSpPr>
        <p:spPr bwMode="auto">
          <a:xfrm>
            <a:off x="6454775" y="3789363"/>
            <a:ext cx="136525" cy="471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45" name="Picture 4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3886200"/>
            <a:ext cx="2438400" cy="2379663"/>
          </a:xfrm>
          <a:noFill/>
        </p:spPr>
      </p:pic>
      <p:pic>
        <p:nvPicPr>
          <p:cNvPr id="22546" name="Picture 42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4038600"/>
            <a:ext cx="3201988" cy="2132013"/>
          </a:xfrm>
          <a:noFill/>
        </p:spPr>
      </p:pic>
      <p:sp>
        <p:nvSpPr>
          <p:cNvPr id="22547" name="Rectangle 4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46482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Three 1cm sections of each conductor are measured.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YBCO samples are irradiated at the Brookhaven Linac Isotope Producer (BLIP) (G.Greene)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Levels of proton fluence are 2.5, 25, 100 mA hrs.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B is positioned to be at the center of the beam.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Open cryostat. Samples are directly cooled by LN2.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Magnetic field (0.25T, 0.5T,0.75T, 1.0T and 1.25T) are provided  by a non-superconducting magnet. </a:t>
            </a:r>
          </a:p>
        </p:txBody>
      </p:sp>
      <p:sp>
        <p:nvSpPr>
          <p:cNvPr id="22548" name="Text Box 44"/>
          <p:cNvSpPr txBox="1">
            <a:spLocks noChangeArrowheads="1"/>
          </p:cNvSpPr>
          <p:nvPr/>
        </p:nvSpPr>
        <p:spPr bwMode="auto">
          <a:xfrm>
            <a:off x="457200" y="4114800"/>
            <a:ext cx="1600200" cy="186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Angle=0:</a:t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The normal to the tape plane is parallel to the external magnetic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Rel.dose=25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7467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In actual FRIB system, estimated rel.dose would be ~10. rel.dose=25 is close to the actual dose.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</a:t>
            </a:r>
            <a:r>
              <a:rPr lang="en-US" sz="1800" baseline="-25000" smtClean="0"/>
              <a:t>c</a:t>
            </a:r>
            <a:r>
              <a:rPr lang="en-US" sz="1800" smtClean="0"/>
              <a:t> of rel.dose=25 was expected to be between  I</a:t>
            </a:r>
            <a:r>
              <a:rPr lang="en-US" sz="1800" baseline="-25000" smtClean="0"/>
              <a:t>c</a:t>
            </a:r>
            <a:r>
              <a:rPr lang="en-US" sz="1800" smtClean="0"/>
              <a:t> of  rel.dose=100(highest) and rel.dose=2.5 (lowest).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	           However…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graphicFrame>
        <p:nvGraphicFramePr>
          <p:cNvPr id="3078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4699000" y="2794000"/>
          <a:ext cx="4165600" cy="2487613"/>
        </p:xfrm>
        <a:graphic>
          <a:graphicData uri="http://schemas.openxmlformats.org/presentationml/2006/ole">
            <p:oleObj spid="_x0000_s1026" r:id="rId3" imgW="4163929" imgH="2487384" progId="Excel.Char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03725" y="3898900"/>
            <a:ext cx="2147483647" cy="5453063"/>
            <a:chOff x="-179641289" y="309"/>
            <a:chExt cx="179646320" cy="3435"/>
          </a:xfrm>
        </p:grpSpPr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729" y="1122"/>
            <a:ext cx="4302" cy="2622"/>
          </p:xfrm>
          <a:graphic>
            <a:graphicData uri="http://schemas.openxmlformats.org/presentationml/2006/ole">
              <p:oleObj spid="_x0000_s1028" name="Chart" r:id="rId4" imgW="6829379" imgH="4162456" progId="Excel.Chart.8">
                <p:embed/>
              </p:oleObj>
            </a:graphicData>
          </a:graphic>
        </p:graphicFrame>
        <p:sp>
          <p:nvSpPr>
            <p:cNvPr id="3084" name="Line 6"/>
            <p:cNvSpPr>
              <a:spLocks noChangeShapeType="1"/>
            </p:cNvSpPr>
            <p:nvPr/>
          </p:nvSpPr>
          <p:spPr bwMode="auto">
            <a:xfrm flipH="1">
              <a:off x="3696" y="1008"/>
              <a:ext cx="43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-179641231" y="81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  <p:sp>
          <p:nvSpPr>
            <p:cNvPr id="3086" name="Line 8"/>
            <p:cNvSpPr>
              <a:spLocks noChangeShapeType="1"/>
            </p:cNvSpPr>
            <p:nvPr/>
          </p:nvSpPr>
          <p:spPr bwMode="auto">
            <a:xfrm flipH="1">
              <a:off x="3984" y="192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-179641231" y="180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  <p:sp>
          <p:nvSpPr>
            <p:cNvPr id="3088" name="Line 10"/>
            <p:cNvSpPr>
              <a:spLocks noChangeShapeType="1"/>
            </p:cNvSpPr>
            <p:nvPr/>
          </p:nvSpPr>
          <p:spPr bwMode="auto">
            <a:xfrm flipH="1" flipV="1">
              <a:off x="4080" y="2832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Text Box 11"/>
            <p:cNvSpPr txBox="1">
              <a:spLocks noChangeArrowheads="1"/>
            </p:cNvSpPr>
            <p:nvPr/>
          </p:nvSpPr>
          <p:spPr bwMode="auto">
            <a:xfrm>
              <a:off x="-179641289" y="30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graphicFrame>
        <p:nvGraphicFramePr>
          <p:cNvPr id="3074" name="Object 2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" y="2667000"/>
          <a:ext cx="4343400" cy="2765425"/>
        </p:xfrm>
        <a:graphic>
          <a:graphicData uri="http://schemas.openxmlformats.org/presentationml/2006/ole">
            <p:oleObj spid="_x0000_s1027" name="Chart" r:id="rId5" imgW="7420021" imgH="4724276" progId="Excel.Chart.8">
              <p:embed/>
            </p:oleObj>
          </a:graphicData>
        </a:graphic>
      </p:graphicFrame>
      <p:sp>
        <p:nvSpPr>
          <p:cNvPr id="3081" name="Text Box 27"/>
          <p:cNvSpPr txBox="1">
            <a:spLocks noChangeArrowheads="1"/>
          </p:cNvSpPr>
          <p:nvPr/>
        </p:nvSpPr>
        <p:spPr bwMode="auto">
          <a:xfrm>
            <a:off x="3048000" y="2362200"/>
            <a:ext cx="65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ASC</a:t>
            </a:r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6172200" y="2362200"/>
            <a:ext cx="1441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SuperPower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template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BNL_template</Template>
  <TotalTime>158</TotalTime>
  <Words>1024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BNL_template</vt:lpstr>
      <vt:lpstr>Office Theme</vt:lpstr>
      <vt:lpstr>Microsoft Office Excel Chart</vt:lpstr>
      <vt:lpstr>Microsoft Excel Chart</vt:lpstr>
      <vt:lpstr>IRRADIATION EXPERIMENTS &amp; FACILITIES AT BNL: BLIP &amp; NSLS II</vt:lpstr>
      <vt:lpstr>Brookhaven Linac Isotope Producer (BLIP)</vt:lpstr>
      <vt:lpstr>Proton Beam Profile</vt:lpstr>
      <vt:lpstr>More BLIP info</vt:lpstr>
      <vt:lpstr>Slide 5</vt:lpstr>
      <vt:lpstr>Slide 6</vt:lpstr>
      <vt:lpstr>Sample and Irradiation Details of 4 mm wide YBCO  conductor</vt:lpstr>
      <vt:lpstr>Experiment</vt:lpstr>
      <vt:lpstr>Rel.dose=25</vt:lpstr>
      <vt:lpstr>Ic vs magnetic field</vt:lpstr>
      <vt:lpstr>Measured Ic at 77K, self field</vt:lpstr>
      <vt:lpstr>YBCO and Nb3Sn</vt:lpstr>
      <vt:lpstr>PROPOSED ENDSTATION  FOR NEW BNL LIGHT SOURCE, NSLS II</vt:lpstr>
      <vt:lpstr>Credits</vt:lpstr>
      <vt:lpstr>Slide 15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and Irradiation Details of Bi-2212 Wires</dc:title>
  <dc:creator>GHOSH, ARUP</dc:creator>
  <cp:lastModifiedBy>wanderer</cp:lastModifiedBy>
  <cp:revision>24</cp:revision>
  <cp:lastPrinted>2011-11-11T20:50:49Z</cp:lastPrinted>
  <dcterms:created xsi:type="dcterms:W3CDTF">2011-11-10T15:25:24Z</dcterms:created>
  <dcterms:modified xsi:type="dcterms:W3CDTF">2011-11-13T11:42:01Z</dcterms:modified>
</cp:coreProperties>
</file>