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8" r:id="rId2"/>
    <p:sldId id="278" r:id="rId3"/>
    <p:sldId id="279" r:id="rId4"/>
    <p:sldId id="296" r:id="rId5"/>
    <p:sldId id="297" r:id="rId6"/>
    <p:sldId id="285" r:id="rId7"/>
    <p:sldId id="284" r:id="rId8"/>
    <p:sldId id="281" r:id="rId9"/>
    <p:sldId id="282" r:id="rId10"/>
    <p:sldId id="274" r:id="rId11"/>
    <p:sldId id="286" r:id="rId12"/>
    <p:sldId id="277" r:id="rId13"/>
    <p:sldId id="289" r:id="rId14"/>
    <p:sldId id="275" r:id="rId15"/>
    <p:sldId id="280" r:id="rId16"/>
    <p:sldId id="283" r:id="rId17"/>
    <p:sldId id="292" r:id="rId18"/>
    <p:sldId id="293" r:id="rId19"/>
    <p:sldId id="294" r:id="rId20"/>
    <p:sldId id="304" r:id="rId21"/>
    <p:sldId id="298" r:id="rId22"/>
    <p:sldId id="299" r:id="rId23"/>
    <p:sldId id="300" r:id="rId24"/>
    <p:sldId id="301" r:id="rId25"/>
    <p:sldId id="302" r:id="rId26"/>
    <p:sldId id="30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6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12E41-4E94-4B73-A293-4158A8AFB055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DA319-8BA4-4F26-879F-8AE9B336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2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296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hangingPunct="0">
              <a:defRPr sz="900">
                <a:solidFill>
                  <a:srgbClr val="FFFFFF"/>
                </a:solidFill>
                <a:ea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April 25, 2013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hangingPunct="0">
              <a:defRPr sz="900">
                <a:solidFill>
                  <a:srgbClr val="FFFFFF"/>
                </a:solidFill>
                <a:ea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Intensity Frontier Workshop ANL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143C45-FD39-9946-AE76-091FFD24D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1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900">
                <a:solidFill>
                  <a:srgbClr val="FFFFFF"/>
                </a:solidFill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April 25, 2013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CEDFBF-5786-844C-B53D-8B5C86CC5A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sz="900">
                <a:solidFill>
                  <a:srgbClr val="FFFFFF"/>
                </a:solidFill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Intensity Frontier Workshop ANL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828797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006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 sz="900">
                <a:solidFill>
                  <a:srgbClr val="FFFFFF"/>
                </a:solidFill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April 25,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 sz="900">
                <a:solidFill>
                  <a:srgbClr val="FFFFFF"/>
                </a:solidFill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Intensity Frontier Workshop ANL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B39D85-519A-E24E-A430-3823B507B7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1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8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516451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00600" y="2516454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 sz="900">
                <a:solidFill>
                  <a:srgbClr val="FFFFFF"/>
                </a:solidFill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April 25, 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 sz="900">
                <a:solidFill>
                  <a:srgbClr val="FFFFFF"/>
                </a:solidFill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Intensity Frontier Workshop ANL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D7DFDA-DD38-C44D-84A6-495DDA9772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7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900">
                <a:solidFill>
                  <a:srgbClr val="FFFFFF"/>
                </a:solidFill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April 25,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900">
                <a:solidFill>
                  <a:srgbClr val="FFFFFF"/>
                </a:solidFill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Intensity Frontier Workshop ANL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78191F-A253-8E4E-9D07-384A291EE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0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900">
                <a:solidFill>
                  <a:srgbClr val="FFFFFF"/>
                </a:solidFill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April 25,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900">
                <a:solidFill>
                  <a:srgbClr val="FFFFFF"/>
                </a:solidFill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Intensity Frontier Workshop ANL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2425FB-122E-AE40-B565-431A34F96B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6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NNL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588" y="0"/>
            <a:ext cx="9144000" cy="914400"/>
          </a:xfrm>
          <a:prstGeom prst="rect">
            <a:avLst/>
          </a:prstGeom>
          <a:solidFill>
            <a:srgbClr val="D5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" name="Picture 9" descr="Proudly_Operated_by_Battelle_Ony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4A1700-C3EA-0E47-B001-309321CCF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8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NNL_Logo_2-Color_v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Proudly_Operated_by_Battelle_Ony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6556375"/>
            <a:ext cx="20542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31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7"/>
            <a:ext cx="8229600" cy="4800600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April 25, 2013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 userDrawn="1">
            <p:ph type="sldNum" sz="quarter" idx="1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AEAB26-CB0A-C844-98FF-EB2B467F62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Intensity Frontier Workshop ANL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1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NNL_Logo_2-Color_v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Proudly_Operated_by_Battelle_Ony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6556375"/>
            <a:ext cx="20542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48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April 25,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Intensity Frontier Workshop ANL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38678217-AB7D-4D41-95B1-5E0BE76BF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8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82296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April 25, 2013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73FADE-F045-A04F-947E-9C366359B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Intensity Frontier Workshop ANL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3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9900" y="1831975"/>
            <a:ext cx="8212138" cy="906463"/>
          </a:xfrm>
        </p:spPr>
        <p:txBody>
          <a:bodyPr lIns="91440" tIns="45720" rIns="91440" bIns="45720"/>
          <a:lstStyle>
            <a:lvl1pPr>
              <a:defRPr sz="4000">
                <a:solidFill>
                  <a:srgbClr val="C97A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488" y="2973388"/>
            <a:ext cx="8208962" cy="2279650"/>
          </a:xfrm>
        </p:spPr>
        <p:txBody>
          <a:bodyPr lIns="91440" tIns="45720" rIns="91440" bIns="45720"/>
          <a:lstStyle>
            <a:lvl1pPr marL="0" indent="0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39CA-47F8-44EB-BB95-9EF7BED24B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7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owerPoint_Path_Foo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487988"/>
            <a:ext cx="9140825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NNL_Logo_2-Color_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5849938"/>
            <a:ext cx="18288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3F0D8-F685-4D82-88DE-34EF6CC14C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0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38862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800600" y="1369118"/>
            <a:ext cx="38862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April 25, 2013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Intensity Frontier Workshop ANL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09CEFA-F619-8347-B6C0-EC3F5630A6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1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5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57200" y="2059241"/>
            <a:ext cx="3886200" cy="41148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800600" y="2056763"/>
            <a:ext cx="3886200" cy="41148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April 25, 2013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Intensity Frontier Workshop ANL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8FBEAF-6E76-FA4A-8D48-2484FF6252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6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April 25, 2013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Intensity Frontier Workshop ANL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369F0-E17A-FD44-9686-4F6EA07C75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April 25, 2013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Intensity Frontier Workshop ANL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F8183C-4085-BD41-B73D-0A2826658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1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April 25, 2013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74EE8F-52B1-FE4C-88DA-DCB0387771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Intensity Frontier Workshop ANL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3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8006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April 25, 2013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Intensity Frontier Workshop ANL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09C73B-D7F8-B448-984B-1BAD1DDCD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5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200" y="2514600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4800600" y="2512122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April 25, 2013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eaLnBrk="0" hangingPunct="0">
              <a:defRPr sz="900">
                <a:latin typeface="Arial"/>
                <a:ea typeface="MS PGothic" charset="0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Intensity Frontier Workshop ANL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7CF0C3-9C9D-9E4C-B8D6-132416C8C2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8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14" descr="Silver_PowerPoint_Background_08-19-2011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5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57188"/>
            <a:ext cx="6629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42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hangingPunct="1">
              <a:defRPr sz="900">
                <a:solidFill>
                  <a:srgbClr val="707276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April 25, 2013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hangingPunct="1">
              <a:defRPr sz="900">
                <a:solidFill>
                  <a:srgbClr val="707276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Intensity Frontier Workshop ANL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eaLnBrk="1" hangingPunct="1">
              <a:defRPr sz="900">
                <a:solidFill>
                  <a:srgbClr val="707276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7C339-37B9-BB47-9222-73FB15CC9D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224264" name="Picture 1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28588"/>
            <a:ext cx="14446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50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5"/>
        </a:buBlip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6"/>
        </a:buBlip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7"/>
        </a:buBlip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8"/>
        </a:buBlip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5"/>
        </a:buBlip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8" b="-1458"/>
          <a:stretch/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026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162800" cy="492443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34" charset="-128"/>
              </a:rPr>
              <a:t>MCNP Status</a:t>
            </a:r>
          </a:p>
        </p:txBody>
      </p:sp>
      <p:sp>
        <p:nvSpPr>
          <p:cNvPr id="1027" name="Subtitle 2"/>
          <p:cNvSpPr>
            <a:spLocks noGrp="1"/>
          </p:cNvSpPr>
          <p:nvPr>
            <p:ph idx="4294967295"/>
          </p:nvPr>
        </p:nvSpPr>
        <p:spPr>
          <a:xfrm>
            <a:off x="457200" y="1981200"/>
            <a:ext cx="4648200" cy="3657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David Wootan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Pacific Northwest National Laboratory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February 18, 2015</a:t>
            </a:r>
          </a:p>
        </p:txBody>
      </p:sp>
      <p:sp>
        <p:nvSpPr>
          <p:cNvPr id="1028" name="TextBox 8"/>
          <p:cNvSpPr txBox="1">
            <a:spLocks noChangeArrowheads="1"/>
          </p:cNvSpPr>
          <p:nvPr/>
        </p:nvSpPr>
        <p:spPr bwMode="auto">
          <a:xfrm>
            <a:off x="8755063" y="4432300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3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1874508-5B00-4CEA-8ED4-6F9419ABE398}" type="slidenum">
              <a:rPr lang="en-US" sz="900">
                <a:solidFill>
                  <a:srgbClr val="FFFFFF"/>
                </a:solidFill>
              </a:rPr>
              <a:pPr/>
              <a:t>1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3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MCNP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Calculation of DPA Method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2376035"/>
          </a:xfrm>
        </p:spPr>
        <p:txBody>
          <a:bodyPr/>
          <a:lstStyle/>
          <a:p>
            <a:r>
              <a:rPr lang="en-US" dirty="0" smtClean="0"/>
              <a:t>Neutron DPA</a:t>
            </a:r>
          </a:p>
          <a:p>
            <a:pPr lvl="1"/>
            <a:r>
              <a:rPr lang="en-US" dirty="0" smtClean="0"/>
              <a:t>Tally neutron flux spectrum in MCNP as function of energy</a:t>
            </a:r>
          </a:p>
          <a:p>
            <a:pPr lvl="1"/>
            <a:r>
              <a:rPr lang="en-US" dirty="0" smtClean="0"/>
              <a:t>Multiply by neutron DPA cross section for each material (spreadsheet)</a:t>
            </a:r>
          </a:p>
          <a:p>
            <a:r>
              <a:rPr lang="en-US" dirty="0" smtClean="0"/>
              <a:t>Proton </a:t>
            </a:r>
            <a:r>
              <a:rPr lang="en-US" dirty="0"/>
              <a:t>DPA</a:t>
            </a:r>
          </a:p>
          <a:p>
            <a:pPr lvl="1"/>
            <a:r>
              <a:rPr lang="en-US" dirty="0"/>
              <a:t>Tally </a:t>
            </a:r>
            <a:r>
              <a:rPr lang="en-US" dirty="0" smtClean="0"/>
              <a:t>proton </a:t>
            </a:r>
            <a:r>
              <a:rPr lang="en-US" dirty="0"/>
              <a:t>flux spectrum in </a:t>
            </a:r>
            <a:r>
              <a:rPr lang="en-US" dirty="0" smtClean="0"/>
              <a:t>MCNP </a:t>
            </a:r>
            <a:r>
              <a:rPr lang="en-US" dirty="0"/>
              <a:t>as function of energy</a:t>
            </a:r>
          </a:p>
          <a:p>
            <a:pPr lvl="1"/>
            <a:r>
              <a:rPr lang="en-US" dirty="0" smtClean="0"/>
              <a:t>Multiply </a:t>
            </a:r>
            <a:r>
              <a:rPr lang="en-US" dirty="0"/>
              <a:t>by </a:t>
            </a:r>
            <a:r>
              <a:rPr lang="en-US" dirty="0" smtClean="0"/>
              <a:t>proton DPA </a:t>
            </a:r>
            <a:r>
              <a:rPr lang="en-US" dirty="0"/>
              <a:t>cross section for each material (spreadsheet)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8183C-4085-BD41-B73D-0A2826658AE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8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MCNPX Calculation of DPA Method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8183C-4085-BD41-B73D-0A2826658AE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450273" y="3842413"/>
            <a:ext cx="8229600" cy="249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DPA is calculated by folding displacement cross section with particle spectrum</a:t>
            </a:r>
          </a:p>
          <a:p>
            <a:pPr lvl="1"/>
            <a:r>
              <a:rPr lang="en-US" dirty="0" smtClean="0"/>
              <a:t>Energy dependent particle spectrum (neutron, proton) calculated with transport model (MCNP)</a:t>
            </a:r>
          </a:p>
          <a:p>
            <a:pPr lvl="1"/>
            <a:r>
              <a:rPr lang="en-US" dirty="0" smtClean="0"/>
              <a:t>Neutron spectrum folded with neutron DPA cross section, </a:t>
            </a:r>
          </a:p>
          <a:p>
            <a:pPr lvl="1"/>
            <a:r>
              <a:rPr lang="en-US" dirty="0" smtClean="0"/>
              <a:t>Proton spectrum folded with proton DPA cross section</a:t>
            </a:r>
          </a:p>
          <a:p>
            <a:pPr lvl="1"/>
            <a:r>
              <a:rPr lang="en-US" dirty="0" smtClean="0"/>
              <a:t>Main difference between proton and neutron displacement cross section is Coulomb interaction of charged particle at low energies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41703" y="1620982"/>
                <a:ext cx="5646739" cy="1999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𝑫𝑷𝑨</m:t>
                      </m:r>
                      <m:r>
                        <a:rPr lang="en-US" sz="3200" b="1" i="1" smtClean="0">
                          <a:latin typeface="Cambria Math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𝝈</m:t>
                          </m:r>
                          <m:r>
                            <a:rPr lang="en-US" sz="3200" b="1" i="1" baseline="-25000" smtClean="0">
                              <a:latin typeface="Cambria Math"/>
                              <a:ea typeface="Cambria Math"/>
                            </a:rPr>
                            <m:t>𝒅𝒊𝒔𝒑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𝑬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∅(</m:t>
                              </m:r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𝑬</m:t>
                              </m:r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</a:rPr>
                                <m:t>𝒅𝑬</m:t>
                              </m:r>
                            </m:den>
                          </m:f>
                        </m:e>
                      </m:nary>
                      <m:r>
                        <a:rPr lang="en-US" sz="3200" b="1" i="1" smtClean="0">
                          <a:latin typeface="Cambria Math"/>
                        </a:rPr>
                        <m:t>𝒅𝑬</m:t>
                      </m:r>
                    </m:oMath>
                  </m:oMathPara>
                </a14:m>
                <a:endPara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∅(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𝑬):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fluence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(particles/cm</a:t>
                </a:r>
                <a:r>
                  <a:rPr lang="en-US" sz="2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𝝈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𝒅𝒊𝒔𝒑</a:t>
                </a:r>
                <a:r>
                  <a:rPr lang="en-US" sz="20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𝑬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displacement cross section (barns)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703" y="1620982"/>
                <a:ext cx="5646739" cy="1999586"/>
              </a:xfrm>
              <a:prstGeom prst="rect">
                <a:avLst/>
              </a:prstGeom>
              <a:blipFill rotWithShape="1">
                <a:blip r:embed="rId6"/>
                <a:stretch>
                  <a:fillRect l="-1188" b="-4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41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769441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MCNP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Calculation of DPA Method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  <a:b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DPA Cross Section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3847207"/>
          </a:xfrm>
        </p:spPr>
        <p:txBody>
          <a:bodyPr/>
          <a:lstStyle/>
          <a:p>
            <a:r>
              <a:rPr lang="en-US" dirty="0" smtClean="0"/>
              <a:t>Cross sections can be based on traditional NRT or new methods such as Molecular Dynamics (MD), Binary Collision Approximation (BCA) or other simulations</a:t>
            </a:r>
          </a:p>
          <a:p>
            <a:r>
              <a:rPr lang="en-US" dirty="0" smtClean="0"/>
              <a:t>IAEA Nuclear Data Section database DXS in ENDF/B format includes both NRT and MD-BCA DPA cross sections as well as gas production cross sections</a:t>
            </a:r>
          </a:p>
          <a:p>
            <a:pPr lvl="1"/>
            <a:r>
              <a:rPr lang="en-US" dirty="0" smtClean="0"/>
              <a:t>Al, Ti, V, Cr, Fe, Ni, Cu, </a:t>
            </a:r>
            <a:r>
              <a:rPr lang="en-US" dirty="0" err="1" smtClean="0"/>
              <a:t>Zr</a:t>
            </a:r>
            <a:r>
              <a:rPr lang="en-US" dirty="0" smtClean="0"/>
              <a:t>  neutron, proton &lt; 3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ENDF/B-VII data processed with NJOY for neutrons &lt;20 MeV</a:t>
            </a:r>
          </a:p>
          <a:p>
            <a:pPr lvl="1"/>
            <a:r>
              <a:rPr lang="en-US" dirty="0" smtClean="0"/>
              <a:t>Model physics for &gt;20 MeV</a:t>
            </a:r>
          </a:p>
          <a:p>
            <a:pPr lvl="1"/>
            <a:r>
              <a:rPr lang="en-US" dirty="0" smtClean="0"/>
              <a:t>DPA cross section is sum of proton or neutron elastic scattering and </a:t>
            </a:r>
            <a:r>
              <a:rPr lang="en-US" dirty="0" err="1" smtClean="0"/>
              <a:t>nonelastic</a:t>
            </a:r>
            <a:r>
              <a:rPr lang="en-US" dirty="0" smtClean="0"/>
              <a:t> interactions</a:t>
            </a:r>
          </a:p>
          <a:p>
            <a:pPr lvl="1"/>
            <a:r>
              <a:rPr lang="en-US" dirty="0" smtClean="0"/>
              <a:t>Gas (p,d,t,</a:t>
            </a:r>
            <a:r>
              <a:rPr lang="en-US" baseline="30000" dirty="0" smtClean="0"/>
              <a:t>3</a:t>
            </a:r>
            <a:r>
              <a:rPr lang="en-US" dirty="0" smtClean="0"/>
              <a:t>He,</a:t>
            </a:r>
            <a:r>
              <a:rPr lang="en-US" baseline="30000" dirty="0" smtClean="0"/>
              <a:t>4</a:t>
            </a:r>
            <a:r>
              <a:rPr lang="en-US" dirty="0" smtClean="0"/>
              <a:t>He) production in Cr, Fe, Ni, W neutron, proton &lt; 3 </a:t>
            </a:r>
            <a:r>
              <a:rPr lang="en-US" dirty="0" err="1" smtClean="0"/>
              <a:t>GeV</a:t>
            </a:r>
            <a:r>
              <a:rPr lang="en-US" dirty="0" smtClean="0"/>
              <a:t>,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8183C-4085-BD41-B73D-0A2826658AE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2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769441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MCNP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Calculation of DPA Method 1</a:t>
            </a:r>
            <a:b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DPA Cross Section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984885"/>
          </a:xfrm>
        </p:spPr>
        <p:txBody>
          <a:bodyPr/>
          <a:lstStyle/>
          <a:p>
            <a:r>
              <a:rPr lang="en-US" dirty="0" smtClean="0"/>
              <a:t>IAEA Nuclear Data Section database DXS includes both NRT and MD-BCA DPA cross sections</a:t>
            </a:r>
          </a:p>
          <a:p>
            <a:r>
              <a:rPr lang="en-US" dirty="0" smtClean="0"/>
              <a:t>MD-BCA DPA are substantially lower than NRT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8183C-4085-BD41-B73D-0A2826658AE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4458510" cy="359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" y="2743200"/>
            <a:ext cx="4536373" cy="359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8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769441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MCNP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Calculation of DPA Method 1</a:t>
            </a:r>
            <a:b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DPA Cross Section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1581972"/>
          </a:xfrm>
        </p:spPr>
        <p:txBody>
          <a:bodyPr/>
          <a:lstStyle/>
          <a:p>
            <a:r>
              <a:rPr lang="en-US" dirty="0" smtClean="0"/>
              <a:t>Neutron damage cross sections that can be used in MCNP</a:t>
            </a:r>
          </a:p>
          <a:p>
            <a:pPr lvl="1"/>
            <a:r>
              <a:rPr lang="en-US" dirty="0" smtClean="0"/>
              <a:t>ASTM E693 for up to 20 MeV in Fe, steel</a:t>
            </a:r>
          </a:p>
          <a:p>
            <a:pPr lvl="1"/>
            <a:r>
              <a:rPr lang="en-US" dirty="0" smtClean="0"/>
              <a:t>ENDF/B Evaluations up to 20 MeV for most isotopes</a:t>
            </a:r>
          </a:p>
          <a:p>
            <a:pPr lvl="1"/>
            <a:r>
              <a:rPr lang="en-US" dirty="0" smtClean="0"/>
              <a:t>Neutron </a:t>
            </a:r>
            <a:r>
              <a:rPr lang="en-US" dirty="0"/>
              <a:t>dosimetry file IRDF-2002 </a:t>
            </a:r>
            <a:r>
              <a:rPr lang="en-US" dirty="0" smtClean="0"/>
              <a:t>contains neutron </a:t>
            </a:r>
            <a:r>
              <a:rPr lang="en-US" dirty="0"/>
              <a:t>damage cross sections </a:t>
            </a:r>
            <a:r>
              <a:rPr lang="en-US" dirty="0" smtClean="0"/>
              <a:t>up to 20 </a:t>
            </a:r>
            <a:r>
              <a:rPr lang="en-US" dirty="0"/>
              <a:t>MeV </a:t>
            </a:r>
            <a:r>
              <a:rPr lang="en-US" dirty="0" smtClean="0"/>
              <a:t>for Si, </a:t>
            </a:r>
            <a:r>
              <a:rPr lang="en-US" dirty="0" err="1" smtClean="0"/>
              <a:t>GaAs</a:t>
            </a:r>
            <a:r>
              <a:rPr lang="en-US" dirty="0" smtClean="0"/>
              <a:t>, </a:t>
            </a:r>
            <a:r>
              <a:rPr lang="en-US" dirty="0"/>
              <a:t>ASTM E722 electronic, Cr, Fe, Ni,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8183C-4085-BD41-B73D-0A2826658AE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5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MCNP DPA Calculation Method 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3496342"/>
          </a:xfrm>
        </p:spPr>
        <p:txBody>
          <a:bodyPr/>
          <a:lstStyle/>
          <a:p>
            <a:r>
              <a:rPr lang="en-US" dirty="0" smtClean="0"/>
              <a:t>HISTP card included in input file produces history file of medium and high energy collision data</a:t>
            </a:r>
          </a:p>
          <a:p>
            <a:pPr lvl="1"/>
            <a:r>
              <a:rPr lang="en-US" dirty="0" smtClean="0"/>
              <a:t>Low energy neutron and proton collisions utilizing the MCNPX libraries are not included </a:t>
            </a:r>
          </a:p>
          <a:p>
            <a:r>
              <a:rPr lang="en-US" dirty="0" smtClean="0"/>
              <a:t>HTAPE3X INT=</a:t>
            </a:r>
            <a:r>
              <a:rPr lang="en-US" dirty="0" err="1" smtClean="0"/>
              <a:t>myinput</a:t>
            </a:r>
            <a:r>
              <a:rPr lang="en-US" dirty="0" smtClean="0"/>
              <a:t> OUTT=</a:t>
            </a:r>
            <a:r>
              <a:rPr lang="en-US" dirty="0" err="1" smtClean="0"/>
              <a:t>myoutput</a:t>
            </a:r>
            <a:r>
              <a:rPr lang="en-US" dirty="0" smtClean="0"/>
              <a:t> HISTP=file1</a:t>
            </a:r>
          </a:p>
          <a:p>
            <a:pPr lvl="1"/>
            <a:r>
              <a:rPr lang="en-US" dirty="0" smtClean="0"/>
              <a:t>IOPT=16 damage energy spectra</a:t>
            </a:r>
          </a:p>
          <a:p>
            <a:pPr lvl="1"/>
            <a:r>
              <a:rPr lang="en-US" dirty="0" smtClean="0"/>
              <a:t>Provides tables as function of input energy grid by cell or material and total</a:t>
            </a:r>
          </a:p>
          <a:p>
            <a:pPr lvl="2"/>
            <a:r>
              <a:rPr lang="en-US" dirty="0" smtClean="0"/>
              <a:t>total recoil, elastic recoil, total damage, elastic damage</a:t>
            </a:r>
          </a:p>
          <a:p>
            <a:pPr lvl="1"/>
            <a:r>
              <a:rPr lang="en-US" dirty="0" smtClean="0"/>
              <a:t>Provides mean values of recoiling fragments and damage energy per history and mean energy per recoil</a:t>
            </a:r>
          </a:p>
          <a:p>
            <a:pPr lvl="1"/>
            <a:r>
              <a:rPr lang="en-US" dirty="0" smtClean="0"/>
              <a:t>IOTP = -16 multiplies damage energy spectra by flux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8183C-4085-BD41-B73D-0A2826658AE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MCNP Calculation of DPA Method 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774924"/>
            <a:ext cx="8534400" cy="4302716"/>
          </a:xfrm>
        </p:spPr>
        <p:txBody>
          <a:bodyPr/>
          <a:lstStyle/>
          <a:p>
            <a:r>
              <a:rPr lang="en-US" dirty="0" smtClean="0"/>
              <a:t>Calculate neutron, proton transport at specific locations the same as method 1 but record histories on HTAPE file</a:t>
            </a:r>
          </a:p>
          <a:p>
            <a:r>
              <a:rPr lang="en-US" dirty="0" smtClean="0"/>
              <a:t>HTAPE3X included with MCNP (from LAHET) reads HTAPE histories and calculates damage energy spectrum, which is converted to DPA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Doesn’t require separate DPA XS</a:t>
            </a:r>
          </a:p>
          <a:p>
            <a:pPr lvl="1"/>
            <a:r>
              <a:rPr lang="en-US" dirty="0" smtClean="0"/>
              <a:t>Includes most reaction mechanisms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Only includes contributions from physics models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abulated XS contributions are not included</a:t>
            </a:r>
          </a:p>
          <a:p>
            <a:pPr lvl="1"/>
            <a:r>
              <a:rPr lang="en-US" dirty="0" smtClean="0"/>
              <a:t>Can underestimate damage if &lt;20 MeV contributions are significant</a:t>
            </a:r>
          </a:p>
          <a:p>
            <a:pPr lvl="1"/>
            <a:r>
              <a:rPr lang="en-US" dirty="0" smtClean="0"/>
              <a:t>Interactions using tabulated cross sections are not recorded in HISTP file, only those based on physics models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8183C-4085-BD41-B73D-0A2826658AE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Extension of MCNP 6.1 Cross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include gas-production and DPA </a:t>
            </a:r>
            <a:r>
              <a:rPr lang="en-US" dirty="0" err="1" smtClean="0"/>
              <a:t>dosimetry</a:t>
            </a:r>
            <a:r>
              <a:rPr lang="en-US" dirty="0" smtClean="0"/>
              <a:t> cross sections for a number of nuclides (Fe, Ti, W, C, Be, and others)</a:t>
            </a:r>
          </a:p>
          <a:p>
            <a:r>
              <a:rPr lang="en-US" dirty="0" smtClean="0"/>
              <a:t>Current evaluations of ENDF/B do not contain this type of information</a:t>
            </a:r>
          </a:p>
          <a:p>
            <a:r>
              <a:rPr lang="en-US" dirty="0" smtClean="0"/>
              <a:t>Evaluated files in ENDF format exist and are available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3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Obtained gas production and DPA </a:t>
            </a:r>
            <a:r>
              <a:rPr lang="en-US" dirty="0" err="1" smtClean="0"/>
              <a:t>dosimetry</a:t>
            </a:r>
            <a:r>
              <a:rPr lang="en-US" dirty="0" smtClean="0"/>
              <a:t> cross section files</a:t>
            </a:r>
          </a:p>
          <a:p>
            <a:r>
              <a:rPr lang="en-US" dirty="0" smtClean="0"/>
              <a:t>Converted ENDF files to ACE format suitable for MCNP with NJOY 99.396 (latest update)</a:t>
            </a:r>
          </a:p>
          <a:p>
            <a:r>
              <a:rPr lang="en-US" dirty="0" smtClean="0"/>
              <a:t>Reactions MT=203 to 207 represent gas production reactions</a:t>
            </a:r>
          </a:p>
          <a:p>
            <a:r>
              <a:rPr lang="en-US" dirty="0" smtClean="0"/>
              <a:t>Currently working on modifying MCNP 6.1 and/or NJOY 99.396 to accommodate these new dosimetry cross sections</a:t>
            </a:r>
          </a:p>
          <a:p>
            <a:r>
              <a:rPr lang="en-US" dirty="0" smtClean="0"/>
              <a:t>Neutron cross sections appear to work, but proton cross sections do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hurdles are represented by a potential non-compatible format produced by NJOY for these cross sections</a:t>
            </a:r>
          </a:p>
          <a:p>
            <a:r>
              <a:rPr lang="en-US" dirty="0" smtClean="0"/>
              <a:t>Work is in progress to adapt the 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1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MCNP – What Is It?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3508653"/>
          </a:xfrm>
        </p:spPr>
        <p:txBody>
          <a:bodyPr/>
          <a:lstStyle/>
          <a:p>
            <a:r>
              <a:rPr lang="en-US" dirty="0" smtClean="0"/>
              <a:t>Monte Carlo particle transport code merging MCNP (&lt;20 MeV for neutrons) and LAHET tracking high energy particles</a:t>
            </a:r>
          </a:p>
          <a:p>
            <a:r>
              <a:rPr lang="en-US" dirty="0" smtClean="0"/>
              <a:t>Significant simulation tool for accelerator and other physics work: target design, isotope production, isotope destruction, accelerator driven energy systems proton and neutron therapy, imaging technology, shielding design, detection technology, neutrino experiment design, charged particle tracking in plasmas, single-event upsets in semiconductors, nuclear reactor analysis</a:t>
            </a:r>
          </a:p>
          <a:p>
            <a:r>
              <a:rPr lang="en-US" dirty="0" smtClean="0"/>
              <a:t>Provides geometry-independent mesh tallies for visualization of flux, dose, energy deposition over continuous space volume without complicating particle transport through the geometry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8183C-4085-BD41-B73D-0A2826658A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25,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74EE8F-52B1-FE4C-88DA-DCB0387771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Intensity Frontier Workshop ANL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7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Radiation Damage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47536"/>
          </a:xfrm>
        </p:spPr>
        <p:txBody>
          <a:bodyPr/>
          <a:lstStyle/>
          <a:p>
            <a:r>
              <a:rPr lang="en-US" dirty="0" smtClean="0"/>
              <a:t>Radiation damage in materials results from nuclear collisions and reactions which produce energetic recoil atoms of the host material or reaction products</a:t>
            </a:r>
          </a:p>
          <a:p>
            <a:r>
              <a:rPr lang="en-US" dirty="0" smtClean="0"/>
              <a:t>These recoiling atoms generate electronic excitations in host material that displace additional host atoms – this is displacement damage</a:t>
            </a:r>
          </a:p>
          <a:p>
            <a:r>
              <a:rPr lang="en-US" dirty="0" smtClean="0"/>
              <a:t>In metals this is the main process that leads to permanent damage, but generated He and H also contribute to radiation damage </a:t>
            </a:r>
          </a:p>
          <a:p>
            <a:r>
              <a:rPr lang="en-US" dirty="0" smtClean="0"/>
              <a:t>Displacements per atom is routinely used to characterize irradiations</a:t>
            </a:r>
          </a:p>
          <a:p>
            <a:r>
              <a:rPr lang="en-US" dirty="0" smtClean="0"/>
              <a:t>Only initial displacements of atoms from lattice sites are calculated</a:t>
            </a:r>
          </a:p>
          <a:p>
            <a:r>
              <a:rPr lang="en-US" dirty="0" smtClean="0"/>
              <a:t>Many displaced atoms recombine with holes in the lattice, especially at elevated temperatures</a:t>
            </a:r>
          </a:p>
          <a:p>
            <a:r>
              <a:rPr lang="en-US" dirty="0" smtClean="0"/>
              <a:t>Measure of total damage energy deposited in a material, and changes in physical and mechanical properties are fundamentally related to the available energy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8183C-4085-BD41-B73D-0A2826658AE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1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NRT-DPA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41052"/>
          </a:xfrm>
        </p:spPr>
        <p:txBody>
          <a:bodyPr/>
          <a:lstStyle/>
          <a:p>
            <a:r>
              <a:rPr lang="en-US" dirty="0" smtClean="0"/>
              <a:t>In 1975 </a:t>
            </a:r>
            <a:r>
              <a:rPr lang="en-US" dirty="0" err="1" smtClean="0"/>
              <a:t>Norget</a:t>
            </a:r>
            <a:r>
              <a:rPr lang="en-US" dirty="0" smtClean="0"/>
              <a:t>, Torrens and Robinson proposed the NRT-DPA standard. Number of displacements = 0.8T</a:t>
            </a:r>
            <a:r>
              <a:rPr lang="en-US" baseline="-25000" dirty="0" smtClean="0"/>
              <a:t>d</a:t>
            </a:r>
            <a:r>
              <a:rPr lang="en-US" dirty="0" smtClean="0"/>
              <a:t>/2E</a:t>
            </a:r>
            <a:r>
              <a:rPr lang="en-US" baseline="-25000" dirty="0" smtClean="0"/>
              <a:t>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0.8 factor was determined from binary collision models to account for realistic scattering</a:t>
            </a:r>
          </a:p>
          <a:p>
            <a:pPr lvl="1"/>
            <a:r>
              <a:rPr lang="en-US" dirty="0"/>
              <a:t>E</a:t>
            </a:r>
            <a:r>
              <a:rPr lang="en-US" baseline="-25000" dirty="0"/>
              <a:t>d</a:t>
            </a:r>
            <a:r>
              <a:rPr lang="en-US" dirty="0"/>
              <a:t> </a:t>
            </a:r>
            <a:r>
              <a:rPr lang="en-US" dirty="0" smtClean="0"/>
              <a:t>is the minimum energy required to create a stable Frankel pair</a:t>
            </a:r>
          </a:p>
          <a:p>
            <a:r>
              <a:rPr lang="en-US" dirty="0" smtClean="0"/>
              <a:t>NRT DPA </a:t>
            </a:r>
            <a:r>
              <a:rPr lang="en-US" dirty="0"/>
              <a:t>has been widely used and has proven useful for correlating radiation damage </a:t>
            </a:r>
            <a:r>
              <a:rPr lang="en-US" dirty="0" smtClean="0"/>
              <a:t>phenomena</a:t>
            </a:r>
          </a:p>
          <a:p>
            <a:pPr lvl="1"/>
            <a:r>
              <a:rPr lang="en-US" dirty="0" smtClean="0"/>
              <a:t>Comparing thermal and fast spectrum neutron irradiations</a:t>
            </a:r>
          </a:p>
          <a:p>
            <a:pPr lvl="1"/>
            <a:r>
              <a:rPr lang="en-US" dirty="0" smtClean="0"/>
              <a:t>Comparing charged particle with neutron irradiation</a:t>
            </a:r>
          </a:p>
          <a:p>
            <a:pPr lvl="1"/>
            <a:r>
              <a:rPr lang="en-US" dirty="0" smtClean="0"/>
              <a:t>While did not predict actual number of </a:t>
            </a:r>
            <a:r>
              <a:rPr lang="en-US" dirty="0" err="1" smtClean="0"/>
              <a:t>Frenkel</a:t>
            </a:r>
            <a:r>
              <a:rPr lang="en-US" dirty="0" smtClean="0"/>
              <a:t> pairs, provided means of correlation for steels and other mid-atomic weight metals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20-23,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8183C-4085-BD41-B73D-0A2826658AE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High Power </a:t>
            </a:r>
            <a:r>
              <a:rPr lang="en-US" dirty="0" err="1"/>
              <a:t>Targetry</a:t>
            </a:r>
            <a:r>
              <a:rPr lang="en-US" dirty="0"/>
              <a:t> Workshop</a:t>
            </a:r>
          </a:p>
        </p:txBody>
      </p:sp>
    </p:spTree>
    <p:extLst>
      <p:ext uri="{BB962C8B-B14F-4D97-AF65-F5344CB8AC3E}">
        <p14:creationId xmlns:p14="http://schemas.microsoft.com/office/powerpoint/2010/main" val="8322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NRT-DPA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41380"/>
          </a:xfrm>
        </p:spPr>
        <p:txBody>
          <a:bodyPr/>
          <a:lstStyle/>
          <a:p>
            <a:r>
              <a:rPr lang="en-US" dirty="0" smtClean="0"/>
              <a:t>NRT-DPA has limitations</a:t>
            </a:r>
          </a:p>
          <a:p>
            <a:pPr lvl="1"/>
            <a:r>
              <a:rPr lang="en-US" dirty="0" smtClean="0"/>
              <a:t>Some material property changes are sensitive to results of nuclear collisions</a:t>
            </a:r>
          </a:p>
          <a:p>
            <a:pPr lvl="1"/>
            <a:r>
              <a:rPr lang="en-US" dirty="0" smtClean="0"/>
              <a:t>Others are more sensitive to ionization effects</a:t>
            </a:r>
          </a:p>
          <a:p>
            <a:pPr lvl="1"/>
            <a:r>
              <a:rPr lang="en-US" dirty="0" smtClean="0"/>
              <a:t>Limited to metals, has been applied to compound materials like ceramics by mathematical weighting of separate elements</a:t>
            </a:r>
          </a:p>
          <a:p>
            <a:pPr lvl="1"/>
            <a:r>
              <a:rPr lang="en-US" dirty="0" smtClean="0"/>
              <a:t>Does not account for recombination of atoms during cascade evolution</a:t>
            </a:r>
          </a:p>
          <a:p>
            <a:pPr lvl="1"/>
            <a:r>
              <a:rPr lang="en-US" dirty="0" smtClean="0"/>
              <a:t>Cannot be directly measured or validated</a:t>
            </a:r>
          </a:p>
          <a:p>
            <a:pPr lvl="1"/>
            <a:r>
              <a:rPr lang="en-US" dirty="0" smtClean="0"/>
              <a:t>Has no uncertainties/</a:t>
            </a:r>
            <a:r>
              <a:rPr lang="en-US" dirty="0" err="1" smtClean="0"/>
              <a:t>covariances</a:t>
            </a:r>
            <a:endParaRPr lang="en-US" dirty="0" smtClean="0"/>
          </a:p>
          <a:p>
            <a:r>
              <a:rPr lang="en-US" dirty="0" smtClean="0"/>
              <a:t>NRT DPA methodology incorporated into</a:t>
            </a:r>
          </a:p>
          <a:p>
            <a:pPr lvl="1"/>
            <a:r>
              <a:rPr lang="en-US" dirty="0" smtClean="0"/>
              <a:t>ASTM </a:t>
            </a:r>
            <a:r>
              <a:rPr lang="en-US" dirty="0"/>
              <a:t>E693 Standard Practice for Characterizing Neutron Exposures in Iron and Low Alloy Steels in Terms of Displacements Per Atom (DPA</a:t>
            </a:r>
            <a:r>
              <a:rPr lang="en-US" dirty="0" smtClean="0"/>
              <a:t>)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ASTM </a:t>
            </a:r>
            <a:r>
              <a:rPr lang="en-US" dirty="0"/>
              <a:t>E521 Standard Practice for Neutron Radiation Damage Simulation by Charged Particle Irradiation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May 20-23,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8183C-4085-BD41-B73D-0A2826658AE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High Power </a:t>
            </a:r>
            <a:r>
              <a:rPr lang="en-US" dirty="0" err="1"/>
              <a:t>Targetry</a:t>
            </a:r>
            <a:r>
              <a:rPr lang="en-US" dirty="0"/>
              <a:t> Workshop</a:t>
            </a:r>
          </a:p>
        </p:txBody>
      </p:sp>
    </p:spTree>
    <p:extLst>
      <p:ext uri="{BB962C8B-B14F-4D97-AF65-F5344CB8AC3E}">
        <p14:creationId xmlns:p14="http://schemas.microsoft.com/office/powerpoint/2010/main" val="395903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769441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ASTM E693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Standard for DPA for Neutron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Exposures in Iron and Low Alloy Steels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61993"/>
          </a:xfrm>
        </p:spPr>
        <p:txBody>
          <a:bodyPr/>
          <a:lstStyle/>
          <a:p>
            <a:r>
              <a:rPr lang="en-US" dirty="0" smtClean="0"/>
              <a:t>ASTM E693 Standard Practice for Characterizing Neutron Exposures in Iron and Low Alloy Steels in Terms of Displacements Per Atom</a:t>
            </a:r>
          </a:p>
          <a:p>
            <a:r>
              <a:rPr lang="en-US" dirty="0" smtClean="0"/>
              <a:t>Specifies energy dependent neutron DPA cross section that </a:t>
            </a:r>
            <a:r>
              <a:rPr lang="en-US" dirty="0"/>
              <a:t>is </a:t>
            </a:r>
            <a:r>
              <a:rPr lang="en-US" dirty="0" smtClean="0"/>
              <a:t>multiplied </a:t>
            </a:r>
            <a:r>
              <a:rPr lang="en-US" dirty="0"/>
              <a:t>with neutron energy </a:t>
            </a:r>
            <a:r>
              <a:rPr lang="en-US" dirty="0" smtClean="0"/>
              <a:t>spectrum to calculate DPA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May 20-23,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8183C-4085-BD41-B73D-0A2826658AE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High Power </a:t>
            </a:r>
            <a:r>
              <a:rPr lang="en-US" dirty="0" err="1"/>
              <a:t>Targetry</a:t>
            </a:r>
            <a:r>
              <a:rPr lang="en-US" dirty="0"/>
              <a:t> Workshop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85442"/>
            <a:ext cx="6477000" cy="334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934200" cy="769441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ASTM E521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Standard for Neutron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Radiation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Damage by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Charged Particle Irradiation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16429"/>
          </a:xfrm>
        </p:spPr>
        <p:txBody>
          <a:bodyPr/>
          <a:lstStyle/>
          <a:p>
            <a:r>
              <a:rPr lang="en-US" dirty="0" smtClean="0"/>
              <a:t>ASTM E521 Standard </a:t>
            </a:r>
            <a:r>
              <a:rPr lang="en-US" dirty="0"/>
              <a:t>P</a:t>
            </a:r>
            <a:r>
              <a:rPr lang="en-US" dirty="0" smtClean="0"/>
              <a:t>ractice for Neutron Radiation Damage Simulation by Charged Particle Irradiation</a:t>
            </a:r>
          </a:p>
          <a:p>
            <a:r>
              <a:rPr lang="en-US" dirty="0" smtClean="0"/>
              <a:t>Calculation of damage energy per atom per unit </a:t>
            </a:r>
            <a:r>
              <a:rPr lang="en-US" dirty="0" err="1" smtClean="0"/>
              <a:t>fluence</a:t>
            </a:r>
            <a:r>
              <a:rPr lang="en-US" dirty="0" smtClean="0"/>
              <a:t> for neutrons, light ions, heavy ions, and electrons</a:t>
            </a:r>
          </a:p>
          <a:p>
            <a:r>
              <a:rPr lang="en-US" dirty="0" smtClean="0"/>
              <a:t>All possible reactions that transfer energy to an atom of the medium to displace it must be considered</a:t>
            </a:r>
          </a:p>
          <a:p>
            <a:r>
              <a:rPr lang="en-US" dirty="0" smtClean="0"/>
              <a:t>Damage energy is converted to DPA using NRT model</a:t>
            </a:r>
          </a:p>
          <a:p>
            <a:pPr marL="0" indent="0">
              <a:buNone/>
            </a:pPr>
            <a:r>
              <a:rPr lang="en-US" dirty="0" smtClean="0"/>
              <a:t> 			</a:t>
            </a:r>
            <a:r>
              <a:rPr lang="en-US" dirty="0" err="1" smtClean="0"/>
              <a:t>N</a:t>
            </a:r>
            <a:r>
              <a:rPr lang="en-US" baseline="-25000" dirty="0" err="1" smtClean="0"/>
              <a:t>d</a:t>
            </a:r>
            <a:r>
              <a:rPr lang="en-US" dirty="0" smtClean="0"/>
              <a:t> = 0				T &lt; T</a:t>
            </a:r>
            <a:r>
              <a:rPr lang="en-US" baseline="-25000" dirty="0" smtClean="0"/>
              <a:t>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err="1" smtClean="0"/>
              <a:t>N</a:t>
            </a:r>
            <a:r>
              <a:rPr lang="en-US" baseline="-25000" dirty="0" err="1" smtClean="0"/>
              <a:t>d</a:t>
            </a:r>
            <a:r>
              <a:rPr lang="en-US" dirty="0" smtClean="0"/>
              <a:t> = 1			</a:t>
            </a:r>
            <a:r>
              <a:rPr lang="en-US" dirty="0"/>
              <a:t>	T</a:t>
            </a:r>
            <a:r>
              <a:rPr lang="en-US" baseline="-25000" dirty="0"/>
              <a:t>d</a:t>
            </a:r>
            <a:r>
              <a:rPr lang="en-US" dirty="0" smtClean="0"/>
              <a:t> ≤ T </a:t>
            </a:r>
            <a:r>
              <a:rPr lang="en-US" dirty="0"/>
              <a:t>&lt; 2T</a:t>
            </a:r>
            <a:r>
              <a:rPr lang="en-US" baseline="-25000" dirty="0"/>
              <a:t>d</a:t>
            </a:r>
            <a:r>
              <a:rPr lang="en-US" dirty="0" smtClean="0"/>
              <a:t>/</a:t>
            </a:r>
            <a:r>
              <a:rPr lang="el-GR" dirty="0" smtClean="0"/>
              <a:t>β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N</a:t>
            </a:r>
            <a:r>
              <a:rPr lang="en-US" baseline="-25000" dirty="0" err="1" smtClean="0"/>
              <a:t>d</a:t>
            </a:r>
            <a:r>
              <a:rPr lang="en-US" dirty="0" smtClean="0"/>
              <a:t> = </a:t>
            </a:r>
            <a:r>
              <a:rPr lang="el-GR" dirty="0" smtClean="0"/>
              <a:t>β</a:t>
            </a:r>
            <a:r>
              <a:rPr lang="en-US" dirty="0" err="1" smtClean="0"/>
              <a:t>T</a:t>
            </a:r>
            <a:r>
              <a:rPr lang="en-US" baseline="-25000" dirty="0" err="1" smtClean="0"/>
              <a:t>dam</a:t>
            </a:r>
            <a:r>
              <a:rPr lang="en-US" dirty="0" smtClean="0"/>
              <a:t>/2T</a:t>
            </a:r>
            <a:r>
              <a:rPr lang="en-US" baseline="-25000" dirty="0" smtClean="0"/>
              <a:t>d</a:t>
            </a:r>
            <a:r>
              <a:rPr lang="en-US" dirty="0" smtClean="0"/>
              <a:t>		T ≥ 2T</a:t>
            </a:r>
            <a:r>
              <a:rPr lang="en-US" baseline="-25000" dirty="0" smtClean="0"/>
              <a:t>d</a:t>
            </a:r>
            <a:r>
              <a:rPr lang="en-US" dirty="0" smtClean="0"/>
              <a:t>/</a:t>
            </a:r>
            <a:r>
              <a:rPr lang="el-GR" dirty="0" smtClean="0"/>
              <a:t>β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l-GR" dirty="0" smtClean="0"/>
              <a:t>β</a:t>
            </a:r>
            <a:r>
              <a:rPr lang="en-US" dirty="0" smtClean="0"/>
              <a:t> = 0.8,  T</a:t>
            </a:r>
            <a:r>
              <a:rPr lang="en-US" baseline="-25000" dirty="0" smtClean="0"/>
              <a:t>d</a:t>
            </a:r>
            <a:r>
              <a:rPr lang="en-US" dirty="0" smtClean="0"/>
              <a:t> = 40 eV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May 20-23,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8183C-4085-BD41-B73D-0A2826658AE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High Power </a:t>
            </a:r>
            <a:r>
              <a:rPr lang="en-US" dirty="0" err="1"/>
              <a:t>Targetry</a:t>
            </a:r>
            <a:r>
              <a:rPr lang="en-US" dirty="0"/>
              <a:t> Workshop</a:t>
            </a:r>
          </a:p>
        </p:txBody>
      </p:sp>
    </p:spTree>
    <p:extLst>
      <p:ext uri="{BB962C8B-B14F-4D97-AF65-F5344CB8AC3E}">
        <p14:creationId xmlns:p14="http://schemas.microsoft.com/office/powerpoint/2010/main" val="370939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769441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SPECTER Code for Calculating Neutron Damage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385542"/>
          </a:xfrm>
        </p:spPr>
        <p:txBody>
          <a:bodyPr/>
          <a:lstStyle/>
          <a:p>
            <a:r>
              <a:rPr lang="en-US" dirty="0" smtClean="0"/>
              <a:t>Simplified </a:t>
            </a:r>
            <a:r>
              <a:rPr lang="en-US" dirty="0"/>
              <a:t>neutron damage </a:t>
            </a:r>
            <a:r>
              <a:rPr lang="en-US" dirty="0" smtClean="0"/>
              <a:t>calculations compared to MCNPX</a:t>
            </a:r>
            <a:endParaRPr lang="en-US" dirty="0"/>
          </a:p>
          <a:p>
            <a:r>
              <a:rPr lang="en-US" dirty="0" smtClean="0"/>
              <a:t>Instead of calculating DPA in MCNPX</a:t>
            </a:r>
            <a:r>
              <a:rPr lang="en-US" dirty="0"/>
              <a:t>, user inputs MCNPX calculated energy-dependent neutron spectrum </a:t>
            </a:r>
            <a:r>
              <a:rPr lang="en-US" dirty="0" smtClean="0"/>
              <a:t>to SPECTER, which calculates spectral-averaged displacements, recoil spectra, gas production, and total damage energy for 41 isotopes at the same time </a:t>
            </a:r>
          </a:p>
          <a:p>
            <a:r>
              <a:rPr lang="en-US" dirty="0" smtClean="0"/>
              <a:t>Limited to neutron reactions</a:t>
            </a:r>
          </a:p>
          <a:p>
            <a:r>
              <a:rPr lang="en-US" dirty="0" smtClean="0"/>
              <a:t>Includes elastic scattering, multiple (</a:t>
            </a:r>
            <a:r>
              <a:rPr lang="en-US" dirty="0" err="1" smtClean="0"/>
              <a:t>n,xn</a:t>
            </a:r>
            <a:r>
              <a:rPr lang="en-US" dirty="0" smtClean="0"/>
              <a:t>) reactions, (</a:t>
            </a:r>
            <a:r>
              <a:rPr lang="en-US" dirty="0" err="1" smtClean="0"/>
              <a:t>n,d</a:t>
            </a:r>
            <a:r>
              <a:rPr lang="en-US" dirty="0" smtClean="0"/>
              <a:t>), (</a:t>
            </a:r>
            <a:r>
              <a:rPr lang="en-US" dirty="0" err="1" smtClean="0"/>
              <a:t>n,t</a:t>
            </a:r>
            <a:r>
              <a:rPr lang="en-US" dirty="0" smtClean="0"/>
              <a:t>), (n,</a:t>
            </a:r>
            <a:r>
              <a:rPr lang="en-US" baseline="30000" dirty="0" smtClean="0"/>
              <a:t>3</a:t>
            </a:r>
            <a:r>
              <a:rPr lang="en-US" dirty="0" smtClean="0"/>
              <a:t>He), (n,</a:t>
            </a:r>
            <a:r>
              <a:rPr lang="en-US" baseline="30000" dirty="0" smtClean="0"/>
              <a:t>4</a:t>
            </a:r>
            <a:r>
              <a:rPr lang="en-US" dirty="0" smtClean="0"/>
              <a:t>He), (n,</a:t>
            </a:r>
            <a:r>
              <a:rPr lang="el-GR" dirty="0" smtClean="0"/>
              <a:t>γ</a:t>
            </a:r>
            <a:r>
              <a:rPr lang="en-US" dirty="0" smtClean="0"/>
              <a:t>), </a:t>
            </a:r>
            <a:r>
              <a:rPr lang="el-GR" dirty="0" smtClean="0"/>
              <a:t>β</a:t>
            </a:r>
            <a:r>
              <a:rPr lang="en-US" dirty="0" smtClean="0"/>
              <a:t>-decay</a:t>
            </a:r>
          </a:p>
          <a:p>
            <a:r>
              <a:rPr lang="en-US" dirty="0" smtClean="0"/>
              <a:t>Limited to energy range from 10</a:t>
            </a:r>
            <a:r>
              <a:rPr lang="en-US" baseline="30000" dirty="0" smtClean="0"/>
              <a:t>-10</a:t>
            </a:r>
            <a:r>
              <a:rPr lang="en-US" dirty="0" smtClean="0"/>
              <a:t> to 20 MeV</a:t>
            </a:r>
          </a:p>
          <a:p>
            <a:r>
              <a:rPr lang="en-US" dirty="0" smtClean="0"/>
              <a:t>Limited to ENDF/B-V nuclear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8183C-4085-BD41-B73D-0A2826658AE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0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MCNP Nuclear Data/Models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776692"/>
          </a:xfrm>
        </p:spPr>
        <p:txBody>
          <a:bodyPr/>
          <a:lstStyle/>
          <a:p>
            <a:r>
              <a:rPr lang="en-US" dirty="0" smtClean="0"/>
              <a:t>Tabulated nuclear data</a:t>
            </a:r>
          </a:p>
          <a:p>
            <a:pPr lvl="1"/>
            <a:r>
              <a:rPr lang="en-US" dirty="0" smtClean="0"/>
              <a:t>&lt; 20 MeV neutrons  for most isotopes</a:t>
            </a:r>
          </a:p>
          <a:p>
            <a:pPr lvl="1"/>
            <a:r>
              <a:rPr lang="en-US" dirty="0" smtClean="0"/>
              <a:t>&lt; 150 MeV LA150 proton library cross sections: H, C, N, O, Al, Si, K, Ca, Cr, Fe, Ni, Cu, </a:t>
            </a:r>
            <a:r>
              <a:rPr lang="en-US" dirty="0" err="1" smtClean="0"/>
              <a:t>Nb</a:t>
            </a:r>
            <a:r>
              <a:rPr lang="en-US" dirty="0" smtClean="0"/>
              <a:t>, W, Hg, </a:t>
            </a:r>
            <a:r>
              <a:rPr lang="en-US" dirty="0" err="1" smtClean="0"/>
              <a:t>Pb</a:t>
            </a:r>
            <a:r>
              <a:rPr lang="en-US" dirty="0" smtClean="0"/>
              <a:t>, Bi</a:t>
            </a:r>
          </a:p>
          <a:p>
            <a:pPr lvl="1"/>
            <a:r>
              <a:rPr lang="en-US" dirty="0"/>
              <a:t>&lt;150 MeV </a:t>
            </a:r>
            <a:r>
              <a:rPr lang="en-US" dirty="0" smtClean="0"/>
              <a:t>ENDF/B-VII proton: H, D, T, 3He, Li, Be, B, C, N, O, Al, Ca, Si, Cr, Fe, Ni, Cu, </a:t>
            </a:r>
            <a:r>
              <a:rPr lang="en-US" dirty="0" err="1" smtClean="0"/>
              <a:t>Nb</a:t>
            </a:r>
            <a:r>
              <a:rPr lang="en-US" dirty="0" smtClean="0"/>
              <a:t>, W, Au, </a:t>
            </a:r>
            <a:r>
              <a:rPr lang="en-US" dirty="0" err="1" smtClean="0"/>
              <a:t>Pb</a:t>
            </a:r>
            <a:r>
              <a:rPr lang="en-US" dirty="0" smtClean="0"/>
              <a:t>, Bi</a:t>
            </a:r>
          </a:p>
          <a:p>
            <a:pPr lvl="1"/>
            <a:r>
              <a:rPr lang="en-US" dirty="0"/>
              <a:t>For incident neutrons and </a:t>
            </a:r>
            <a:r>
              <a:rPr lang="en-US" smtClean="0"/>
              <a:t>protons,secondary</a:t>
            </a:r>
            <a:r>
              <a:rPr lang="en-US" dirty="0" smtClean="0"/>
              <a:t> </a:t>
            </a:r>
            <a:r>
              <a:rPr lang="en-US" dirty="0"/>
              <a:t>reaction product cross sections and </a:t>
            </a:r>
            <a:r>
              <a:rPr lang="en-US" dirty="0" smtClean="0"/>
              <a:t>angle energy correlated </a:t>
            </a:r>
            <a:r>
              <a:rPr lang="en-US" dirty="0"/>
              <a:t>spectra have generally been </a:t>
            </a:r>
            <a:r>
              <a:rPr lang="en-US" dirty="0" smtClean="0"/>
              <a:t>provided for </a:t>
            </a:r>
            <a:r>
              <a:rPr lang="en-US" dirty="0"/>
              <a:t>neutrons, photons, protons, deuterons, tritons, </a:t>
            </a:r>
            <a:r>
              <a:rPr lang="en-US" dirty="0" smtClean="0"/>
              <a:t>3He, and </a:t>
            </a:r>
            <a:r>
              <a:rPr lang="en-US" dirty="0"/>
              <a:t>alphas</a:t>
            </a:r>
            <a:endParaRPr lang="en-US" dirty="0" smtClean="0"/>
          </a:p>
          <a:p>
            <a:r>
              <a:rPr lang="en-US" dirty="0" err="1" smtClean="0"/>
              <a:t>Intranuclear</a:t>
            </a:r>
            <a:r>
              <a:rPr lang="en-US" dirty="0" smtClean="0"/>
              <a:t> cascade/pre-equilibrium/evaporation models up to few GeV</a:t>
            </a:r>
          </a:p>
          <a:p>
            <a:pPr lvl="1"/>
            <a:r>
              <a:rPr lang="en-US" dirty="0" smtClean="0"/>
              <a:t>BERTINI</a:t>
            </a:r>
          </a:p>
          <a:p>
            <a:pPr lvl="1"/>
            <a:r>
              <a:rPr lang="en-US" dirty="0" smtClean="0"/>
              <a:t>ISABEL</a:t>
            </a:r>
          </a:p>
          <a:p>
            <a:pPr lvl="1"/>
            <a:r>
              <a:rPr lang="en-US" dirty="0" smtClean="0"/>
              <a:t>CEM03.03</a:t>
            </a:r>
          </a:p>
          <a:p>
            <a:pPr lvl="1"/>
            <a:r>
              <a:rPr lang="en-US" dirty="0" smtClean="0"/>
              <a:t>INCL</a:t>
            </a:r>
          </a:p>
          <a:p>
            <a:pPr lvl="1"/>
            <a:r>
              <a:rPr lang="en-US" dirty="0" smtClean="0"/>
              <a:t>LAQGSM03.03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8183C-4085-BD41-B73D-0A2826658AE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7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/>
          <a:lstStyle/>
          <a:p>
            <a:r>
              <a:rPr lang="en-US" dirty="0" smtClean="0"/>
              <a:t>MCNP Data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33384"/>
          </a:xfrm>
        </p:spPr>
        <p:txBody>
          <a:bodyPr/>
          <a:lstStyle/>
          <a:p>
            <a:r>
              <a:rPr lang="en-US" sz="1800" dirty="0"/>
              <a:t>All standard MCNP neutron libraries over their stated ranges (~0-20 MeV).</a:t>
            </a:r>
          </a:p>
          <a:p>
            <a:r>
              <a:rPr lang="en-US" sz="1800" dirty="0"/>
              <a:t>Neutrons in the ENDF70x libraries from 0.0 - 150.0 MeV in tabular range.</a:t>
            </a:r>
          </a:p>
          <a:p>
            <a:r>
              <a:rPr lang="en-US" sz="1800" dirty="0"/>
              <a:t>Neutrons from 1.0 MeV in the physics model regime.</a:t>
            </a:r>
          </a:p>
          <a:p>
            <a:r>
              <a:rPr lang="en-US" sz="1800" dirty="0"/>
              <a:t>Photons from 1 </a:t>
            </a:r>
            <a:r>
              <a:rPr lang="en-US" sz="1800" dirty="0" err="1"/>
              <a:t>keV</a:t>
            </a:r>
            <a:r>
              <a:rPr lang="en-US" sz="1800" dirty="0"/>
              <a:t> - 100 GeV.</a:t>
            </a:r>
          </a:p>
          <a:p>
            <a:r>
              <a:rPr lang="en-US" sz="1800" dirty="0"/>
              <a:t>Photonuclear interactions from 1.0 to 150.0 MeV in tabular range.</a:t>
            </a:r>
          </a:p>
          <a:p>
            <a:r>
              <a:rPr lang="en-US" sz="1800" dirty="0"/>
              <a:t>Photonuclear interactions from 1.0 MeV in the CEM physics model.</a:t>
            </a:r>
          </a:p>
          <a:p>
            <a:r>
              <a:rPr lang="en-US" sz="1800" dirty="0"/>
              <a:t>Electrons from 1 </a:t>
            </a:r>
            <a:r>
              <a:rPr lang="en-US" sz="1800" dirty="0" err="1"/>
              <a:t>keV</a:t>
            </a:r>
            <a:r>
              <a:rPr lang="en-US" sz="1800" dirty="0"/>
              <a:t> - 1 GeV.</a:t>
            </a:r>
          </a:p>
          <a:p>
            <a:r>
              <a:rPr lang="en-US" sz="1800" dirty="0"/>
              <a:t>Protons from 1.0 to 150.0 MeV in tabular range for 47 isotopes.</a:t>
            </a:r>
          </a:p>
          <a:p>
            <a:r>
              <a:rPr lang="en-US" sz="1800" dirty="0"/>
              <a:t>Protons from 1.0 MeV in the physics model regime.</a:t>
            </a:r>
          </a:p>
          <a:p>
            <a:r>
              <a:rPr lang="en-US" sz="1800" dirty="0" err="1"/>
              <a:t>Pions</a:t>
            </a:r>
            <a:r>
              <a:rPr lang="en-US" sz="1800" dirty="0"/>
              <a:t>, </a:t>
            </a:r>
            <a:r>
              <a:rPr lang="en-US" sz="1800" dirty="0" err="1"/>
              <a:t>muons</a:t>
            </a:r>
            <a:r>
              <a:rPr lang="en-US" sz="1800" dirty="0"/>
              <a:t>, and </a:t>
            </a:r>
            <a:r>
              <a:rPr lang="en-US" sz="1800" dirty="0" err="1"/>
              <a:t>kaons</a:t>
            </a:r>
            <a:r>
              <a:rPr lang="en-US" sz="1800" dirty="0"/>
              <a:t> are treated only by physics models.</a:t>
            </a:r>
          </a:p>
          <a:p>
            <a:r>
              <a:rPr lang="en-US" sz="1800" dirty="0"/>
              <a:t>Light ions from 1 MeV/nucleon in the physics model regime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/>
              <a:t>Heavy ions from 3 MeV/nucleon in the LAQGSM physics model.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74EE8F-52B1-FE4C-88DA-DCB0387771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1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/>
          <a:lstStyle/>
          <a:p>
            <a:r>
              <a:rPr lang="en-US" dirty="0" smtClean="0"/>
              <a:t>MCNP6 Particle Types and Ranges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74EE8F-52B1-FE4C-88DA-DCB0387771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5202"/>
            <a:ext cx="8229600" cy="413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06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MCNP Advantages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3964162"/>
          </a:xfrm>
        </p:spPr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Explicit modeling of complicated geometries</a:t>
            </a:r>
          </a:p>
          <a:p>
            <a:pPr lvl="1"/>
            <a:r>
              <a:rPr lang="en-US" dirty="0" smtClean="0"/>
              <a:t>Can select physics treatment from available options</a:t>
            </a:r>
          </a:p>
          <a:p>
            <a:pPr lvl="1"/>
            <a:r>
              <a:rPr lang="en-US" dirty="0" smtClean="0"/>
              <a:t>Monte Carlo tracking of particle interactions</a:t>
            </a:r>
          </a:p>
          <a:p>
            <a:pPr lvl="1"/>
            <a:r>
              <a:rPr lang="en-US" dirty="0" smtClean="0"/>
              <a:t>Extensive cross section library for low energy reactions &lt;20 MeV</a:t>
            </a:r>
          </a:p>
          <a:p>
            <a:pPr lvl="1"/>
            <a:r>
              <a:rPr lang="en-US" dirty="0" smtClean="0"/>
              <a:t>Physics treatment for when cross sections are not available</a:t>
            </a:r>
          </a:p>
          <a:p>
            <a:pPr lvl="1"/>
            <a:r>
              <a:rPr lang="en-US" dirty="0" smtClean="0"/>
              <a:t>Calculates statistical uncertainties</a:t>
            </a:r>
          </a:p>
          <a:p>
            <a:pPr lvl="1"/>
            <a:r>
              <a:rPr lang="en-US" dirty="0" smtClean="0"/>
              <a:t>Widely used for reactor analysis</a:t>
            </a:r>
          </a:p>
          <a:p>
            <a:pPr lvl="1"/>
            <a:r>
              <a:rPr lang="en-US" dirty="0" smtClean="0"/>
              <a:t>Same model can be used for shielding, activation studies</a:t>
            </a:r>
          </a:p>
          <a:p>
            <a:pPr lvl="1"/>
            <a:r>
              <a:rPr lang="en-US" dirty="0" smtClean="0"/>
              <a:t>Can calculate damage energy directly</a:t>
            </a:r>
          </a:p>
          <a:p>
            <a:pPr lvl="1"/>
            <a:r>
              <a:rPr lang="en-US" dirty="0" smtClean="0"/>
              <a:t>Mesh tally can provide spatial distributions independent of problem model</a:t>
            </a:r>
          </a:p>
          <a:p>
            <a:pPr lvl="1"/>
            <a:r>
              <a:rPr lang="en-US" dirty="0" smtClean="0"/>
              <a:t>Can add more XSs using NJOY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8183C-4085-BD41-B73D-0A2826658AE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MCNP Disadvantages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2246769"/>
          </a:xfrm>
        </p:spPr>
        <p:txBody>
          <a:bodyPr/>
          <a:lstStyle/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Calculations can take time to obtain adequate statistics on small regions</a:t>
            </a:r>
          </a:p>
          <a:p>
            <a:pPr lvl="1"/>
            <a:r>
              <a:rPr lang="en-US" dirty="0" smtClean="0"/>
              <a:t>Damage energy calculations do not include tabular XS contributions</a:t>
            </a:r>
          </a:p>
          <a:p>
            <a:pPr lvl="1"/>
            <a:r>
              <a:rPr lang="en-US" dirty="0" smtClean="0"/>
              <a:t>May need separate calculations of low energy (&lt;20 MeV) and medium to high energy contributions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8183C-4085-BD41-B73D-0A2826658AE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2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MCNP Methods for Calculating DPA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774924"/>
            <a:ext cx="8534400" cy="1304973"/>
          </a:xfrm>
        </p:spPr>
        <p:txBody>
          <a:bodyPr/>
          <a:lstStyle/>
          <a:p>
            <a:r>
              <a:rPr lang="en-US" dirty="0" smtClean="0"/>
              <a:t>Two methods for calculating DPA with model of specific geometry</a:t>
            </a:r>
          </a:p>
          <a:p>
            <a:pPr lvl="1"/>
            <a:r>
              <a:rPr lang="en-US" dirty="0" smtClean="0"/>
              <a:t>Method 1 - Calculate flux and fold with DPA XS</a:t>
            </a:r>
          </a:p>
          <a:p>
            <a:pPr lvl="1"/>
            <a:r>
              <a:rPr lang="en-US" dirty="0" smtClean="0"/>
              <a:t>Method 2 - Calculate DPA directly with MCNP (HISTP/HTAPE)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8183C-4085-BD41-B73D-0A2826658AE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79629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87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MCNP Calculation of DPA Method 1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774924"/>
            <a:ext cx="8534400" cy="4481227"/>
          </a:xfrm>
        </p:spPr>
        <p:txBody>
          <a:bodyPr/>
          <a:lstStyle/>
          <a:p>
            <a:r>
              <a:rPr lang="en-US" dirty="0" smtClean="0"/>
              <a:t>Calculation of neutron, proton spectrum at specific locations or for regular spatial mesh</a:t>
            </a:r>
          </a:p>
          <a:p>
            <a:r>
              <a:rPr lang="en-US" dirty="0" smtClean="0"/>
              <a:t>Fold neutron and proton DPA XS with neutron and proton flux spectrum </a:t>
            </a:r>
            <a:endParaRPr lang="en-US" dirty="0"/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Straightforward, like other MCNP tallies, provides spatial distributions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Limited to energy range and materials in libraries</a:t>
            </a:r>
          </a:p>
          <a:p>
            <a:pPr lvl="2"/>
            <a:r>
              <a:rPr lang="en-US" dirty="0" smtClean="0"/>
              <a:t>ENDF XS &lt; 20MeV</a:t>
            </a:r>
          </a:p>
          <a:p>
            <a:pPr lvl="2"/>
            <a:r>
              <a:rPr lang="en-US" dirty="0" smtClean="0"/>
              <a:t>SPECTER limited to neutrons &lt; 20 MeV</a:t>
            </a:r>
          </a:p>
          <a:p>
            <a:pPr lvl="2"/>
            <a:r>
              <a:rPr lang="en-US" dirty="0" smtClean="0"/>
              <a:t>LA150 neutron and proton XS &lt; 150 MeV </a:t>
            </a:r>
          </a:p>
          <a:p>
            <a:pPr lvl="2"/>
            <a:r>
              <a:rPr lang="en-US" dirty="0" smtClean="0"/>
              <a:t>DXS DPA cross sections for neutrons, protons, H production, He production &lt;3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Limited materials</a:t>
            </a:r>
          </a:p>
          <a:p>
            <a:pPr lvl="1"/>
            <a:r>
              <a:rPr lang="en-US" dirty="0" smtClean="0"/>
              <a:t>Average DPA for cell or material or spatial distributions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F8183C-4085-BD41-B73D-0A2826658AE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8178</TotalTime>
  <Words>1937</Words>
  <Application>Microsoft Office PowerPoint</Application>
  <PresentationFormat>On-screen Show (4:3)</PresentationFormat>
  <Paragraphs>214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MS PGothic</vt:lpstr>
      <vt:lpstr>MS PGothic</vt:lpstr>
      <vt:lpstr>Arial</vt:lpstr>
      <vt:lpstr>Calibri</vt:lpstr>
      <vt:lpstr>Cambria Math</vt:lpstr>
      <vt:lpstr>4_PNNL Silver Theme</vt:lpstr>
      <vt:lpstr>MCNP Status</vt:lpstr>
      <vt:lpstr>MCNP – What Is It?</vt:lpstr>
      <vt:lpstr>MCNP Nuclear Data/Models</vt:lpstr>
      <vt:lpstr>MCNP Data Treatment</vt:lpstr>
      <vt:lpstr>MCNP6 Particle Types and Ranges</vt:lpstr>
      <vt:lpstr>MCNP Advantages</vt:lpstr>
      <vt:lpstr>MCNP Disadvantages</vt:lpstr>
      <vt:lpstr>MCNP Methods for Calculating DPA</vt:lpstr>
      <vt:lpstr>MCNP Calculation of DPA Method 1</vt:lpstr>
      <vt:lpstr>MCNP Calculation of DPA Method 1</vt:lpstr>
      <vt:lpstr>MCNPX Calculation of DPA Method 1</vt:lpstr>
      <vt:lpstr>MCNP Calculation of DPA Method 1 DPA Cross Section</vt:lpstr>
      <vt:lpstr>MCNP Calculation of DPA Method 1 DPA Cross Section</vt:lpstr>
      <vt:lpstr>MCNP Calculation of DPA Method 1 DPA Cross Section</vt:lpstr>
      <vt:lpstr>MCNP DPA Calculation Method 2</vt:lpstr>
      <vt:lpstr>MCNP Calculation of DPA Method 2</vt:lpstr>
      <vt:lpstr>Extension of MCNP 6.1 Cross Sections</vt:lpstr>
      <vt:lpstr>Current Effort</vt:lpstr>
      <vt:lpstr>Status</vt:lpstr>
      <vt:lpstr>PowerPoint Presentation</vt:lpstr>
      <vt:lpstr>Radiation Damage</vt:lpstr>
      <vt:lpstr>NRT-DPA</vt:lpstr>
      <vt:lpstr>NRT-DPA</vt:lpstr>
      <vt:lpstr>ASTM E693 Standard for DPA for Neutron Exposures in Iron and Low Alloy Steels </vt:lpstr>
      <vt:lpstr>ASTM E521 Standard for Neutron Radiation Damage by Charged Particle Irradiation</vt:lpstr>
      <vt:lpstr>SPECTER Code for Calculating Neutron Damage</vt:lpstr>
    </vt:vector>
  </TitlesOfParts>
  <Company>PNNL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X and High Power Proton Accelerators</dc:title>
  <dc:creator>test</dc:creator>
  <cp:lastModifiedBy>Kirk T McDonald</cp:lastModifiedBy>
  <cp:revision>88</cp:revision>
  <dcterms:created xsi:type="dcterms:W3CDTF">2013-04-16T22:39:22Z</dcterms:created>
  <dcterms:modified xsi:type="dcterms:W3CDTF">2015-03-25T11:12:10Z</dcterms:modified>
</cp:coreProperties>
</file>