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42" r:id="rId3"/>
    <p:sldId id="336" r:id="rId4"/>
    <p:sldId id="337" r:id="rId5"/>
    <p:sldId id="338" r:id="rId6"/>
    <p:sldId id="339" r:id="rId7"/>
    <p:sldId id="340" r:id="rId8"/>
    <p:sldId id="341" r:id="rId9"/>
    <p:sldId id="364" r:id="rId10"/>
    <p:sldId id="348" r:id="rId11"/>
    <p:sldId id="349" r:id="rId12"/>
    <p:sldId id="350" r:id="rId13"/>
    <p:sldId id="351" r:id="rId14"/>
    <p:sldId id="352" r:id="rId15"/>
    <p:sldId id="353" r:id="rId16"/>
    <p:sldId id="363" r:id="rId17"/>
    <p:sldId id="343" r:id="rId18"/>
    <p:sldId id="344" r:id="rId19"/>
    <p:sldId id="345" r:id="rId20"/>
    <p:sldId id="346" r:id="rId21"/>
    <p:sldId id="347" r:id="rId22"/>
    <p:sldId id="361" r:id="rId23"/>
    <p:sldId id="354" r:id="rId24"/>
    <p:sldId id="355" r:id="rId25"/>
    <p:sldId id="356" r:id="rId26"/>
    <p:sldId id="357" r:id="rId27"/>
    <p:sldId id="358" r:id="rId28"/>
    <p:sldId id="359" r:id="rId29"/>
    <p:sldId id="36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62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2949D-35FD-4EFA-A02B-E4327BEB635E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3D420-C4D9-4CA7-981E-7B075C56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2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1370-8BB3-4828-B0BB-F8EAD1025497}" type="datetime1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2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80DA-FA34-40AB-A0C3-6CF57057E34C}" type="datetime1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4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C1C3-A84F-4832-BF1A-C977DDE20847}" type="datetime1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5C8FC-82A4-4B78-97F0-BFB51329618B}" type="datetime1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2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397FB-FC40-4018-9A3F-FBF6BAC2CDD7}" type="datetime1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7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1573-C8A3-4ACB-9785-994C61FEA9D5}" type="datetime1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4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D9AC-BAC1-4137-A5F8-5036BA1424D9}" type="datetime1">
              <a:rPr lang="en-US" smtClean="0"/>
              <a:t>9/5/2013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78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7904-F88B-4FC8-9975-EA7397FED530}" type="datetime1">
              <a:rPr lang="en-US" smtClean="0"/>
              <a:t>9/5/2013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9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84E9E-4479-4A4E-A73E-339988464102}" type="datetime1">
              <a:rPr lang="en-US" smtClean="0"/>
              <a:t>9/5/2013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3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9B8A-70A2-4549-84A9-2DBA5E647246}" type="datetime1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10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DA47-CF1D-4594-8B26-ACC589320E16}" type="datetime1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3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C0F81-2405-4DB4-ACE5-BEFF9DE9C911}" type="datetime1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ECA07-767E-4A08-847F-4857F832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0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12.png"/><Relationship Id="rId5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6" Type="http://schemas.openxmlformats.org/officeDocument/2006/relationships/image" Target="../media/image13.png"/><Relationship Id="rId5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image" Target="../media/image14.png"/><Relationship Id="rId5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6" Type="http://schemas.openxmlformats.org/officeDocument/2006/relationships/image" Target="../media/image15.png"/><Relationship Id="rId5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avi"/><Relationship Id="rId1" Type="http://schemas.microsoft.com/office/2007/relationships/media" Target="../media/media14.avi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avi"/><Relationship Id="rId1" Type="http://schemas.microsoft.com/office/2007/relationships/media" Target="../media/media15.avi"/><Relationship Id="rId5" Type="http://schemas.openxmlformats.org/officeDocument/2006/relationships/image" Target="../media/image19.png"/><Relationship Id="rId4" Type="http://schemas.openxmlformats.org/officeDocument/2006/relationships/image" Target="../media/image1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avi"/><Relationship Id="rId1" Type="http://schemas.microsoft.com/office/2007/relationships/media" Target="../media/media16.avi"/><Relationship Id="rId5" Type="http://schemas.openxmlformats.org/officeDocument/2006/relationships/image" Target="../media/image20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avi"/><Relationship Id="rId1" Type="http://schemas.microsoft.com/office/2007/relationships/media" Target="../media/media17.avi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avi"/><Relationship Id="rId1" Type="http://schemas.microsoft.com/office/2007/relationships/media" Target="../media/media18.avi"/><Relationship Id="rId5" Type="http://schemas.openxmlformats.org/officeDocument/2006/relationships/image" Target="../media/image24.png"/><Relationship Id="rId4" Type="http://schemas.openxmlformats.org/officeDocument/2006/relationships/image" Target="../media/image1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avi"/><Relationship Id="rId1" Type="http://schemas.microsoft.com/office/2007/relationships/media" Target="../media/media19.avi"/><Relationship Id="rId5" Type="http://schemas.openxmlformats.org/officeDocument/2006/relationships/image" Target="../media/image100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avi"/><Relationship Id="rId1" Type="http://schemas.microsoft.com/office/2007/relationships/media" Target="../media/media20.avi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avi"/><Relationship Id="rId1" Type="http://schemas.microsoft.com/office/2007/relationships/media" Target="../media/media21.avi"/><Relationship Id="rId6" Type="http://schemas.openxmlformats.org/officeDocument/2006/relationships/image" Target="../media/image30.png"/><Relationship Id="rId5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avi"/><Relationship Id="rId1" Type="http://schemas.microsoft.com/office/2007/relationships/media" Target="../media/media22.avi"/><Relationship Id="rId6" Type="http://schemas.openxmlformats.org/officeDocument/2006/relationships/image" Target="../media/image31.png"/><Relationship Id="rId5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avi"/><Relationship Id="rId1" Type="http://schemas.microsoft.com/office/2007/relationships/media" Target="../media/media23.avi"/><Relationship Id="rId6" Type="http://schemas.openxmlformats.org/officeDocument/2006/relationships/image" Target="../media/image32.png"/><Relationship Id="rId5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avi"/><Relationship Id="rId1" Type="http://schemas.microsoft.com/office/2007/relationships/media" Target="../media/media24.avi"/><Relationship Id="rId6" Type="http://schemas.openxmlformats.org/officeDocument/2006/relationships/image" Target="../media/image33.png"/><Relationship Id="rId5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avi"/><Relationship Id="rId1" Type="http://schemas.microsoft.com/office/2007/relationships/media" Target="../media/media25.avi"/><Relationship Id="rId6" Type="http://schemas.openxmlformats.org/officeDocument/2006/relationships/image" Target="../media/image34.png"/><Relationship Id="rId5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6.avi"/><Relationship Id="rId1" Type="http://schemas.microsoft.com/office/2007/relationships/media" Target="../media/media26.avi"/><Relationship Id="rId6" Type="http://schemas.openxmlformats.org/officeDocument/2006/relationships/image" Target="../media/image35.png"/><Relationship Id="rId5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7.avi"/><Relationship Id="rId1" Type="http://schemas.microsoft.com/office/2007/relationships/media" Target="../media/media27.avi"/><Relationship Id="rId5" Type="http://schemas.openxmlformats.org/officeDocument/2006/relationships/image" Target="../media/image320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5.png"/><Relationship Id="rId5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Free-Jet Code Benchmark</a:t>
            </a:r>
            <a:br>
              <a:rPr lang="en-US" dirty="0"/>
            </a:br>
            <a:r>
              <a:rPr lang="en-US" dirty="0"/>
              <a:t>Yan Zhan</a:t>
            </a:r>
            <a:br>
              <a:rPr lang="en-US" dirty="0"/>
            </a:br>
            <a:r>
              <a:rPr lang="en-US" dirty="0"/>
              <a:t>SUNY Stony Brook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Sep 5</a:t>
            </a:r>
            <a:r>
              <a:rPr lang="en-US" altLang="zh-CN" baseline="30000" dirty="0" smtClean="0"/>
              <a:t>th</a:t>
            </a:r>
            <a:r>
              <a:rPr lang="en-US" dirty="0" smtClean="0"/>
              <a:t>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</a:t>
            </a:r>
            <a:r>
              <a:rPr lang="en-US" altLang="zh-CN" dirty="0" smtClean="0"/>
              <a:t>CLSVOF Model </a:t>
            </a:r>
            <a:r>
              <a:rPr lang="en-US" dirty="0" smtClean="0"/>
              <a:t>(FLUENT</a:t>
            </a:r>
            <a:r>
              <a:rPr lang="en-US" dirty="0"/>
              <a:t>)</a:t>
            </a:r>
            <a:br>
              <a:rPr lang="en-US" dirty="0"/>
            </a:br>
            <a:r>
              <a:rPr lang="en-US" sz="22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0" y="1600200"/>
                <a:ext cx="982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=1.0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600200"/>
                <a:ext cx="98238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lsvof_u1_vof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27" t="3359" r="3823" b="3864"/>
          <a:stretch/>
        </p:blipFill>
        <p:spPr>
          <a:xfrm>
            <a:off x="1875971" y="2057400"/>
            <a:ext cx="5286829" cy="457934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2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</a:t>
            </a:r>
            <a:r>
              <a:rPr lang="en-US" altLang="zh-CN" dirty="0"/>
              <a:t>CLSVOF Model </a:t>
            </a:r>
            <a:r>
              <a:rPr lang="en-US" dirty="0" smtClean="0"/>
              <a:t>(</a:t>
            </a:r>
            <a:r>
              <a:rPr lang="en-US" dirty="0"/>
              <a:t>FLUENT)</a:t>
            </a:r>
            <a:br>
              <a:rPr lang="en-US" dirty="0"/>
            </a:br>
            <a:r>
              <a:rPr lang="en-US" sz="22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0" y="1600200"/>
                <a:ext cx="114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=−1.0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600200"/>
                <a:ext cx="1148391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lsvof_v-1_vof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49" t="4080" r="2944" b="2591"/>
          <a:stretch/>
        </p:blipFill>
        <p:spPr>
          <a:xfrm>
            <a:off x="1828800" y="1987675"/>
            <a:ext cx="5257321" cy="454012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</a:t>
            </a:r>
            <a:r>
              <a:rPr lang="en-US" altLang="zh-CN" dirty="0"/>
              <a:t>CLSVOF Model </a:t>
            </a:r>
            <a:r>
              <a:rPr lang="en-US" dirty="0" smtClean="0"/>
              <a:t>(</a:t>
            </a:r>
            <a:r>
              <a:rPr lang="en-US" dirty="0"/>
              <a:t>FLUENT)</a:t>
            </a:r>
            <a:br>
              <a:rPr lang="en-US" dirty="0"/>
            </a:br>
            <a:r>
              <a:rPr lang="en-US" sz="22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33800" y="1524000"/>
                <a:ext cx="1627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=1, </m:t>
                      </m:r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524000"/>
                <a:ext cx="1627112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lsvof_u1v=-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79" t="2412" r="2090" b="3975"/>
          <a:stretch/>
        </p:blipFill>
        <p:spPr>
          <a:xfrm>
            <a:off x="2057400" y="1945676"/>
            <a:ext cx="5181600" cy="460752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0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Movement of Two-Phase Circle Using </a:t>
            </a:r>
            <a:r>
              <a:rPr lang="en-US" altLang="zh-CN" sz="3600" dirty="0"/>
              <a:t>CLSVOF Model </a:t>
            </a:r>
            <a:r>
              <a:rPr lang="en-US" sz="3600" dirty="0" smtClean="0"/>
              <a:t>(</a:t>
            </a:r>
            <a:r>
              <a:rPr lang="en-US" sz="3600" dirty="0"/>
              <a:t>FLUENT)</a:t>
            </a:r>
            <a:br>
              <a:rPr lang="en-US" sz="3600" dirty="0"/>
            </a:br>
            <a:r>
              <a:rPr lang="en-US" sz="1800" dirty="0"/>
              <a:t>[Click on image to watch video]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1524000"/>
                <a:ext cx="8534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24000"/>
                <a:ext cx="8534400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1147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lsvof_sin_VOF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00" t="4025" r="2112" b="2013"/>
          <a:stretch/>
        </p:blipFill>
        <p:spPr>
          <a:xfrm>
            <a:off x="1905000" y="1923142"/>
            <a:ext cx="5551120" cy="47824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svof_sin_T=2_VOF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59" t="3344" r="2078" b="2843"/>
          <a:stretch/>
        </p:blipFill>
        <p:spPr>
          <a:xfrm>
            <a:off x="2057400" y="1916107"/>
            <a:ext cx="5486400" cy="478949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Movement of Two-Phase Circle Using </a:t>
            </a:r>
            <a:r>
              <a:rPr lang="en-US" altLang="zh-CN" sz="3200" dirty="0"/>
              <a:t>CLSVOF Model</a:t>
            </a:r>
            <a:r>
              <a:rPr lang="en-US" sz="3200" dirty="0" smtClean="0"/>
              <a:t> </a:t>
            </a:r>
            <a:r>
              <a:rPr lang="en-US" sz="3200" dirty="0"/>
              <a:t>(FLUENT)</a:t>
            </a:r>
            <a:br>
              <a:rPr lang="en-US" sz="3200" dirty="0"/>
            </a:br>
            <a:r>
              <a:rPr lang="en-US" sz="1600" dirty="0"/>
              <a:t>[Click on image to watch video]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95400" y="1447800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/2.0)/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447800"/>
                <a:ext cx="70104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3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svof_sin_T=6_VOF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12" t="2316" r="1785" b="3166"/>
          <a:stretch/>
        </p:blipFill>
        <p:spPr>
          <a:xfrm>
            <a:off x="1905000" y="2087299"/>
            <a:ext cx="5334000" cy="46945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</a:t>
            </a:r>
            <a:r>
              <a:rPr lang="en-US" altLang="zh-CN" dirty="0"/>
              <a:t>CLSVOF Model </a:t>
            </a:r>
            <a:r>
              <a:rPr lang="en-US" dirty="0" smtClean="0"/>
              <a:t>(</a:t>
            </a:r>
            <a:r>
              <a:rPr lang="en-US" dirty="0"/>
              <a:t>FLUENT)</a:t>
            </a:r>
            <a:br>
              <a:rPr lang="en-US" dirty="0"/>
            </a:br>
            <a:r>
              <a:rPr lang="en-US" sz="24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/6.0)/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7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svof_sin_T=12_VOF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64" t="3447" r="2089" b="1949"/>
          <a:stretch/>
        </p:blipFill>
        <p:spPr>
          <a:xfrm>
            <a:off x="2018395" y="1981200"/>
            <a:ext cx="5373005" cy="4648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</a:t>
            </a:r>
            <a:r>
              <a:rPr lang="en-US" altLang="zh-CN" dirty="0"/>
              <a:t>CLSVOF Model </a:t>
            </a:r>
            <a:r>
              <a:rPr lang="en-US" dirty="0" smtClean="0"/>
              <a:t>(</a:t>
            </a:r>
            <a:r>
              <a:rPr lang="en-US" dirty="0"/>
              <a:t>FLUENT)</a:t>
            </a:r>
            <a:br>
              <a:rPr lang="en-US" dirty="0"/>
            </a:br>
            <a:r>
              <a:rPr lang="en-US" sz="24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/12.0)/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5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</a:t>
            </a:r>
            <a:r>
              <a:rPr lang="en-US" dirty="0" smtClean="0"/>
              <a:t>Level Set Method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0" y="1600200"/>
                <a:ext cx="114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=−1.0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600200"/>
                <a:ext cx="1148391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level_v-1_nonRI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35" t="8160" r="2659" b="3873"/>
          <a:stretch/>
        </p:blipFill>
        <p:spPr>
          <a:xfrm>
            <a:off x="1828800" y="2026071"/>
            <a:ext cx="5468253" cy="445092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Level Set </a:t>
            </a:r>
            <a:r>
              <a:rPr lang="en-US" dirty="0" smtClean="0"/>
              <a:t>Method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33800" y="1688068"/>
                <a:ext cx="1627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=1, </m:t>
                      </m:r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688068"/>
                <a:ext cx="162711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level_u1v-1_nonRI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05" t="11144" r="2374" b="2911"/>
          <a:stretch/>
        </p:blipFill>
        <p:spPr>
          <a:xfrm>
            <a:off x="1845589" y="2099820"/>
            <a:ext cx="5774411" cy="460578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S_si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34" t="3127" r="2946" b="3873"/>
          <a:stretch/>
        </p:blipFill>
        <p:spPr>
          <a:xfrm>
            <a:off x="1872490" y="1893332"/>
            <a:ext cx="5399019" cy="46598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Movement of Two-Phase Circle Using Level Set </a:t>
            </a:r>
            <a:r>
              <a:rPr lang="en-US" sz="4000" dirty="0" smtClean="0"/>
              <a:t>Method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1800" dirty="0"/>
              <a:t>[Click on image to watch video]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4800" y="1688068"/>
                <a:ext cx="8534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</a:t>
                </a:r>
                <a:r>
                  <a:rPr lang="en-US" dirty="0" smtClean="0">
                    <a:cs typeface="Calibri"/>
                    <a:sym typeface="Symbol"/>
                  </a:rPr>
                  <a:t>x</a:t>
                </a:r>
                <a:r>
                  <a:rPr lang="zh-CN" altLang="en-US" dirty="0" smtClean="0">
                    <a:cs typeface="Calibri"/>
                    <a:sym typeface="Symbol"/>
                  </a:rPr>
                  <a:t>。</a:t>
                </a:r>
                <a:endParaRPr lang="en-US" altLang="zh-CN" dirty="0" smtClean="0">
                  <a:cs typeface="Calibri"/>
                  <a:sym typeface="Symbo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88068"/>
                <a:ext cx="8534400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13115" r="-3214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Five Different Forms Of Velocity Fields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457200" y="1404716"/>
                <a:ext cx="6141361" cy="4739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𝑢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=1.0,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𝑣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=0;</m:t>
                    </m:r>
                  </m:oMath>
                </a14:m>
                <a:endParaRPr lang="en-US" sz="2000" b="0" dirty="0" smtClean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𝑢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=0,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𝑣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=−1.0;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𝑢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=1.0,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𝑣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=−1.0;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+0.5</m:t>
                            </m:r>
                          </m:e>
                        </m:d>
                      </m:e>
                    </m:d>
                    <m:sSup>
                      <m:sSup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[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+0.5)] /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sz="2000" b="0" dirty="0" smtClean="0"/>
                  <a:t>,</a:t>
                </a:r>
                <a:r>
                  <a:rPr lang="en-US" sz="2000" dirty="0" smtClean="0">
                    <a:cs typeface="Calibri"/>
                    <a:sym typeface="Symbol"/>
                  </a:rPr>
                  <a:t> </a:t>
                </a:r>
                <a:endParaRPr lang="en-US" sz="2000" i="1" dirty="0" smtClean="0">
                  <a:latin typeface="Cambria Math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→</m:t>
                    </m:r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𝑢</m:t>
                    </m:r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cs typeface="Calibri"/>
                    <a:sym typeface="Symbol"/>
                  </a:rPr>
                  <a:t>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cs typeface="Calibri"/>
                    <a:sym typeface="Symbol"/>
                  </a:rPr>
                  <a:t>/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=−2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</m:d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𝑠𝑖𝑛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𝑌</m:t>
                        </m:r>
                      </m:e>
                    </m:d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𝑐𝑜𝑠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𝑌</m:t>
                        </m:r>
                      </m:e>
                    </m:d>
                  </m:oMath>
                </a14:m>
                <a:endParaRPr lang="en-US" sz="2000" dirty="0" smtClean="0">
                  <a:solidFill>
                    <a:schemeClr val="tx1"/>
                  </a:solidFill>
                  <a:cs typeface="Calibri"/>
                  <a:sym typeface="Symbol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tx1"/>
                    </a:solidFill>
                    <a:cs typeface="Calibri"/>
                    <a:sym typeface="Symbol"/>
                  </a:rPr>
                  <a:t> </a:t>
                </a:r>
                <a:r>
                  <a:rPr lang="en-US" sz="2000" dirty="0" smtClean="0">
                    <a:solidFill>
                      <a:schemeClr val="tx1"/>
                    </a:solidFill>
                    <a:cs typeface="Calibri"/>
                    <a:sym typeface="Symbol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𝑣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=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cs typeface="Calibri"/>
                    <a:sym typeface="Symbol"/>
                  </a:rPr>
                  <a:t>/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=2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𝑠𝑖𝑛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</m:e>
                        </m:d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𝑐𝑜𝑠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</m:e>
                        </m:d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𝑌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endParaRPr lang="en-US" sz="2000" b="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dirty="0" smtClean="0"/>
                  <a:t>     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X</m:t>
                    </m:r>
                    <m:r>
                      <a:rPr lang="en-US" sz="2000" b="0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+0.5</m:t>
                    </m:r>
                  </m:oMath>
                </a14:m>
                <a:r>
                  <a:rPr lang="en-US" sz="2000" dirty="0" smtClean="0"/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Y</m:t>
                    </m:r>
                    <m:r>
                      <a:rPr lang="en-US" sz="200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+0.5</m:t>
                    </m:r>
                  </m:oMath>
                </a14:m>
                <a:r>
                  <a:rPr lang="en-US" sz="2000" dirty="0" smtClean="0"/>
                  <a:t>;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[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𝜋</m:t>
                    </m:r>
                    <m:d>
                      <m:d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+0.5</m:t>
                        </m:r>
                      </m:e>
                    </m:d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]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</a:rPr>
                      <m:t>[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+0.5)]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FF0000"/>
                        </a:solidFill>
                        <a:latin typeface="Cambria Math"/>
                      </a:rPr>
                      <m:t>cos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⁡(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)/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  <a:latin typeface="Cambria Math"/>
                  </a:rPr>
                  <a:t>,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b="0" dirty="0" smtClean="0"/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and</m:t>
                    </m:r>
                    <m:r>
                      <a:rPr lang="en-US" sz="20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=2.0, 6.0 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𝑎𝑛𝑑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 12.0</m:t>
                    </m:r>
                  </m:oMath>
                </a14:m>
                <a:r>
                  <a:rPr lang="en-US" sz="2000" b="0" dirty="0" smtClean="0"/>
                  <a:t>.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04716"/>
                <a:ext cx="6141361" cy="4739759"/>
              </a:xfrm>
              <a:prstGeom prst="rect">
                <a:avLst/>
              </a:prstGeom>
              <a:blipFill rotWithShape="1">
                <a:blip r:embed="rId2"/>
                <a:stretch>
                  <a:fillRect l="-794" r="-99" b="-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5638800" y="1143000"/>
            <a:ext cx="3429000" cy="3304220"/>
            <a:chOff x="5638800" y="1143000"/>
            <a:chExt cx="3429000" cy="3304220"/>
          </a:xfrm>
        </p:grpSpPr>
        <p:grpSp>
          <p:nvGrpSpPr>
            <p:cNvPr id="5" name="Group 4"/>
            <p:cNvGrpSpPr/>
            <p:nvPr/>
          </p:nvGrpSpPr>
          <p:grpSpPr>
            <a:xfrm>
              <a:off x="5791200" y="1551620"/>
              <a:ext cx="2743200" cy="2514600"/>
              <a:chOff x="1143000" y="1828800"/>
              <a:chExt cx="2743200" cy="25146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143000" y="1828800"/>
                <a:ext cx="2743200" cy="2514600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676400" y="2209800"/>
                <a:ext cx="457200" cy="4572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8057220" y="1219200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(0.5,0.5)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030337" y="4077888"/>
              <a:ext cx="10374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(0.5,-0.5)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73804" y="4066220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(-0.5,-0.5)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638800" y="1143000"/>
              <a:ext cx="10374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(-0.5,0.5)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867400" y="2477869"/>
            <a:ext cx="2068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Center: (-</a:t>
            </a:r>
            <a:r>
              <a:rPr lang="en-US" dirty="0">
                <a:solidFill>
                  <a:srgbClr val="00B050"/>
                </a:solidFill>
              </a:rPr>
              <a:t>0.25, 0.25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Radius: 0.15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24600" y="1981200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Air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2020488"/>
            <a:ext cx="77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Water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6135469"/>
            <a:ext cx="572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accent1"/>
                </a:solidFill>
              </a:rPr>
              <a:t>3 Methods: VOF, CLSVOF, LS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0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Movement of Two-Phase Circle </a:t>
            </a:r>
            <a:r>
              <a:rPr lang="en-US" sz="3600" dirty="0"/>
              <a:t>Using Level Set </a:t>
            </a:r>
            <a:r>
              <a:rPr lang="en-US" sz="3600" dirty="0" smtClean="0"/>
              <a:t>Method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600" dirty="0"/>
              <a:t>[Click on image to watch video]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95400" y="1563469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/2.0)/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</a:t>
                </a:r>
                <a:r>
                  <a:rPr lang="en-US" dirty="0" smtClean="0">
                    <a:cs typeface="Calibri"/>
                    <a:sym typeface="Symbol"/>
                  </a:rPr>
                  <a:t>x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563469"/>
                <a:ext cx="7010400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6542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LS_sin_T=2_nonRI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41" t="9084" r="3038" b="4009"/>
          <a:stretch/>
        </p:blipFill>
        <p:spPr>
          <a:xfrm>
            <a:off x="1905000" y="2209800"/>
            <a:ext cx="5538137" cy="446677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S_sin_T=6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19" t="4239" r="2375" b="3553"/>
          <a:stretch/>
        </p:blipFill>
        <p:spPr>
          <a:xfrm>
            <a:off x="2133600" y="2209800"/>
            <a:ext cx="5159246" cy="44019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Level Set Method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[</a:t>
            </a:r>
            <a:r>
              <a:rPr lang="en-US" sz="2400" dirty="0"/>
              <a:t>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95400" y="1792069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/6.0)/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92069"/>
                <a:ext cx="70104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660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S_sin_T=1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64" t="1522" r="1805" b="2912"/>
          <a:stretch/>
        </p:blipFill>
        <p:spPr>
          <a:xfrm>
            <a:off x="2061029" y="2133600"/>
            <a:ext cx="5334512" cy="4648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Level Set Method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[</a:t>
            </a:r>
            <a:r>
              <a:rPr lang="en-US" sz="2400" dirty="0"/>
              <a:t>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95400" y="1792069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/12.0)/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92069"/>
                <a:ext cx="70104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660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8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</a:t>
            </a:r>
            <a:r>
              <a:rPr lang="en-US" altLang="zh-CN" dirty="0" smtClean="0"/>
              <a:t>CLSVOF Model </a:t>
            </a:r>
            <a:r>
              <a:rPr lang="en-US" dirty="0" smtClean="0"/>
              <a:t>(FLUENT</a:t>
            </a:r>
            <a:r>
              <a:rPr lang="en-US" dirty="0"/>
              <a:t>)</a:t>
            </a:r>
            <a:br>
              <a:rPr lang="en-US" dirty="0"/>
            </a:br>
            <a:r>
              <a:rPr lang="en-US" sz="22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0" y="1600200"/>
                <a:ext cx="982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=1.0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600200"/>
                <a:ext cx="98238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lsvof_u1_L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50" t="4080" r="2660" b="2591"/>
          <a:stretch/>
        </p:blipFill>
        <p:spPr>
          <a:xfrm>
            <a:off x="1828800" y="1969532"/>
            <a:ext cx="5399348" cy="464898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9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</a:t>
            </a:r>
            <a:r>
              <a:rPr lang="en-US" altLang="zh-CN" dirty="0"/>
              <a:t>CLSVOF Model </a:t>
            </a:r>
            <a:r>
              <a:rPr lang="en-US" dirty="0" smtClean="0"/>
              <a:t>(</a:t>
            </a:r>
            <a:r>
              <a:rPr lang="en-US" dirty="0"/>
              <a:t>FLUENT)</a:t>
            </a:r>
            <a:br>
              <a:rPr lang="en-US" dirty="0"/>
            </a:br>
            <a:r>
              <a:rPr lang="en-US" sz="22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0" y="1600200"/>
                <a:ext cx="114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=−1.0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600200"/>
                <a:ext cx="1148391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lsvof_v-1_l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34" t="4081" r="3231" b="3552"/>
          <a:stretch/>
        </p:blipFill>
        <p:spPr>
          <a:xfrm>
            <a:off x="1934046" y="2013466"/>
            <a:ext cx="5457354" cy="469213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</a:t>
            </a:r>
            <a:r>
              <a:rPr lang="en-US" altLang="zh-CN" dirty="0"/>
              <a:t>CLSVOF Model </a:t>
            </a:r>
            <a:r>
              <a:rPr lang="en-US" dirty="0" smtClean="0"/>
              <a:t>(</a:t>
            </a:r>
            <a:r>
              <a:rPr lang="en-US" dirty="0"/>
              <a:t>FLUENT)</a:t>
            </a:r>
            <a:br>
              <a:rPr lang="en-US" dirty="0"/>
            </a:br>
            <a:r>
              <a:rPr lang="en-US" sz="22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33800" y="1524000"/>
                <a:ext cx="1627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=1, </m:t>
                      </m:r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524000"/>
                <a:ext cx="1627112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lsvof_u1v-1_L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65" t="2398" r="2660" b="2911"/>
          <a:stretch/>
        </p:blipFill>
        <p:spPr>
          <a:xfrm>
            <a:off x="1752600" y="1937267"/>
            <a:ext cx="5561885" cy="484453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Movement of Two-Phase Circle Using </a:t>
            </a:r>
            <a:r>
              <a:rPr lang="en-US" altLang="zh-CN" sz="3600" dirty="0"/>
              <a:t>CLSVOF Model </a:t>
            </a:r>
            <a:r>
              <a:rPr lang="en-US" sz="3600" dirty="0" smtClean="0"/>
              <a:t>(</a:t>
            </a:r>
            <a:r>
              <a:rPr lang="en-US" sz="3600" dirty="0"/>
              <a:t>FLUENT)</a:t>
            </a:r>
            <a:br>
              <a:rPr lang="en-US" sz="3600" dirty="0"/>
            </a:br>
            <a:r>
              <a:rPr lang="en-US" sz="1800" dirty="0"/>
              <a:t>[Click on image to watch video]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1524000"/>
                <a:ext cx="8534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24000"/>
                <a:ext cx="8534400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1147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lsvof_sin_L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27" t="4427" r="1827" b="4177"/>
          <a:stretch/>
        </p:blipFill>
        <p:spPr>
          <a:xfrm>
            <a:off x="1752600" y="1893332"/>
            <a:ext cx="5940183" cy="49646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2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Movement of Two-Phase Circle Using </a:t>
            </a:r>
            <a:r>
              <a:rPr lang="en-US" altLang="zh-CN" sz="3200" dirty="0"/>
              <a:t>CLSVOF Model</a:t>
            </a:r>
            <a:r>
              <a:rPr lang="en-US" sz="3200" dirty="0" smtClean="0"/>
              <a:t> </a:t>
            </a:r>
            <a:r>
              <a:rPr lang="en-US" sz="3200" dirty="0"/>
              <a:t>(FLUENT)</a:t>
            </a:r>
            <a:br>
              <a:rPr lang="en-US" sz="3200" dirty="0"/>
            </a:br>
            <a:r>
              <a:rPr lang="en-US" sz="1600" dirty="0"/>
              <a:t>[Click on image to watch video]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95400" y="1447800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/2.0)/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447800"/>
                <a:ext cx="70104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lsvof_sin_T=2_L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49" t="4845" r="2090" b="7055"/>
          <a:stretch/>
        </p:blipFill>
        <p:spPr>
          <a:xfrm>
            <a:off x="1905000" y="2170331"/>
            <a:ext cx="5612971" cy="453526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0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</a:t>
            </a:r>
            <a:r>
              <a:rPr lang="en-US" altLang="zh-CN" dirty="0"/>
              <a:t>CLSVOF Model </a:t>
            </a:r>
            <a:r>
              <a:rPr lang="en-US" dirty="0" smtClean="0"/>
              <a:t>(</a:t>
            </a:r>
            <a:r>
              <a:rPr lang="en-US" dirty="0"/>
              <a:t>FLUENT)</a:t>
            </a:r>
            <a:br>
              <a:rPr lang="en-US" dirty="0"/>
            </a:br>
            <a:r>
              <a:rPr lang="en-US" sz="24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/6.0)/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lsvof_sin_T=6_L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46" t="2485" r="1805" b="6119"/>
          <a:stretch/>
        </p:blipFill>
        <p:spPr>
          <a:xfrm>
            <a:off x="1981200" y="2264229"/>
            <a:ext cx="5204976" cy="444137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svof_sin_T=12_L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35" t="4090" r="2944" b="3552"/>
          <a:stretch/>
        </p:blipFill>
        <p:spPr>
          <a:xfrm>
            <a:off x="1981200" y="2133600"/>
            <a:ext cx="5207001" cy="446314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</a:t>
            </a:r>
            <a:r>
              <a:rPr lang="en-US" altLang="zh-CN" dirty="0"/>
              <a:t>CLSVOF Model </a:t>
            </a:r>
            <a:r>
              <a:rPr lang="en-US" dirty="0" smtClean="0"/>
              <a:t>(</a:t>
            </a:r>
            <a:r>
              <a:rPr lang="en-US" dirty="0"/>
              <a:t>FLUENT)</a:t>
            </a:r>
            <a:br>
              <a:rPr lang="en-US" dirty="0"/>
            </a:br>
            <a:r>
              <a:rPr lang="en-US" sz="24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/12.0)/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0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Volume-of-Fluid Method (FLUENT)</a:t>
            </a:r>
            <a:br>
              <a:rPr lang="en-US" dirty="0"/>
            </a:br>
            <a:r>
              <a:rPr lang="en-US" sz="2200" dirty="0"/>
              <a:t>[Click on image to watch video]</a:t>
            </a:r>
            <a:endParaRPr lang="en-US" dirty="0"/>
          </a:p>
        </p:txBody>
      </p:sp>
      <p:pic>
        <p:nvPicPr>
          <p:cNvPr id="4" name="VOF_u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63" t="5555" r="3035" b="4603"/>
          <a:stretch/>
        </p:blipFill>
        <p:spPr>
          <a:xfrm>
            <a:off x="1752600" y="1969532"/>
            <a:ext cx="5476707" cy="4572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0" y="1600200"/>
                <a:ext cx="982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=1.0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600200"/>
                <a:ext cx="98238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4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Volume-of-Fluid Method (FLUENT)</a:t>
            </a:r>
            <a:br>
              <a:rPr lang="en-US" dirty="0"/>
            </a:br>
            <a:r>
              <a:rPr lang="en-US" sz="2200" dirty="0"/>
              <a:t>[Click on image to watch video]</a:t>
            </a:r>
            <a:endParaRPr lang="en-US" dirty="0"/>
          </a:p>
        </p:txBody>
      </p:sp>
      <p:pic>
        <p:nvPicPr>
          <p:cNvPr id="5" name="v-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16" t="6667" r="2116" b="3016"/>
          <a:stretch/>
        </p:blipFill>
        <p:spPr>
          <a:xfrm>
            <a:off x="1785257" y="1905000"/>
            <a:ext cx="5529943" cy="461369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0" y="1600200"/>
                <a:ext cx="114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=−1.0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600200"/>
                <a:ext cx="1148391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Volume-of-Fluid Method (FLUENT)</a:t>
            </a:r>
            <a:br>
              <a:rPr lang="en-US" dirty="0"/>
            </a:br>
            <a:r>
              <a:rPr lang="en-US" sz="2200" dirty="0"/>
              <a:t>[Click on image to watch video]</a:t>
            </a:r>
            <a:endParaRPr lang="en-US" dirty="0"/>
          </a:p>
        </p:txBody>
      </p:sp>
      <p:pic>
        <p:nvPicPr>
          <p:cNvPr id="4" name="u1v-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51" t="5873" r="2682" b="3651"/>
          <a:stretch/>
        </p:blipFill>
        <p:spPr>
          <a:xfrm>
            <a:off x="1834999" y="1900589"/>
            <a:ext cx="5424713" cy="453385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33800" y="1524000"/>
                <a:ext cx="1627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=1, </m:t>
                      </m:r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524000"/>
                <a:ext cx="1627112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Movement of Two-Phase Circle Using Volume-of-Fluid Method (FLUENT)</a:t>
            </a:r>
            <a:br>
              <a:rPr lang="en-US" sz="3200" dirty="0"/>
            </a:br>
            <a:r>
              <a:rPr lang="en-US" sz="1600" dirty="0"/>
              <a:t>[Click on image to watch video]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1524000"/>
                <a:ext cx="8534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24000"/>
                <a:ext cx="8534400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1147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vof_sinU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96" t="3305" r="2184" b="4658"/>
          <a:stretch/>
        </p:blipFill>
        <p:spPr>
          <a:xfrm>
            <a:off x="2171036" y="2057400"/>
            <a:ext cx="5259127" cy="44921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Movement of Two-Phase Circle Using Volume-of-Fluid Method (FLUENT)</a:t>
            </a:r>
            <a:br>
              <a:rPr lang="en-US" sz="3200" dirty="0"/>
            </a:br>
            <a:r>
              <a:rPr lang="en-US" sz="1600" dirty="0"/>
              <a:t>[Click on image to watch video]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95400" y="1447800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/2.0)/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447800"/>
                <a:ext cx="70104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vof_sin_T=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31" t="5156" r="1804" b="4089"/>
          <a:stretch/>
        </p:blipFill>
        <p:spPr>
          <a:xfrm>
            <a:off x="1905000" y="2097760"/>
            <a:ext cx="5410200" cy="459785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Volume-of-Fluid Method (FLUENT)</a:t>
            </a:r>
            <a:br>
              <a:rPr lang="en-US" dirty="0"/>
            </a:br>
            <a:r>
              <a:rPr lang="en-US" sz="24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/6.0)/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vof_sin_T=6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83" t="3277" r="3180" b="3402"/>
          <a:stretch/>
        </p:blipFill>
        <p:spPr>
          <a:xfrm>
            <a:off x="1981200" y="2246531"/>
            <a:ext cx="5156200" cy="447896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8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f_sin_T=1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50" t="3127" r="2945" b="1950"/>
          <a:stretch/>
        </p:blipFill>
        <p:spPr>
          <a:xfrm>
            <a:off x="2133600" y="1905000"/>
            <a:ext cx="5292038" cy="4648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of Two-Phase Circle Using Volume-of-Fluid Method (FLUENT)</a:t>
            </a:r>
            <a:br>
              <a:rPr lang="en-US" dirty="0"/>
            </a:br>
            <a:r>
              <a:rPr lang="en-US" sz="2400" dirty="0"/>
              <a:t>[Click on image to watch video]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  <m:r>
                      <a:rPr lang="en-US" b="0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/12.0)/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b="0" i="1" dirty="0" smtClean="0">
                    <a:latin typeface="Cambria Math"/>
                    <a:ea typeface="Cambria Math"/>
                    <a:cs typeface="Calibri"/>
                    <a:sym typeface="Symbol"/>
                  </a:rPr>
                  <a:t>,  </a:t>
                </a:r>
                <a:r>
                  <a:rPr lang="en-US" dirty="0" smtClean="0">
                    <a:ea typeface="Cambria Math"/>
                    <a:cs typeface="Calibri"/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>
                    <a:cs typeface="Calibri"/>
                    <a:sym typeface="Symbol"/>
                  </a:rPr>
                  <a:t> = stream </a:t>
                </a:r>
                <a:r>
                  <a:rPr lang="en-US" dirty="0" smtClean="0">
                    <a:cs typeface="Calibri"/>
                    <a:sym typeface="Symbol"/>
                  </a:rPr>
                  <a:t>function, </a:t>
                </a:r>
              </a:p>
              <a:p>
                <a:pPr algn="ctr"/>
                <a:r>
                  <a:rPr lang="en-US" dirty="0" smtClean="0">
                    <a:cs typeface="Calibri"/>
                    <a:sym typeface="Symbol"/>
                  </a:rPr>
                  <a:t>velocity: </a:t>
                </a:r>
                <a:r>
                  <a:rPr lang="en-US" dirty="0">
                    <a:cs typeface="Calibri"/>
                    <a:sym typeface="Symbol"/>
                  </a:rPr>
                  <a:t>u = -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y</a:t>
                </a:r>
                <a:r>
                  <a:rPr lang="en-US" dirty="0" smtClean="0">
                    <a:cs typeface="Calibri"/>
                    <a:sym typeface="Symbol"/>
                  </a:rPr>
                  <a:t>, v </a:t>
                </a:r>
                <a:r>
                  <a:rPr lang="en-US" dirty="0">
                    <a:cs typeface="Calibri"/>
                    <a:sym typeface="Symbol"/>
                  </a:rPr>
                  <a:t>= </a:t>
                </a:r>
                <a:r>
                  <a:rPr lang="en-US" dirty="0" smtClean="0">
                    <a:cs typeface="Calibri"/>
                    <a:sym typeface="Symbol"/>
                  </a:rPr>
                  <a:t>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  <a:cs typeface="Calibri"/>
                        <a:sym typeface="Symbol"/>
                      </a:rPr>
                      <m:t>Ψ</m:t>
                    </m:r>
                  </m:oMath>
                </a14:m>
                <a:r>
                  <a:rPr lang="en-US" dirty="0" smtClean="0">
                    <a:cs typeface="Calibri"/>
                    <a:sym typeface="Symbol"/>
                  </a:rPr>
                  <a:t>/</a:t>
                </a:r>
                <a:r>
                  <a:rPr lang="en-US" dirty="0">
                    <a:cs typeface="Calibri"/>
                    <a:sym typeface="Symbol"/>
                  </a:rPr>
                  <a:t>x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600200"/>
                <a:ext cx="70104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3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3346</TotalTime>
  <Words>1277</Words>
  <Application>Microsoft Office PowerPoint</Application>
  <PresentationFormat>On-screen Show (4:3)</PresentationFormat>
  <Paragraphs>116</Paragraphs>
  <Slides>29</Slides>
  <Notes>0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Free-Jet Code Benchmark Yan Zhan SUNY Stony Brook</vt:lpstr>
      <vt:lpstr>Five Different Forms Of Velocity Fields</vt:lpstr>
      <vt:lpstr>Movement of Two-Phase Circle Using Volume-of-Fluid Method (FLUENT) [Click on image to watch video]</vt:lpstr>
      <vt:lpstr>Movement of Two-Phase Circle Using Volume-of-Fluid Method (FLUENT) [Click on image to watch video]</vt:lpstr>
      <vt:lpstr>Movement of Two-Phase Circle Using Volume-of-Fluid Method (FLUENT) [Click on image to watch video]</vt:lpstr>
      <vt:lpstr>Movement of Two-Phase Circle Using Volume-of-Fluid Method (FLUENT) [Click on image to watch video]</vt:lpstr>
      <vt:lpstr>Movement of Two-Phase Circle Using Volume-of-Fluid Method (FLUENT) [Click on image to watch video]</vt:lpstr>
      <vt:lpstr>Movement of Two-Phase Circle Using Volume-of-Fluid Method (FLUENT) [Click on image to watch video]</vt:lpstr>
      <vt:lpstr>Movement of Two-Phase Circle Using Volume-of-Fluid Method (FLUENT)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  <vt:lpstr>Movement of Two-Phase Circle Using Level Set Method [Click on image to watch video]</vt:lpstr>
      <vt:lpstr>Movement of Two-Phase Circle Using Level Set Method [Click on image to watch video]</vt:lpstr>
      <vt:lpstr>Movement of Two-Phase Circle Using Level Set Method [Click on image to watch video]</vt:lpstr>
      <vt:lpstr>Movement of Two-Phase Circle Using Level Set Method [Click on image to watch video]</vt:lpstr>
      <vt:lpstr>Movement of Two-Phase Circle Using Level Set Method  [Click on image to watch video]</vt:lpstr>
      <vt:lpstr>Movement of Two-Phase Circle Using Level Set Method 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  <vt:lpstr>Movement of Two-Phase Circle Using CLSVOF Model (FLUENT) [Click on image to watch video]</vt:lpstr>
    </vt:vector>
  </TitlesOfParts>
  <Company>SUNY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Assignment---weld results</dc:title>
  <dc:creator>Shuai</dc:creator>
  <cp:lastModifiedBy>Kirk T McDonald</cp:lastModifiedBy>
  <cp:revision>168</cp:revision>
  <cp:lastPrinted>2013-09-05T14:38:27Z</cp:lastPrinted>
  <dcterms:created xsi:type="dcterms:W3CDTF">2013-05-21T21:50:57Z</dcterms:created>
  <dcterms:modified xsi:type="dcterms:W3CDTF">2013-09-05T14:42:35Z</dcterms:modified>
</cp:coreProperties>
</file>