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1" r:id="rId4"/>
    <p:sldId id="265" r:id="rId5"/>
    <p:sldId id="260" r:id="rId6"/>
    <p:sldId id="264" r:id="rId7"/>
    <p:sldId id="266" r:id="rId8"/>
    <p:sldId id="277" r:id="rId9"/>
    <p:sldId id="268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D6E9-BF02-4178-830B-79CC4B423DFA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F16D-7CB4-44BA-B9E0-64194BB78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Jet primary breakup: Drop formation along the surface of jet.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3F16D-7CB4-44BA-B9E0-64194BB786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07917-C3E5-42A3-BDC8-113B250F08A8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68A6B-67B3-4B5C-B421-403E0B47CC63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3A3F-A014-462C-9373-F05FE8FEECCC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635CA-27ED-472A-A171-9FDAD8968AA9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CFF7-71A3-4F50-92A5-FA88E7488216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1D452-2D1E-4182-BD36-5A3F1F19D330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A356-D277-4D69-A2C8-D9D13FE6B459}" type="datetime1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4C9A-374E-49CC-83B5-97042FD2D7BF}" type="datetime1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8AED-DAE1-4A7C-8A5B-F461BDA401B0}" type="datetime1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A8530-1A21-47B2-B1C9-60B0C0C95839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68E5-E796-4688-9757-85EAE02269EE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6CDC-DC54-4B2F-B202-8E96AE8F79B0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1D6B3-7B1A-4327-9333-D2C8CDC203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2D Jet Simulation Updates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Jan.23</a:t>
            </a:r>
            <a:r>
              <a:rPr lang="en-US" baseline="30000" dirty="0" smtClean="0"/>
              <a:t>rd</a:t>
            </a:r>
            <a:r>
              <a:rPr lang="en-US" dirty="0" smtClean="0"/>
              <a:t> 2014</a:t>
            </a:r>
          </a:p>
          <a:p>
            <a:r>
              <a:rPr lang="en-US" dirty="0" smtClean="0"/>
              <a:t>Yan Zhan</a:t>
            </a:r>
          </a:p>
          <a:p>
            <a:r>
              <a:rPr lang="en-US" dirty="0" smtClean="0"/>
              <a:t>SUNY </a:t>
            </a:r>
            <a:r>
              <a:rPr lang="en-US" smtClean="0"/>
              <a:t>Stony Brook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Physical Characteristics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18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2800" dirty="0" smtClean="0"/>
              <a:t>Numerical Characteristics</a:t>
            </a:r>
          </a:p>
          <a:p>
            <a:pPr lvl="1"/>
            <a:r>
              <a:rPr lang="en-US" sz="2400" dirty="0" smtClean="0"/>
              <a:t>Determination of the mesh size: </a:t>
            </a:r>
          </a:p>
          <a:p>
            <a:pPr marL="0" indent="0">
              <a:buNone/>
            </a:pPr>
            <a:r>
              <a:rPr lang="en-US" sz="2000" dirty="0" smtClean="0"/>
              <a:t>Assume only primary breakup, the critical liquid Weber number is 10, then </a:t>
            </a:r>
            <a:r>
              <a:rPr lang="el-GR" sz="2000" dirty="0" smtClean="0">
                <a:latin typeface="Calibri"/>
              </a:rPr>
              <a:t>Δ</a:t>
            </a:r>
            <a:r>
              <a:rPr lang="en-US" sz="2000" dirty="0" err="1" smtClean="0">
                <a:latin typeface="Calibri"/>
              </a:rPr>
              <a:t>x_critical</a:t>
            </a:r>
            <a:r>
              <a:rPr lang="en-US" sz="2000" dirty="0" smtClean="0">
                <a:latin typeface="Calibri"/>
              </a:rPr>
              <a:t> = 2.36 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99661"/>
              </p:ext>
            </p:extLst>
          </p:nvPr>
        </p:nvGraphicFramePr>
        <p:xfrm>
          <a:off x="990600" y="1895232"/>
          <a:ext cx="5867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54305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Turbulent</a:t>
                      </a:r>
                      <a:r>
                        <a:rPr lang="en-US" baseline="0" dirty="0" smtClean="0"/>
                        <a:t> Intensity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800" dirty="0" smtClean="0">
                          <a:solidFill>
                            <a:schemeClr val="tx2"/>
                          </a:solidFill>
                          <a:latin typeface="Calibri"/>
                        </a:rPr>
                        <a:t>μ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Calibri"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m/s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u‘/U = 0.05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2522" y="5555522"/>
                <a:ext cx="7143894" cy="6817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10∗0.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06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696</m:t>
                        </m:r>
                        <m:r>
                          <a:rPr lang="en-US" sz="2400" i="1" dirty="0">
                            <a:latin typeface="Cambria Math"/>
                          </a:rPr>
                          <m:t>∗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100∗100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2.36∗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Arial" panose="020B0604020202020204" pitchFamily="34" charset="0"/>
                  </a:rPr>
                  <a:t> m</a:t>
                </a:r>
                <a:endParaRPr lang="en-US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22" y="5555522"/>
                <a:ext cx="7143894" cy="681790"/>
              </a:xfrm>
              <a:prstGeom prst="rect">
                <a:avLst/>
              </a:prstGeom>
              <a:blipFill rotWithShape="1">
                <a:blip r:embed="rId2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33025"/>
              </p:ext>
            </p:extLst>
          </p:nvPr>
        </p:nvGraphicFramePr>
        <p:xfrm>
          <a:off x="990600" y="2780928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543050"/>
                <a:gridCol w="2590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Viscosity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4x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-7 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      0.06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N/m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Liquid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696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1.724×10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-6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52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412480" cy="1779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4509120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Halved (axis-symmetric) model with grid# of </a:t>
            </a:r>
            <a:r>
              <a:rPr lang="en-US" sz="2400" b="1" dirty="0" smtClean="0">
                <a:solidFill>
                  <a:srgbClr val="FF0000"/>
                </a:solidFill>
              </a:rPr>
              <a:t>1,146,880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Set Up 1 (t =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s):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60768"/>
            <a:ext cx="7464126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2" y="4253056"/>
            <a:ext cx="773321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Set Up 1 </a:t>
            </a:r>
            <a:r>
              <a:rPr lang="en-US" dirty="0"/>
              <a:t>(t = 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s</a:t>
            </a:r>
            <a:r>
              <a:rPr lang="en-US" dirty="0" smtClean="0"/>
              <a:t>):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4" y="1660768"/>
            <a:ext cx="7402212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53056"/>
            <a:ext cx="7487889" cy="256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3727" y="3356992"/>
            <a:ext cx="718299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19872" y="2274530"/>
            <a:ext cx="2951971" cy="1586518"/>
            <a:chOff x="3419872" y="2274530"/>
            <a:chExt cx="2951971" cy="15865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8" t="24970" r="33587" b="16059"/>
            <a:stretch/>
          </p:blipFill>
          <p:spPr>
            <a:xfrm>
              <a:off x="3439553" y="2274530"/>
              <a:ext cx="2932290" cy="158651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419872" y="2274530"/>
              <a:ext cx="2932290" cy="15865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59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Set Up 1 </a:t>
            </a:r>
            <a:r>
              <a:rPr lang="en-US" dirty="0"/>
              <a:t>(t = </a:t>
            </a:r>
            <a:r>
              <a:rPr lang="en-US" b="1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s</a:t>
            </a:r>
            <a:r>
              <a:rPr lang="en-US" dirty="0" smtClean="0"/>
              <a:t>):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4" y="1682303"/>
            <a:ext cx="7402212" cy="251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53056"/>
            <a:ext cx="7487889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Set Up 2 (iteration =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):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66" y="1660768"/>
            <a:ext cx="7445914" cy="256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6" y="4253056"/>
            <a:ext cx="7225792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Set Up 2 (iteration </a:t>
            </a:r>
            <a:r>
              <a:rPr lang="en-US" dirty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1500</a:t>
            </a:r>
            <a:r>
              <a:rPr lang="en-US" dirty="0" smtClean="0"/>
              <a:t> ): 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04" y="1668150"/>
            <a:ext cx="7402212" cy="2545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0" y="4253056"/>
            <a:ext cx="7244816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7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en-US" dirty="0" smtClean="0"/>
              <a:t>Set Up 2 (iteration </a:t>
            </a:r>
            <a:r>
              <a:rPr lang="en-US" dirty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3500</a:t>
            </a:r>
            <a:r>
              <a:rPr lang="en-US" dirty="0" smtClean="0"/>
              <a:t>) 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3" y="1682303"/>
            <a:ext cx="7334313" cy="251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6" y="4253056"/>
            <a:ext cx="77922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lang="en-US" dirty="0" smtClean="0"/>
              <a:t>Set Up 2 (iteration </a:t>
            </a:r>
            <a:r>
              <a:rPr lang="en-US" dirty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4500</a:t>
            </a:r>
            <a:r>
              <a:rPr lang="en-US" dirty="0" smtClean="0"/>
              <a:t>) :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5336005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2"/>
            <a:ext cx="5511225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924410"/>
            <a:ext cx="3357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Next: </a:t>
            </a: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to Unsteady Simulation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"/>
          <a:stretch/>
        </p:blipFill>
        <p:spPr bwMode="auto">
          <a:xfrm>
            <a:off x="179512" y="880519"/>
            <a:ext cx="4680520" cy="534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04047" y="5005625"/>
            <a:ext cx="4072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</a:rPr>
              <a:t>[2] P-K </a:t>
            </a:r>
            <a:r>
              <a:rPr lang="en-US" sz="1500" dirty="0">
                <a:solidFill>
                  <a:srgbClr val="0000FF"/>
                </a:solidFill>
              </a:rPr>
              <a:t>Wu and G M </a:t>
            </a:r>
            <a:r>
              <a:rPr lang="en-US" sz="1500" dirty="0" err="1" smtClean="0">
                <a:solidFill>
                  <a:srgbClr val="0000FF"/>
                </a:solidFill>
              </a:rPr>
              <a:t>Faeth</a:t>
            </a:r>
            <a:r>
              <a:rPr lang="en-US" sz="1500" dirty="0" smtClean="0">
                <a:solidFill>
                  <a:srgbClr val="0000FF"/>
                </a:solidFill>
              </a:rPr>
              <a:t>, Onset </a:t>
            </a:r>
            <a:r>
              <a:rPr lang="en-US" sz="1500" dirty="0">
                <a:solidFill>
                  <a:srgbClr val="0000FF"/>
                </a:solidFill>
              </a:rPr>
              <a:t>and end of drop formation along the surface of turbulent liquid </a:t>
            </a:r>
            <a:r>
              <a:rPr lang="en-US" sz="1500" dirty="0" smtClean="0">
                <a:solidFill>
                  <a:srgbClr val="0000FF"/>
                </a:solidFill>
              </a:rPr>
              <a:t>jets in </a:t>
            </a:r>
            <a:r>
              <a:rPr lang="en-US" sz="1500" dirty="0">
                <a:solidFill>
                  <a:srgbClr val="0000FF"/>
                </a:solidFill>
              </a:rPr>
              <a:t>still </a:t>
            </a:r>
            <a:r>
              <a:rPr lang="en-US" sz="1500" dirty="0" smtClean="0">
                <a:solidFill>
                  <a:srgbClr val="0000FF"/>
                </a:solidFill>
              </a:rPr>
              <a:t>gases</a:t>
            </a:r>
            <a:r>
              <a:rPr lang="en-US" sz="1500" dirty="0">
                <a:solidFill>
                  <a:srgbClr val="0000FF"/>
                </a:solidFill>
              </a:rPr>
              <a:t>, Phys. Fluids, Vol. 7, No. 11, November </a:t>
            </a:r>
            <a:r>
              <a:rPr lang="en-US" sz="1500" dirty="0" smtClean="0">
                <a:solidFill>
                  <a:srgbClr val="0000FF"/>
                </a:solidFill>
              </a:rPr>
              <a:t>1995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16704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Surface breakup regime map for turbulent liquid jets in </a:t>
            </a:r>
            <a:r>
              <a:rPr lang="en-US" dirty="0" smtClean="0"/>
              <a:t>still gases when </a:t>
            </a:r>
            <a:r>
              <a:rPr lang="en-US" dirty="0"/>
              <a:t>aerodynamic effects are </a:t>
            </a:r>
            <a:r>
              <a:rPr lang="en-US" dirty="0" smtClean="0"/>
              <a:t>small (</a:t>
            </a:r>
            <a:r>
              <a:rPr lang="en-US" dirty="0"/>
              <a:t>liquid/gas density ratios </a:t>
            </a:r>
            <a:r>
              <a:rPr lang="en-US" dirty="0" smtClean="0"/>
              <a:t>are larger than 500)</a:t>
            </a:r>
            <a:r>
              <a:rPr lang="en-US" baseline="30000" dirty="0" smtClean="0"/>
              <a:t>[2]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32041" y="1988840"/>
                <a:ext cx="4104455" cy="2200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Considered Range: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Weber numbers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𝑊𝑒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𝑓𝑑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𝜌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el-GR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: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  <a:ea typeface="Cambria Math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1.0X </a:t>
                </a:r>
                <a:r>
                  <a:rPr lang="en-US" dirty="0">
                    <a:solidFill>
                      <a:srgbClr val="FF0000"/>
                    </a:solidFill>
                  </a:rPr>
                  <a:t>10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</a:rPr>
                  <a:t>-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1.1X1 0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6</a:t>
                </a:r>
                <a:r>
                  <a:rPr lang="en-US" dirty="0">
                    <a:solidFill>
                      <a:srgbClr val="FF0000"/>
                    </a:solidFill>
                  </a:rPr>
                  <a:t>;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Reynolds numbers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𝑓𝑑</m:t>
                        </m:r>
                      </m:sub>
                    </m:sSub>
                    <m:r>
                      <a:rPr lang="en-US" b="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b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: </a:t>
                </a:r>
                <a:r>
                  <a:rPr lang="en-US" dirty="0">
                    <a:solidFill>
                      <a:srgbClr val="FF0000"/>
                    </a:solidFill>
                  </a:rPr>
                  <a:t>3.4X10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en-US" dirty="0">
                    <a:solidFill>
                      <a:srgbClr val="FF0000"/>
                    </a:solidFill>
                  </a:rPr>
                  <a:t>-8.5X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;</a:t>
                </a: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Ohnesorge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numbers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𝑂𝐻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: 0.001-0.017.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1" y="1988840"/>
                <a:ext cx="4104455" cy="2200089"/>
              </a:xfrm>
              <a:prstGeom prst="rect">
                <a:avLst/>
              </a:prstGeom>
              <a:blipFill rotWithShape="1">
                <a:blip r:embed="rId3"/>
                <a:stretch>
                  <a:fillRect l="-1189" t="-1385" r="-892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2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1: </a:t>
            </a:r>
            <a:r>
              <a:rPr lang="en-US" b="1" dirty="0" smtClean="0"/>
              <a:t>Water-Air Jet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4247" y="1412774"/>
            <a:ext cx="7126145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5517232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 axis-symmetric </a:t>
            </a:r>
            <a:r>
              <a:rPr lang="en-US" sz="2400" b="1" dirty="0" smtClean="0">
                <a:solidFill>
                  <a:schemeClr val="accent1"/>
                </a:solidFill>
              </a:rPr>
              <a:t>water</a:t>
            </a:r>
            <a:r>
              <a:rPr lang="en-US" sz="2400" dirty="0" smtClean="0"/>
              <a:t> jet into still </a:t>
            </a:r>
            <a:r>
              <a:rPr lang="en-US" sz="2400" b="1" dirty="0" smtClean="0">
                <a:solidFill>
                  <a:schemeClr val="accent1"/>
                </a:solidFill>
              </a:rPr>
              <a:t>air</a:t>
            </a:r>
            <a:r>
              <a:rPr lang="en-US" sz="2400" dirty="0" smtClean="0"/>
              <a:t> with a mean bulk velocity of </a:t>
            </a:r>
            <a:r>
              <a:rPr lang="en-US" sz="2400" b="1" dirty="0" smtClean="0">
                <a:solidFill>
                  <a:srgbClr val="FF0000"/>
                </a:solidFill>
              </a:rPr>
              <a:t>4.5455 </a:t>
            </a:r>
            <a:r>
              <a:rPr lang="en-US" sz="2400" dirty="0" smtClean="0">
                <a:solidFill>
                  <a:srgbClr val="FF0000"/>
                </a:solidFill>
              </a:rPr>
              <a:t>m/s </a:t>
            </a:r>
            <a:r>
              <a:rPr lang="en-US" sz="2400" dirty="0" smtClean="0"/>
              <a:t>(D = </a:t>
            </a:r>
            <a:r>
              <a:rPr lang="en-US" sz="2400" dirty="0" smtClean="0">
                <a:solidFill>
                  <a:srgbClr val="FF0000"/>
                </a:solidFill>
              </a:rPr>
              <a:t>0.01</a:t>
            </a:r>
            <a:r>
              <a:rPr lang="en-US" sz="2400" dirty="0" smtClean="0"/>
              <a:t>m, and Re = </a:t>
            </a:r>
            <a:r>
              <a:rPr lang="en-US" sz="2400" b="1" dirty="0" smtClean="0">
                <a:solidFill>
                  <a:srgbClr val="FF0000"/>
                </a:solidFill>
              </a:rPr>
              <a:t>50,000</a:t>
            </a:r>
            <a:r>
              <a:rPr lang="en-US" sz="2400" dirty="0" smtClean="0"/>
              <a:t>).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801008"/>
                  </p:ext>
                </p:extLst>
              </p:nvPr>
            </p:nvGraphicFramePr>
            <p:xfrm>
              <a:off x="179512" y="1628800"/>
              <a:ext cx="8676455" cy="14202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752"/>
                    <a:gridCol w="897564"/>
                    <a:gridCol w="897564"/>
                    <a:gridCol w="972362"/>
                    <a:gridCol w="2047918"/>
                    <a:gridCol w="266429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Problem #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𝑊𝑒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b="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𝑓𝑑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𝑂𝐻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=2000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𝑊𝑒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𝑓𝑑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baseline="-25000" dirty="0"/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−0.67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=1.58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−5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𝑊𝑒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𝑓𝑑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baseline="-25000" dirty="0"/>
                                      <m:t> 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1.68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US" baseline="-25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r>
                            <a:rPr lang="en-US" baseline="0" dirty="0" smtClean="0"/>
                            <a:t>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2,904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9.568d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10.387d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r>
                            <a:rPr lang="en-US" baseline="0" dirty="0" smtClean="0"/>
                            <a:t>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11,600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</a:rPr>
                            <a:t>5,800</a:t>
                          </a: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0.01857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3.783d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106.4d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3801008"/>
                  </p:ext>
                </p:extLst>
              </p:nvPr>
            </p:nvGraphicFramePr>
            <p:xfrm>
              <a:off x="179512" y="1628800"/>
              <a:ext cx="8676455" cy="14202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96752"/>
                    <a:gridCol w="897564"/>
                    <a:gridCol w="897564"/>
                    <a:gridCol w="972362"/>
                    <a:gridCol w="2047918"/>
                    <a:gridCol w="2664295"/>
                  </a:tblGrid>
                  <a:tr h="678561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Problem #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2432" t="-4505" r="-729730" b="-123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4014" t="-4505" r="-634694" b="-123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6875" t="-4505" r="-483125" b="-123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3750" t="-4505" r="-130060" b="-123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25858" t="-4505" b="-12342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r>
                            <a:rPr lang="en-US" baseline="0" dirty="0" smtClean="0"/>
                            <a:t> 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2,904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0.001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9.568d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10.387d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Problem</a:t>
                          </a:r>
                          <a:r>
                            <a:rPr lang="en-US" baseline="0" dirty="0" smtClean="0"/>
                            <a:t> 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11,600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</a:rPr>
                            <a:t>5,800</a:t>
                          </a:r>
                          <a:endParaRPr lang="en-US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0.01857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3.783d</a:t>
                          </a:r>
                          <a:endParaRPr 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106.4d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9512" y="3214717"/>
                <a:ext cx="43966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location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onset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turbulent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breakup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location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end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of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turbulent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breakup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14717"/>
                <a:ext cx="4396653" cy="646331"/>
              </a:xfrm>
              <a:prstGeom prst="rect">
                <a:avLst/>
              </a:prstGeom>
              <a:blipFill rotWithShape="1">
                <a:blip r:embed="rId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9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71600" y="2132856"/>
            <a:ext cx="7402423" cy="3816424"/>
            <a:chOff x="971600" y="2348880"/>
            <a:chExt cx="7402423" cy="38164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348880"/>
              <a:ext cx="7402423" cy="381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427984" y="3284984"/>
              <a:ext cx="194421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</a:rPr>
                <a:t>Outflow</a:t>
              </a:r>
              <a:endParaRPr lang="en-US" sz="2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Physical Characteristics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18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2800" dirty="0" smtClean="0"/>
              <a:t>Numerical Characteristics</a:t>
            </a:r>
          </a:p>
          <a:p>
            <a:pPr lvl="1"/>
            <a:r>
              <a:rPr lang="en-US" sz="2400" dirty="0" smtClean="0"/>
              <a:t>Determination of the mesh size: </a:t>
            </a:r>
          </a:p>
          <a:p>
            <a:pPr marL="0" indent="0">
              <a:buNone/>
            </a:pPr>
            <a:r>
              <a:rPr lang="en-US" sz="2000" dirty="0" smtClean="0"/>
              <a:t>Assume only </a:t>
            </a:r>
            <a:r>
              <a:rPr lang="en-US" sz="2000" u="sng" dirty="0" smtClean="0"/>
              <a:t>primary breakup</a:t>
            </a:r>
            <a:r>
              <a:rPr lang="en-US" sz="2000" dirty="0" smtClean="0"/>
              <a:t>, the critical liquid Weber number is 10, then </a:t>
            </a:r>
            <a:r>
              <a:rPr lang="el-GR" sz="2000" dirty="0" smtClean="0">
                <a:latin typeface="Calibri"/>
              </a:rPr>
              <a:t>Δ</a:t>
            </a:r>
            <a:r>
              <a:rPr lang="en-US" sz="2000" dirty="0" err="1" smtClean="0">
                <a:latin typeface="Calibri"/>
              </a:rPr>
              <a:t>x_critical</a:t>
            </a:r>
            <a:r>
              <a:rPr lang="en-US" sz="2000" dirty="0" smtClean="0">
                <a:latin typeface="Calibri"/>
              </a:rPr>
              <a:t> = 34.4</a:t>
            </a:r>
            <a:r>
              <a:rPr lang="el-GR" sz="2000" dirty="0" smtClean="0">
                <a:latin typeface="Calibri"/>
              </a:rPr>
              <a:t>μ</a:t>
            </a:r>
            <a:r>
              <a:rPr lang="en-US" sz="2000" dirty="0" smtClean="0">
                <a:latin typeface="Calibri"/>
              </a:rPr>
              <a:t>m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ADC0-06CF-443C-8BDE-FB2D57A654D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60794"/>
              </p:ext>
            </p:extLst>
          </p:nvPr>
        </p:nvGraphicFramePr>
        <p:xfrm>
          <a:off x="990600" y="1895232"/>
          <a:ext cx="5867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54305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Diameter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Turbulent</a:t>
                      </a:r>
                      <a:r>
                        <a:rPr lang="en-US" baseline="0" dirty="0" smtClean="0"/>
                        <a:t> Intensity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0.0102108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 m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4.5455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m/s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u‘/U = 0.05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72522" y="5555522"/>
                <a:ext cx="7143894" cy="6817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≡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𝜌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→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10∗0.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071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998</m:t>
                        </m:r>
                        <m:r>
                          <a:rPr lang="en-US" sz="2400" i="1" dirty="0">
                            <a:latin typeface="Cambria Math"/>
                          </a:rPr>
                          <m:t>∗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4.5455</m:t>
                        </m:r>
                        <m:r>
                          <a:rPr lang="en-US" sz="2400" i="1" dirty="0">
                            <a:latin typeface="Cambria Math"/>
                          </a:rPr>
                          <m:t>∗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4.5455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3.44∗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 smtClean="0">
                    <a:cs typeface="Arial" panose="020B0604020202020204" pitchFamily="34" charset="0"/>
                  </a:rPr>
                  <a:t> m</a:t>
                </a:r>
                <a:endParaRPr lang="en-US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522" y="5555522"/>
                <a:ext cx="7143894" cy="681790"/>
              </a:xfrm>
              <a:prstGeom prst="rect">
                <a:avLst/>
              </a:prstGeom>
              <a:blipFill rotWithShape="1">
                <a:blip r:embed="rId3"/>
                <a:stretch>
                  <a:fillRect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46664"/>
              </p:ext>
            </p:extLst>
          </p:nvPr>
        </p:nvGraphicFramePr>
        <p:xfrm>
          <a:off x="990600" y="2780928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/>
                <a:gridCol w="1543050"/>
                <a:gridCol w="25908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Viscosity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Tension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1.225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1.46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×10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-5</a:t>
                      </a:r>
                      <a:r>
                        <a:rPr lang="en-US" dirty="0" smtClean="0"/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      0.071 </a:t>
                      </a:r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N/m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998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kg/m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0.9×10</a:t>
                      </a:r>
                      <a:r>
                        <a:rPr lang="en-US" sz="1800" baseline="30000" dirty="0" smtClean="0">
                          <a:solidFill>
                            <a:schemeClr val="tx1"/>
                          </a:solidFill>
                        </a:rPr>
                        <a:t>-6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m</a:t>
                      </a:r>
                      <a:r>
                        <a:rPr lang="en-US" sz="1800" baseline="30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/s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3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pic>
        <p:nvPicPr>
          <p:cNvPr id="4" name="Content Placeholder 3" descr="mesh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051" y="1412776"/>
            <a:ext cx="8415413" cy="3528000"/>
          </a:xfrm>
        </p:spPr>
      </p:pic>
      <p:sp>
        <p:nvSpPr>
          <p:cNvPr id="5" name="Rectangle 4"/>
          <p:cNvSpPr/>
          <p:nvPr/>
        </p:nvSpPr>
        <p:spPr>
          <a:xfrm>
            <a:off x="360040" y="5055567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Halved (axis-symmetric) model with grid# of </a:t>
            </a:r>
            <a:r>
              <a:rPr lang="en-US" sz="2400" b="1" dirty="0" smtClean="0">
                <a:solidFill>
                  <a:srgbClr val="FF0000"/>
                </a:solidFill>
              </a:rPr>
              <a:t>822,000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(t = 0.0307s)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43397"/>
            <a:ext cx="793828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4" t="35806" r="12810" b="32176"/>
          <a:stretch/>
        </p:blipFill>
        <p:spPr>
          <a:xfrm>
            <a:off x="1115616" y="1387376"/>
            <a:ext cx="5040560" cy="25093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3728" y="4293096"/>
            <a:ext cx="718299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5616" y="1387376"/>
            <a:ext cx="5040560" cy="2509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2: Menard’s Test</a:t>
            </a:r>
            <a:r>
              <a:rPr lang="en-US" altLang="zh-CN" baseline="30000" dirty="0" smtClean="0"/>
              <a:t>[1]</a:t>
            </a:r>
            <a:endParaRPr lang="en-US" baseline="30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6864" r="3206" b="2791"/>
          <a:stretch/>
        </p:blipFill>
        <p:spPr>
          <a:xfrm>
            <a:off x="4277870" y="2444550"/>
            <a:ext cx="4761119" cy="23214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6115362"/>
            <a:ext cx="849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solidFill>
                  <a:srgbClr val="0000FF"/>
                </a:solidFill>
              </a:rPr>
              <a:t>[1] T. Menard, </a:t>
            </a:r>
            <a:r>
              <a:rPr lang="en-US" sz="1500" dirty="0">
                <a:solidFill>
                  <a:srgbClr val="0000FF"/>
                </a:solidFill>
              </a:rPr>
              <a:t>etc., Coupling level set/VOF/ghost fluid methods: </a:t>
            </a:r>
            <a:r>
              <a:rPr lang="en-US" sz="1500" dirty="0" smtClean="0">
                <a:solidFill>
                  <a:srgbClr val="0000FF"/>
                </a:solidFill>
              </a:rPr>
              <a:t>Validation and </a:t>
            </a:r>
            <a:r>
              <a:rPr lang="en-US" sz="1500" dirty="0">
                <a:solidFill>
                  <a:srgbClr val="0000FF"/>
                </a:solidFill>
              </a:rPr>
              <a:t>application to 3D simulation of the </a:t>
            </a:r>
            <a:r>
              <a:rPr lang="en-US" sz="1500" dirty="0" smtClean="0">
                <a:solidFill>
                  <a:srgbClr val="0000FF"/>
                </a:solidFill>
              </a:rPr>
              <a:t>primary break-up </a:t>
            </a:r>
            <a:r>
              <a:rPr lang="en-US" sz="1500" dirty="0">
                <a:solidFill>
                  <a:srgbClr val="0000FF"/>
                </a:solidFill>
              </a:rPr>
              <a:t>of a liquid </a:t>
            </a:r>
            <a:r>
              <a:rPr lang="en-US" sz="1500" dirty="0" smtClean="0">
                <a:solidFill>
                  <a:srgbClr val="0000FF"/>
                </a:solidFill>
              </a:rPr>
              <a:t>jet, </a:t>
            </a:r>
            <a:r>
              <a:rPr lang="en-US" sz="1500" dirty="0">
                <a:solidFill>
                  <a:srgbClr val="0000FF"/>
                </a:solidFill>
              </a:rPr>
              <a:t>International Journal of Multiphase Flow 33 (2007) 510–524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021224" cy="418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2282969"/>
            <a:ext cx="540533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/>
              <a:t>50D</a:t>
            </a:r>
            <a:endParaRPr lang="en-US" sz="1700" dirty="0"/>
          </a:p>
        </p:txBody>
      </p:sp>
      <p:sp>
        <p:nvSpPr>
          <p:cNvPr id="10" name="Right Arrow 9"/>
          <p:cNvSpPr/>
          <p:nvPr/>
        </p:nvSpPr>
        <p:spPr>
          <a:xfrm>
            <a:off x="3419872" y="3740696"/>
            <a:ext cx="504056" cy="336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08738" y="3666311"/>
            <a:ext cx="540533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dirty="0"/>
              <a:t>2</a:t>
            </a:r>
            <a:r>
              <a:rPr lang="en-US" sz="1700" dirty="0" smtClean="0"/>
              <a:t>0D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3386781" y="4959140"/>
            <a:ext cx="5649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 axis-symmetric </a:t>
            </a:r>
            <a:r>
              <a:rPr lang="en-US" b="1" dirty="0" smtClean="0">
                <a:solidFill>
                  <a:schemeClr val="accent1"/>
                </a:solidFill>
              </a:rPr>
              <a:t>liquid</a:t>
            </a:r>
            <a:r>
              <a:rPr lang="en-US" dirty="0" smtClean="0"/>
              <a:t> jet into still </a:t>
            </a:r>
            <a:r>
              <a:rPr lang="en-US" b="1" dirty="0" smtClean="0">
                <a:solidFill>
                  <a:schemeClr val="accent1"/>
                </a:solidFill>
              </a:rPr>
              <a:t>gas</a:t>
            </a:r>
            <a:r>
              <a:rPr lang="en-US" dirty="0" smtClean="0"/>
              <a:t> with a mean bulk </a:t>
            </a:r>
          </a:p>
          <a:p>
            <a:r>
              <a:rPr lang="en-US" dirty="0" smtClean="0"/>
              <a:t>velocity of </a:t>
            </a:r>
            <a:r>
              <a:rPr lang="en-US" b="1" dirty="0" smtClean="0">
                <a:solidFill>
                  <a:srgbClr val="FF0000"/>
                </a:solidFill>
              </a:rPr>
              <a:t>100 </a:t>
            </a:r>
            <a:r>
              <a:rPr lang="en-US" dirty="0" smtClean="0">
                <a:solidFill>
                  <a:srgbClr val="FF0000"/>
                </a:solidFill>
              </a:rPr>
              <a:t>m/s </a:t>
            </a:r>
            <a:r>
              <a:rPr lang="en-US" dirty="0" smtClean="0"/>
              <a:t>(D = 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/>
              <a:t>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m</a:t>
            </a:r>
            <a:r>
              <a:rPr lang="en-US" dirty="0" smtClean="0"/>
              <a:t>, and Re = </a:t>
            </a:r>
            <a:r>
              <a:rPr lang="en-US" b="1" dirty="0" smtClean="0">
                <a:solidFill>
                  <a:srgbClr val="FF0000"/>
                </a:solidFill>
              </a:rPr>
              <a:t>5,800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Menard’s Results</a:t>
            </a:r>
            <a:r>
              <a:rPr lang="en-US" baseline="30000" dirty="0" smtClean="0"/>
              <a:t>[1]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62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5955" y="5671592"/>
            <a:ext cx="458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Jet development and </a:t>
            </a:r>
            <a:r>
              <a:rPr lang="en-US" dirty="0" smtClean="0"/>
              <a:t>penetration (</a:t>
            </a:r>
            <a:r>
              <a:rPr lang="en-US" dirty="0" err="1" smtClean="0"/>
              <a:t>dt</a:t>
            </a:r>
            <a:r>
              <a:rPr lang="en-US" dirty="0" smtClean="0"/>
              <a:t> = 2.5 </a:t>
            </a:r>
            <a:r>
              <a:rPr lang="el-GR" dirty="0" smtClean="0">
                <a:latin typeface="Calibri"/>
              </a:rPr>
              <a:t>μ</a:t>
            </a:r>
            <a:r>
              <a:rPr lang="en-US" dirty="0" smtClean="0">
                <a:latin typeface="Calibri"/>
              </a:rPr>
              <a:t>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1D6B3-7B1A-4327-9333-D2C8CDC2039F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" t="7684"/>
          <a:stretch/>
        </p:blipFill>
        <p:spPr>
          <a:xfrm>
            <a:off x="928254" y="1844824"/>
            <a:ext cx="7820209" cy="3638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628800"/>
            <a:ext cx="7505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437512" y="3789455"/>
            <a:ext cx="75052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4593322"/>
            <a:ext cx="208823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Outflow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509</Words>
  <Application>Microsoft Office PowerPoint</Application>
  <PresentationFormat>On-screen Show (4:3)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宋体</vt:lpstr>
      <vt:lpstr>Arial</vt:lpstr>
      <vt:lpstr>Calibri</vt:lpstr>
      <vt:lpstr>Cambria Math</vt:lpstr>
      <vt:lpstr>Times New Roman</vt:lpstr>
      <vt:lpstr>Office Theme</vt:lpstr>
      <vt:lpstr>2D Jet Simulation Updates</vt:lpstr>
      <vt:lpstr>Problem 1: Water-Air Jet</vt:lpstr>
      <vt:lpstr>Boundary Conditions</vt:lpstr>
      <vt:lpstr>Jet Characteristics</vt:lpstr>
      <vt:lpstr>Mesh</vt:lpstr>
      <vt:lpstr>Results (t = 0.0307s)</vt:lpstr>
      <vt:lpstr>Problem 2: Menard’s Test[1]</vt:lpstr>
      <vt:lpstr>Menard’s Results[1]</vt:lpstr>
      <vt:lpstr>Boundary Condition</vt:lpstr>
      <vt:lpstr>Jet Characteristics</vt:lpstr>
      <vt:lpstr>Mesh</vt:lpstr>
      <vt:lpstr>Results</vt:lpstr>
      <vt:lpstr>Results</vt:lpstr>
      <vt:lpstr>Results</vt:lpstr>
      <vt:lpstr>Results</vt:lpstr>
      <vt:lpstr>Results</vt:lpstr>
      <vt:lpstr>Results</vt:lpstr>
      <vt:lpstr>Results</vt:lpstr>
      <vt:lpstr>More Information</vt:lpstr>
      <vt:lpstr>More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Jet Simulation Updates</dc:title>
  <dc:creator>yanzhan</dc:creator>
  <cp:lastModifiedBy>Kirk T McDonald</cp:lastModifiedBy>
  <cp:revision>66</cp:revision>
  <cp:lastPrinted>2014-01-23T16:59:49Z</cp:lastPrinted>
  <dcterms:created xsi:type="dcterms:W3CDTF">2014-01-22T22:05:56Z</dcterms:created>
  <dcterms:modified xsi:type="dcterms:W3CDTF">2014-01-23T17:00:24Z</dcterms:modified>
</cp:coreProperties>
</file>