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63" r:id="rId5"/>
    <p:sldId id="264" r:id="rId6"/>
    <p:sldId id="265" r:id="rId7"/>
    <p:sldId id="266" r:id="rId8"/>
    <p:sldId id="267" r:id="rId9"/>
    <p:sldId id="268" r:id="rId10"/>
    <p:sldId id="260" r:id="rId11"/>
    <p:sldId id="259" r:id="rId12"/>
    <p:sldId id="275" r:id="rId13"/>
    <p:sldId id="276" r:id="rId14"/>
    <p:sldId id="277" r:id="rId15"/>
    <p:sldId id="270" r:id="rId16"/>
    <p:sldId id="272" r:id="rId17"/>
    <p:sldId id="273" r:id="rId18"/>
    <p:sldId id="27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625" autoAdjust="0"/>
  </p:normalViewPr>
  <p:slideViewPr>
    <p:cSldViewPr>
      <p:cViewPr varScale="1">
        <p:scale>
          <a:sx n="91" d="100"/>
          <a:sy n="91" d="100"/>
        </p:scale>
        <p:origin x="115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B2B2AD-E18D-4EC9-BD17-3C7B854D7A45}" type="datetimeFigureOut">
              <a:rPr lang="en-US" smtClean="0"/>
              <a:t>2/13/2014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D0FA2A-C226-4D4C-AEEA-C3AF81153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350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Half Width: </a:t>
            </a:r>
            <a:r>
              <a:rPr lang="en-US" sz="1200" dirty="0" smtClean="0"/>
              <a:t>Radial distance from the axis to the position at the which the absolute value of the axial velocity drops to half its value on the axis. The plot shows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relationship between jet half width and distance from the jet nozzle.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08130-6234-46FC-B590-AA01B770143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1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plot shows the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flow profile along the radial direction of the flow.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08130-6234-46FC-B590-AA01B770143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954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F7225-BB43-434E-A71B-7C11FFD40B8F}" type="datetime1">
              <a:rPr lang="en-US" smtClean="0"/>
              <a:t>2/13/2014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EE529-73CC-4CA9-AF8E-79A1BF65D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173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45BBF-67A1-4C40-88BC-ACEC496BEC34}" type="datetime1">
              <a:rPr lang="en-US" smtClean="0"/>
              <a:t>2/13/2014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EE529-73CC-4CA9-AF8E-79A1BF65D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739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BCB28-9C83-4C7D-8B13-41DD25DEDE0C}" type="datetime1">
              <a:rPr lang="en-US" smtClean="0"/>
              <a:t>2/13/2014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EE529-73CC-4CA9-AF8E-79A1BF65D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363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E089A-0E0E-45E5-854A-B1475D33BD7B}" type="datetime1">
              <a:rPr lang="en-US" smtClean="0"/>
              <a:t>2/13/2014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EE529-73CC-4CA9-AF8E-79A1BF65D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428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5517-89C9-4A72-9647-62E91BFFB534}" type="datetime1">
              <a:rPr lang="en-US" smtClean="0"/>
              <a:t>2/13/2014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EE529-73CC-4CA9-AF8E-79A1BF65D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110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6E48F-C9F6-42C0-B0DC-74336AF206CE}" type="datetime1">
              <a:rPr lang="en-US" smtClean="0"/>
              <a:t>2/13/2014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EE529-73CC-4CA9-AF8E-79A1BF65D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728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4009F-1E39-4CF0-BF58-FB11D18BD8B6}" type="datetime1">
              <a:rPr lang="en-US" smtClean="0"/>
              <a:t>2/13/2014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EE529-73CC-4CA9-AF8E-79A1BF65D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096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A9DF8-0709-4289-917B-3911EF7E4193}" type="datetime1">
              <a:rPr lang="en-US" smtClean="0"/>
              <a:t>2/13/2014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EE529-73CC-4CA9-AF8E-79A1BF65D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28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E832A-8360-43B8-937B-F05EF8ADBAC8}" type="datetime1">
              <a:rPr lang="en-US" smtClean="0"/>
              <a:t>2/13/2014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EE529-73CC-4CA9-AF8E-79A1BF65D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979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A5811-30FA-49B1-9D87-8050E92B6C1B}" type="datetime1">
              <a:rPr lang="en-US" smtClean="0"/>
              <a:t>2/13/2014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EE529-73CC-4CA9-AF8E-79A1BF65D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174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A2A52-D2E3-4A54-93C9-CD34806C0D76}" type="datetime1">
              <a:rPr lang="en-US" smtClean="0"/>
              <a:t>2/13/2014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EE529-73CC-4CA9-AF8E-79A1BF65D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961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CC1937-5D65-46AF-A7F4-729B90DAAA7D}" type="datetime1">
              <a:rPr lang="en-US" smtClean="0"/>
              <a:t>2/13/2014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EE529-73CC-4CA9-AF8E-79A1BF65D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758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7" Type="http://schemas.openxmlformats.org/officeDocument/2006/relationships/image" Target="../media/image17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avi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png"/><Relationship Id="rId5" Type="http://schemas.openxmlformats.org/officeDocument/2006/relationships/image" Target="../media/image9.wmf"/><Relationship Id="rId4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 smtClean="0"/>
              <a:t>Updates</a:t>
            </a:r>
            <a:r>
              <a:rPr lang="en-US" altLang="zh-CN" sz="4000" smtClean="0"/>
              <a:t>: </a:t>
            </a:r>
            <a:r>
              <a:rPr lang="en-US" altLang="zh-CN" sz="4000" smtClean="0"/>
              <a:t>Two-Phase </a:t>
            </a:r>
            <a:r>
              <a:rPr lang="en-US" altLang="zh-CN" sz="4000" dirty="0" smtClean="0"/>
              <a:t>Jet Simulation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Yan Zhan</a:t>
            </a:r>
            <a:endParaRPr lang="en-US" dirty="0" smtClean="0"/>
          </a:p>
          <a:p>
            <a:r>
              <a:rPr lang="en-US" dirty="0" smtClean="0"/>
              <a:t>Feb</a:t>
            </a:r>
            <a:r>
              <a:rPr lang="en-US" dirty="0" smtClean="0"/>
              <a:t>. 13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EE529-73CC-4CA9-AF8E-79A1BF65DC7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529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" t="37726" r="8637" b="13177"/>
          <a:stretch/>
        </p:blipFill>
        <p:spPr>
          <a:xfrm>
            <a:off x="477981" y="1350818"/>
            <a:ext cx="7883237" cy="2687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/>
              <a:t>2D Simulation Of 3D Half-width Jet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r>
              <a:rPr lang="en-US" dirty="0" smtClean="0"/>
              <a:t>Initialization (t = 0 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64275"/>
            <a:ext cx="2133600" cy="365125"/>
          </a:xfrm>
        </p:spPr>
        <p:txBody>
          <a:bodyPr/>
          <a:lstStyle/>
          <a:p>
            <a:fld id="{CB9EE529-73CC-4CA9-AF8E-79A1BF65DC76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" t="34942" r="8636" b="13176"/>
          <a:stretch/>
        </p:blipFill>
        <p:spPr>
          <a:xfrm>
            <a:off x="533400" y="3962400"/>
            <a:ext cx="7883237" cy="284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521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2D Simulation Of 3D Half-width </a:t>
            </a:r>
            <a:r>
              <a:rPr lang="en-US" dirty="0" smtClean="0"/>
              <a:t>Jet</a:t>
            </a:r>
            <a:br>
              <a:rPr lang="en-US" dirty="0" smtClean="0"/>
            </a:br>
            <a:r>
              <a:rPr lang="en-US" dirty="0"/>
              <a:t> </a:t>
            </a:r>
            <a:r>
              <a:rPr lang="en-US" sz="3100" dirty="0"/>
              <a:t>(click to watch the movie</a:t>
            </a:r>
            <a:r>
              <a:rPr lang="en-US" sz="3100" dirty="0" smtClean="0"/>
              <a:t>)</a:t>
            </a:r>
            <a:endParaRPr lang="en-US" sz="3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005512"/>
            <a:ext cx="2133600" cy="365125"/>
          </a:xfrm>
        </p:spPr>
        <p:txBody>
          <a:bodyPr/>
          <a:lstStyle/>
          <a:p>
            <a:fld id="{CB9EE529-73CC-4CA9-AF8E-79A1BF65DC76}" type="slidenum">
              <a:rPr lang="en-US" smtClean="0"/>
              <a:t>11</a:t>
            </a:fld>
            <a:endParaRPr lang="en-US"/>
          </a:p>
        </p:txBody>
      </p:sp>
      <p:pic>
        <p:nvPicPr>
          <p:cNvPr id="5" name="a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029" t="29118" r="8940" b="25322"/>
          <a:stretch/>
        </p:blipFill>
        <p:spPr>
          <a:xfrm>
            <a:off x="408709" y="1620981"/>
            <a:ext cx="8049491" cy="2493819"/>
          </a:xfrm>
          <a:prstGeom prst="rect">
            <a:avLst/>
          </a:prstGeom>
        </p:spPr>
      </p:pic>
      <p:pic>
        <p:nvPicPr>
          <p:cNvPr id="6" name="U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3030" t="23802" r="8636" b="26841"/>
          <a:stretch/>
        </p:blipFill>
        <p:spPr>
          <a:xfrm>
            <a:off x="457200" y="4003963"/>
            <a:ext cx="8077200" cy="27016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5054" y="1302603"/>
            <a:ext cx="22557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Laminar Model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(0 &lt; t &lt; 5.3 </a:t>
            </a:r>
            <a:r>
              <a:rPr lang="en-US" sz="2400" b="1" dirty="0" err="1" smtClean="0">
                <a:solidFill>
                  <a:srgbClr val="FF0000"/>
                </a:solidFill>
              </a:rPr>
              <a:t>ms</a:t>
            </a:r>
            <a:r>
              <a:rPr lang="en-US" sz="2400" b="1" dirty="0" smtClean="0">
                <a:solidFill>
                  <a:srgbClr val="FF0000"/>
                </a:solidFill>
              </a:rPr>
              <a:t>)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53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2D Simulation Of 3D Half-width </a:t>
            </a:r>
            <a:r>
              <a:rPr lang="en-US" dirty="0" smtClean="0"/>
              <a:t>Jet</a:t>
            </a:r>
            <a:br>
              <a:rPr lang="en-US" dirty="0" smtClean="0"/>
            </a:br>
            <a:r>
              <a:rPr lang="en-US" dirty="0"/>
              <a:t> </a:t>
            </a:r>
            <a:r>
              <a:rPr lang="en-US" sz="3100" dirty="0"/>
              <a:t>(click to watch the movie</a:t>
            </a:r>
            <a:r>
              <a:rPr lang="en-US" sz="3100" dirty="0" smtClean="0"/>
              <a:t>)</a:t>
            </a:r>
            <a:endParaRPr lang="en-US" sz="3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005512"/>
            <a:ext cx="2133600" cy="365125"/>
          </a:xfrm>
        </p:spPr>
        <p:txBody>
          <a:bodyPr/>
          <a:lstStyle/>
          <a:p>
            <a:fld id="{CB9EE529-73CC-4CA9-AF8E-79A1BF65DC76}" type="slidenum">
              <a:rPr lang="en-US" smtClean="0"/>
              <a:t>12</a:t>
            </a:fld>
            <a:endParaRPr lang="en-US"/>
          </a:p>
        </p:txBody>
      </p:sp>
      <p:pic>
        <p:nvPicPr>
          <p:cNvPr id="3" name="Zvorticity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559" t="10209" r="2987" b="3847"/>
          <a:stretch/>
        </p:blipFill>
        <p:spPr>
          <a:xfrm>
            <a:off x="228600" y="1768434"/>
            <a:ext cx="8728364" cy="425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98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2D Simulation Of 3D Half-width </a:t>
            </a:r>
            <a:r>
              <a:rPr lang="en-US" dirty="0" smtClean="0"/>
              <a:t>Jet</a:t>
            </a:r>
            <a:br>
              <a:rPr lang="en-US" dirty="0" smtClean="0"/>
            </a:br>
            <a:r>
              <a:rPr lang="en-US" dirty="0"/>
              <a:t> </a:t>
            </a:r>
            <a:r>
              <a:rPr lang="en-US" sz="3100" dirty="0"/>
              <a:t>(click to watch the movie</a:t>
            </a:r>
            <a:r>
              <a:rPr lang="en-US" sz="3100" dirty="0" smtClean="0"/>
              <a:t>)</a:t>
            </a:r>
            <a:endParaRPr lang="en-US" sz="3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005512"/>
            <a:ext cx="2133600" cy="365125"/>
          </a:xfrm>
        </p:spPr>
        <p:txBody>
          <a:bodyPr/>
          <a:lstStyle/>
          <a:p>
            <a:fld id="{CB9EE529-73CC-4CA9-AF8E-79A1BF65DC76}" type="slidenum">
              <a:rPr lang="en-US" smtClean="0"/>
              <a:t>13</a:t>
            </a:fld>
            <a:endParaRPr lang="en-US"/>
          </a:p>
        </p:txBody>
      </p:sp>
      <p:pic>
        <p:nvPicPr>
          <p:cNvPr id="5" name="Velocity Vector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430" t="6654" r="15844"/>
          <a:stretch/>
        </p:blipFill>
        <p:spPr>
          <a:xfrm>
            <a:off x="761999" y="1554678"/>
            <a:ext cx="7564581" cy="461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22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81" y="1561152"/>
            <a:ext cx="7883237" cy="22671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/>
              <a:t>2D Simulation Of 3D Half-width Jet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r>
              <a:rPr lang="en-US" dirty="0" smtClean="0"/>
              <a:t>t = 5.3 </a:t>
            </a:r>
            <a:r>
              <a:rPr lang="en-US" dirty="0" err="1" smtClean="0"/>
              <a:t>ms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64275"/>
            <a:ext cx="2133600" cy="365125"/>
          </a:xfrm>
        </p:spPr>
        <p:txBody>
          <a:bodyPr/>
          <a:lstStyle/>
          <a:p>
            <a:fld id="{CB9EE529-73CC-4CA9-AF8E-79A1BF65DC76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341571"/>
            <a:ext cx="7883237" cy="208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32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35" y="1666504"/>
            <a:ext cx="8966760" cy="434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/>
              <a:t>2D Simulation Of 3D Half-width Jet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r>
              <a:rPr lang="en-US" dirty="0" smtClean="0"/>
              <a:t>t = 5.3 </a:t>
            </a:r>
            <a:r>
              <a:rPr lang="en-US" dirty="0" err="1" smtClean="0"/>
              <a:t>ms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64275"/>
            <a:ext cx="2133600" cy="365125"/>
          </a:xfrm>
        </p:spPr>
        <p:txBody>
          <a:bodyPr/>
          <a:lstStyle/>
          <a:p>
            <a:fld id="{CB9EE529-73CC-4CA9-AF8E-79A1BF65DC7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04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84" y="1666504"/>
            <a:ext cx="8586862" cy="434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/>
              <a:t>2D Simulation Of 3D Half-width Jet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r>
              <a:rPr lang="en-US" dirty="0" smtClean="0"/>
              <a:t>t = 5.3 </a:t>
            </a:r>
            <a:r>
              <a:rPr lang="en-US" dirty="0" err="1" smtClean="0"/>
              <a:t>ms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64275"/>
            <a:ext cx="2133600" cy="365125"/>
          </a:xfrm>
        </p:spPr>
        <p:txBody>
          <a:bodyPr/>
          <a:lstStyle/>
          <a:p>
            <a:fld id="{CB9EE529-73CC-4CA9-AF8E-79A1BF65DC7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47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25" y="1666504"/>
            <a:ext cx="8526780" cy="434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/>
              <a:t>2D Simulation Of 3D Half-width Jet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r>
              <a:rPr lang="en-US" dirty="0" smtClean="0"/>
              <a:t>t = 5.3 </a:t>
            </a:r>
            <a:r>
              <a:rPr lang="en-US" dirty="0" err="1" smtClean="0"/>
              <a:t>ms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64275"/>
            <a:ext cx="2133600" cy="365125"/>
          </a:xfrm>
        </p:spPr>
        <p:txBody>
          <a:bodyPr/>
          <a:lstStyle/>
          <a:p>
            <a:fld id="{CB9EE529-73CC-4CA9-AF8E-79A1BF65DC7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47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68" y="1666504"/>
            <a:ext cx="8482493" cy="434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/>
              <a:t>2D Simulation Of 3D Half-width Jet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r>
              <a:rPr lang="en-US" dirty="0" smtClean="0"/>
              <a:t>t = 5.3 </a:t>
            </a:r>
            <a:r>
              <a:rPr lang="en-US" dirty="0" err="1" smtClean="0"/>
              <a:t>ms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64275"/>
            <a:ext cx="2133600" cy="365125"/>
          </a:xfrm>
        </p:spPr>
        <p:txBody>
          <a:bodyPr/>
          <a:lstStyle/>
          <a:p>
            <a:fld id="{CB9EE529-73CC-4CA9-AF8E-79A1BF65DC7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47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2D Simulation Of 1D Half-width Jet</a:t>
            </a:r>
          </a:p>
          <a:p>
            <a:r>
              <a:rPr lang="en-US" dirty="0"/>
              <a:t>3D Simulation Of 1D Half-width </a:t>
            </a:r>
            <a:r>
              <a:rPr lang="en-US" dirty="0" smtClean="0"/>
              <a:t>Jet</a:t>
            </a:r>
          </a:p>
          <a:p>
            <a:r>
              <a:rPr lang="en-US" dirty="0" smtClean="0"/>
              <a:t>2D Simulation Of 3D Half-width Jet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EE529-73CC-4CA9-AF8E-79A1BF65DC7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47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Boundary Conditions &amp; Mesh</a:t>
            </a:r>
            <a:endParaRPr lang="en-US" dirty="0"/>
          </a:p>
        </p:txBody>
      </p:sp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1013580" y="685800"/>
            <a:ext cx="6985000" cy="1833192"/>
            <a:chOff x="1115616" y="1915760"/>
            <a:chExt cx="6984776" cy="1833487"/>
          </a:xfrm>
        </p:grpSpPr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1115616" y="2377426"/>
              <a:ext cx="6984776" cy="835160"/>
              <a:chOff x="1259632" y="1729354"/>
              <a:chExt cx="6984776" cy="835160"/>
            </a:xfrm>
          </p:grpSpPr>
          <p:cxnSp>
            <p:nvCxnSpPr>
              <p:cNvPr id="19" name="Straight Connector 18"/>
              <p:cNvCxnSpPr/>
              <p:nvPr/>
            </p:nvCxnSpPr>
            <p:spPr>
              <a:xfrm>
                <a:off x="2123204" y="1729354"/>
                <a:ext cx="5544959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2123204" y="1729354"/>
                <a:ext cx="0" cy="83516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1259632" y="2564514"/>
                <a:ext cx="698477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7668163" y="1729354"/>
                <a:ext cx="0" cy="80099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16"/>
            <p:cNvSpPr txBox="1">
              <a:spLocks noChangeArrowheads="1"/>
            </p:cNvSpPr>
            <p:nvPr/>
          </p:nvSpPr>
          <p:spPr bwMode="auto">
            <a:xfrm>
              <a:off x="1403648" y="2525459"/>
              <a:ext cx="46358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en-US" sz="2400" b="1" dirty="0">
                  <a:solidFill>
                    <a:srgbClr val="00B050"/>
                  </a:solidFill>
                </a:rPr>
                <a:t>W</a:t>
              </a:r>
            </a:p>
          </p:txBody>
        </p:sp>
        <p:sp>
          <p:nvSpPr>
            <p:cNvPr id="7" name="TextBox 18"/>
            <p:cNvSpPr txBox="1">
              <a:spLocks noChangeArrowheads="1"/>
            </p:cNvSpPr>
            <p:nvPr/>
          </p:nvSpPr>
          <p:spPr bwMode="auto">
            <a:xfrm>
              <a:off x="4505574" y="1915760"/>
              <a:ext cx="31451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en-US" sz="2400" b="1" dirty="0">
                  <a:solidFill>
                    <a:srgbClr val="00B050"/>
                  </a:solidFill>
                </a:rPr>
                <a:t>L</a:t>
              </a:r>
            </a:p>
          </p:txBody>
        </p:sp>
        <p:grpSp>
          <p:nvGrpSpPr>
            <p:cNvPr id="8" name="Group 35"/>
            <p:cNvGrpSpPr>
              <a:grpSpLocks/>
            </p:cNvGrpSpPr>
            <p:nvPr/>
          </p:nvGrpSpPr>
          <p:grpSpPr bwMode="auto">
            <a:xfrm>
              <a:off x="1403648" y="2316336"/>
              <a:ext cx="6120501" cy="1432911"/>
              <a:chOff x="1403648" y="2316336"/>
              <a:chExt cx="6120501" cy="1432911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4073034" y="2844226"/>
                <a:ext cx="534971" cy="36835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rgbClr val="00B050"/>
                    </a:solidFill>
                  </a:rPr>
                  <a:t>axis</a:t>
                </a:r>
              </a:p>
            </p:txBody>
          </p:sp>
          <p:grpSp>
            <p:nvGrpSpPr>
              <p:cNvPr id="10" name="Group 34"/>
              <p:cNvGrpSpPr>
                <a:grpSpLocks/>
              </p:cNvGrpSpPr>
              <p:nvPr/>
            </p:nvGrpSpPr>
            <p:grpSpPr bwMode="auto">
              <a:xfrm>
                <a:off x="1403648" y="2316336"/>
                <a:ext cx="1571728" cy="1432911"/>
                <a:chOff x="1403648" y="2316336"/>
                <a:chExt cx="1571728" cy="1432911"/>
              </a:xfrm>
            </p:grpSpPr>
            <p:sp>
              <p:nvSpPr>
                <p:cNvPr id="14" name="TextBox 20"/>
                <p:cNvSpPr txBox="1">
                  <a:spLocks noChangeArrowheads="1"/>
                </p:cNvSpPr>
                <p:nvPr/>
              </p:nvSpPr>
              <p:spPr bwMode="auto">
                <a:xfrm>
                  <a:off x="1403648" y="3379915"/>
                  <a:ext cx="1398268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r>
                    <a:rPr lang="en-US" altLang="en-US" dirty="0">
                      <a:solidFill>
                        <a:srgbClr val="00B050"/>
                      </a:solidFill>
                    </a:rPr>
                    <a:t>Velocity inlet</a:t>
                  </a:r>
                </a:p>
              </p:txBody>
            </p:sp>
            <p:cxnSp>
              <p:nvCxnSpPr>
                <p:cNvPr id="15" name="Straight Connector 14"/>
                <p:cNvCxnSpPr/>
                <p:nvPr/>
              </p:nvCxnSpPr>
              <p:spPr>
                <a:xfrm flipV="1">
                  <a:off x="1979189" y="2945270"/>
                  <a:ext cx="0" cy="267317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TextBox 23"/>
                <p:cNvSpPr txBox="1">
                  <a:spLocks noChangeArrowheads="1"/>
                </p:cNvSpPr>
                <p:nvPr/>
              </p:nvSpPr>
              <p:spPr bwMode="auto">
                <a:xfrm>
                  <a:off x="2411760" y="2316336"/>
                  <a:ext cx="563616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r>
                    <a:rPr lang="en-US" altLang="en-US">
                      <a:solidFill>
                        <a:srgbClr val="00B050"/>
                      </a:solidFill>
                    </a:rPr>
                    <a:t>wall</a:t>
                  </a:r>
                </a:p>
              </p:txBody>
            </p:sp>
            <p:cxnSp>
              <p:nvCxnSpPr>
                <p:cNvPr id="17" name="Straight Arrow Connector 16"/>
                <p:cNvCxnSpPr/>
                <p:nvPr/>
              </p:nvCxnSpPr>
              <p:spPr>
                <a:xfrm flipV="1">
                  <a:off x="1979189" y="2488570"/>
                  <a:ext cx="431786" cy="18418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Arrow Connector 17"/>
                <p:cNvCxnSpPr/>
                <p:nvPr/>
              </p:nvCxnSpPr>
              <p:spPr>
                <a:xfrm>
                  <a:off x="1979189" y="3125260"/>
                  <a:ext cx="523858" cy="255628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TextBox 28"/>
              <p:cNvSpPr txBox="1">
                <a:spLocks noChangeArrowheads="1"/>
              </p:cNvSpPr>
              <p:nvPr/>
            </p:nvSpPr>
            <p:spPr bwMode="auto">
              <a:xfrm>
                <a:off x="5646056" y="2693946"/>
                <a:ext cx="1466188" cy="3693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en-US" altLang="en-US" dirty="0" smtClean="0">
                    <a:solidFill>
                      <a:srgbClr val="00B050"/>
                    </a:solidFill>
                  </a:rPr>
                  <a:t>Pressure </a:t>
                </a:r>
                <a:r>
                  <a:rPr lang="en-US" altLang="en-US" dirty="0">
                    <a:solidFill>
                      <a:srgbClr val="00B050"/>
                    </a:solidFill>
                  </a:rPr>
                  <a:t>Inlet</a:t>
                </a:r>
              </a:p>
            </p:txBody>
          </p:sp>
          <p:cxnSp>
            <p:nvCxnSpPr>
              <p:cNvPr id="12" name="Straight Arrow Connector 11"/>
              <p:cNvCxnSpPr/>
              <p:nvPr/>
            </p:nvCxnSpPr>
            <p:spPr>
              <a:xfrm>
                <a:off x="6109731" y="2377427"/>
                <a:ext cx="358764" cy="30484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>
                <a:endCxn id="11" idx="3"/>
              </p:cNvCxnSpPr>
              <p:nvPr/>
            </p:nvCxnSpPr>
            <p:spPr>
              <a:xfrm flipH="1">
                <a:off x="7112244" y="2682276"/>
                <a:ext cx="411905" cy="19636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>
          <a:xfrm>
            <a:off x="6553200" y="6127750"/>
            <a:ext cx="2133600" cy="365125"/>
          </a:xfrm>
        </p:spPr>
        <p:txBody>
          <a:bodyPr/>
          <a:lstStyle/>
          <a:p>
            <a:fld id="{CB9EE529-73CC-4CA9-AF8E-79A1BF65DC76}" type="slidenum">
              <a:rPr lang="en-US" smtClean="0"/>
              <a:t>3</a:t>
            </a:fld>
            <a:endParaRPr lang="en-US"/>
          </a:p>
        </p:txBody>
      </p:sp>
      <p:graphicFrame>
        <p:nvGraphicFramePr>
          <p:cNvPr id="71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5518185"/>
              </p:ext>
            </p:extLst>
          </p:nvPr>
        </p:nvGraphicFramePr>
        <p:xfrm>
          <a:off x="762000" y="4877317"/>
          <a:ext cx="7395599" cy="17520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8508"/>
                <a:gridCol w="798508"/>
                <a:gridCol w="791818"/>
                <a:gridCol w="1233500"/>
                <a:gridCol w="1207445"/>
                <a:gridCol w="1282910"/>
                <a:gridCol w="1282910"/>
              </a:tblGrid>
              <a:tr h="37068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Case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Width (W)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Length (L)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Grid</a:t>
                      </a:r>
                      <a:r>
                        <a:rPr lang="en-US" sz="1800" baseline="0" dirty="0" smtClean="0"/>
                        <a:t> # in x  (</a:t>
                      </a:r>
                      <a:r>
                        <a:rPr lang="en-US" sz="1800" dirty="0" err="1" smtClean="0"/>
                        <a:t>Nx</a:t>
                      </a:r>
                      <a:r>
                        <a:rPr lang="en-US" sz="1800" dirty="0" smtClean="0"/>
                        <a:t>)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Grid</a:t>
                      </a:r>
                      <a:r>
                        <a:rPr lang="en-US" sz="1800" baseline="0" dirty="0" smtClean="0"/>
                        <a:t> # in y </a:t>
                      </a:r>
                    </a:p>
                    <a:p>
                      <a:r>
                        <a:rPr lang="en-US" sz="1800" baseline="0" dirty="0" smtClean="0"/>
                        <a:t>( </a:t>
                      </a:r>
                      <a:r>
                        <a:rPr lang="en-US" sz="1800" dirty="0" err="1" smtClean="0"/>
                        <a:t>Ny</a:t>
                      </a:r>
                      <a:r>
                        <a:rPr lang="en-US" sz="1800" dirty="0" smtClean="0"/>
                        <a:t>)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Grid</a:t>
                      </a:r>
                      <a:r>
                        <a:rPr lang="en-US" sz="1800" baseline="0" dirty="0" smtClean="0"/>
                        <a:t> # in z</a:t>
                      </a:r>
                    </a:p>
                    <a:p>
                      <a:r>
                        <a:rPr lang="en-US" sz="1800" baseline="0" dirty="0" smtClean="0"/>
                        <a:t>( </a:t>
                      </a:r>
                      <a:r>
                        <a:rPr lang="en-US" sz="1800" dirty="0" err="1" smtClean="0"/>
                        <a:t>Nz</a:t>
                      </a:r>
                      <a:r>
                        <a:rPr lang="en-US" sz="1800" dirty="0" smtClean="0"/>
                        <a:t>)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Total</a:t>
                      </a:r>
                      <a:r>
                        <a:rPr lang="en-US" sz="1800" baseline="0" dirty="0" smtClean="0"/>
                        <a:t> Grid # (</a:t>
                      </a:r>
                      <a:r>
                        <a:rPr lang="en-US" sz="1800" baseline="0" dirty="0" err="1" smtClean="0"/>
                        <a:t>Nt</a:t>
                      </a:r>
                      <a:r>
                        <a:rPr lang="en-US" sz="1800" baseline="0" dirty="0" smtClean="0"/>
                        <a:t>)</a:t>
                      </a:r>
                      <a:endParaRPr lang="en-US" sz="1800" dirty="0"/>
                    </a:p>
                  </a:txBody>
                  <a:tcPr marT="45700" marB="45700"/>
                </a:tc>
              </a:tr>
              <a:tr h="370681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</a:t>
                      </a:r>
                      <a:r>
                        <a:rPr lang="en-US" altLang="zh-CN" sz="1800" dirty="0" smtClean="0"/>
                        <a:t>D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3D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50D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127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2120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269,240</a:t>
                      </a:r>
                      <a:endParaRPr lang="en-US" sz="1800" dirty="0"/>
                    </a:p>
                  </a:txBody>
                  <a:tcPr marT="45700" marB="45700"/>
                </a:tc>
              </a:tr>
              <a:tr h="370681">
                <a:tc v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1D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50D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42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2120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89,</a:t>
                      </a:r>
                      <a:r>
                        <a:rPr lang="en-US" altLang="zh-CN" sz="1800" dirty="0" smtClean="0"/>
                        <a:t>040</a:t>
                      </a:r>
                      <a:endParaRPr lang="en-US" sz="1800" dirty="0"/>
                    </a:p>
                  </a:txBody>
                  <a:tcPr marT="45700" marB="45700"/>
                </a:tc>
              </a:tr>
              <a:tr h="37068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</a:t>
                      </a:r>
                      <a:r>
                        <a:rPr lang="en-US" altLang="zh-CN" sz="1800" dirty="0" smtClean="0"/>
                        <a:t>D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</a:t>
                      </a:r>
                      <a:r>
                        <a:rPr lang="en-US" altLang="zh-CN" sz="1800" dirty="0" smtClean="0"/>
                        <a:t>D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50D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40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100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2120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/>
                        <a:t>8,480,000</a:t>
                      </a:r>
                      <a:endParaRPr lang="en-US" sz="1800" dirty="0"/>
                    </a:p>
                  </a:txBody>
                  <a:tcPr marT="45700" marB="45700"/>
                </a:tc>
              </a:tr>
            </a:tbl>
          </a:graphicData>
        </a:graphic>
      </p:graphicFrame>
      <p:grpSp>
        <p:nvGrpSpPr>
          <p:cNvPr id="78" name="Group 77"/>
          <p:cNvGrpSpPr/>
          <p:nvPr/>
        </p:nvGrpSpPr>
        <p:grpSpPr>
          <a:xfrm>
            <a:off x="985299" y="1828800"/>
            <a:ext cx="7244301" cy="3630563"/>
            <a:chOff x="985299" y="1932037"/>
            <a:chExt cx="7244301" cy="3630563"/>
          </a:xfrm>
        </p:grpSpPr>
        <p:grpSp>
          <p:nvGrpSpPr>
            <p:cNvPr id="70" name="Group 69"/>
            <p:cNvGrpSpPr/>
            <p:nvPr/>
          </p:nvGrpSpPr>
          <p:grpSpPr>
            <a:xfrm>
              <a:off x="1143000" y="1932037"/>
              <a:ext cx="7086600" cy="3630563"/>
              <a:chOff x="16800" y="3707281"/>
              <a:chExt cx="7086600" cy="3630563"/>
            </a:xfrm>
          </p:grpSpPr>
          <p:grpSp>
            <p:nvGrpSpPr>
              <p:cNvPr id="38" name="Group 37"/>
              <p:cNvGrpSpPr/>
              <p:nvPr/>
            </p:nvGrpSpPr>
            <p:grpSpPr>
              <a:xfrm rot="879364">
                <a:off x="189839" y="3707281"/>
                <a:ext cx="6913561" cy="3630563"/>
                <a:chOff x="-1827555" y="4528088"/>
                <a:chExt cx="6544478" cy="2983425"/>
              </a:xfrm>
            </p:grpSpPr>
            <p:sp>
              <p:nvSpPr>
                <p:cNvPr id="31" name="Oval 30"/>
                <p:cNvSpPr/>
                <p:nvPr/>
              </p:nvSpPr>
              <p:spPr>
                <a:xfrm rot="3066969">
                  <a:off x="3773581" y="4784282"/>
                  <a:ext cx="950902" cy="438513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 rot="3066969">
                  <a:off x="-1835115" y="6816805"/>
                  <a:ext cx="950902" cy="438513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4" name="Straight Connector 33"/>
                <p:cNvCxnSpPr>
                  <a:stCxn id="32" idx="2"/>
                  <a:endCxn id="31" idx="2"/>
                </p:cNvCxnSpPr>
                <p:nvPr/>
              </p:nvCxnSpPr>
              <p:spPr>
                <a:xfrm rot="21170255" flipV="1">
                  <a:off x="-1827555" y="4944901"/>
                  <a:ext cx="5856856" cy="1409598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>
                  <a:stCxn id="32" idx="6"/>
                  <a:endCxn id="31" idx="6"/>
                </p:cNvCxnSpPr>
                <p:nvPr/>
              </p:nvCxnSpPr>
              <p:spPr>
                <a:xfrm rot="21170255" flipV="1">
                  <a:off x="-1139933" y="5685102"/>
                  <a:ext cx="5856856" cy="1409598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8" name="Oval 47"/>
              <p:cNvSpPr/>
              <p:nvPr/>
            </p:nvSpPr>
            <p:spPr>
              <a:xfrm rot="3834878">
                <a:off x="303953" y="5893292"/>
                <a:ext cx="319618" cy="14792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Oval 48"/>
              <p:cNvSpPr/>
              <p:nvPr/>
            </p:nvSpPr>
            <p:spPr>
              <a:xfrm rot="3834878">
                <a:off x="6678892" y="5007788"/>
                <a:ext cx="319618" cy="14792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TextBox 20"/>
              <p:cNvSpPr txBox="1">
                <a:spLocks noChangeArrowheads="1"/>
              </p:cNvSpPr>
              <p:nvPr/>
            </p:nvSpPr>
            <p:spPr bwMode="auto">
              <a:xfrm>
                <a:off x="735288" y="4724400"/>
                <a:ext cx="1398312" cy="369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en-US" altLang="en-US" dirty="0"/>
                  <a:t>Velocity inlet</a:t>
                </a:r>
              </a:p>
            </p:txBody>
          </p:sp>
          <p:cxnSp>
            <p:nvCxnSpPr>
              <p:cNvPr id="51" name="Straight Arrow Connector 50"/>
              <p:cNvCxnSpPr>
                <a:stCxn id="48" idx="0"/>
              </p:cNvCxnSpPr>
              <p:nvPr/>
            </p:nvCxnSpPr>
            <p:spPr bwMode="auto">
              <a:xfrm flipV="1">
                <a:off x="530188" y="5075663"/>
                <a:ext cx="483392" cy="85906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TextBox 20"/>
              <p:cNvSpPr txBox="1">
                <a:spLocks noChangeArrowheads="1"/>
              </p:cNvSpPr>
              <p:nvPr/>
            </p:nvSpPr>
            <p:spPr bwMode="auto">
              <a:xfrm>
                <a:off x="16800" y="4911112"/>
                <a:ext cx="59824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en-US" altLang="en-US" dirty="0" smtClean="0"/>
                  <a:t>Wall</a:t>
                </a:r>
                <a:endParaRPr lang="en-US" altLang="en-US" dirty="0"/>
              </a:p>
            </p:txBody>
          </p:sp>
          <p:cxnSp>
            <p:nvCxnSpPr>
              <p:cNvPr id="61" name="Straight Arrow Connector 60"/>
              <p:cNvCxnSpPr>
                <a:stCxn id="60" idx="2"/>
              </p:cNvCxnSpPr>
              <p:nvPr/>
            </p:nvCxnSpPr>
            <p:spPr bwMode="auto">
              <a:xfrm flipH="1">
                <a:off x="230176" y="5280444"/>
                <a:ext cx="85745" cy="41788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TextBox 28"/>
              <p:cNvSpPr txBox="1">
                <a:spLocks noChangeArrowheads="1"/>
              </p:cNvSpPr>
              <p:nvPr/>
            </p:nvSpPr>
            <p:spPr bwMode="auto">
              <a:xfrm>
                <a:off x="5454124" y="6064082"/>
                <a:ext cx="1466235" cy="369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en-US" altLang="en-US" dirty="0" smtClean="0"/>
                  <a:t>Pressure </a:t>
                </a:r>
                <a:r>
                  <a:rPr lang="en-US" altLang="en-US" dirty="0"/>
                  <a:t>Inlet</a:t>
                </a:r>
              </a:p>
            </p:txBody>
          </p:sp>
          <p:cxnSp>
            <p:nvCxnSpPr>
              <p:cNvPr id="65" name="Straight Arrow Connector 64"/>
              <p:cNvCxnSpPr/>
              <p:nvPr/>
            </p:nvCxnSpPr>
            <p:spPr bwMode="auto">
              <a:xfrm flipH="1">
                <a:off x="6276589" y="5705436"/>
                <a:ext cx="100394" cy="34697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/>
              <p:cNvCxnSpPr/>
              <p:nvPr/>
            </p:nvCxnSpPr>
            <p:spPr bwMode="auto">
              <a:xfrm flipH="1">
                <a:off x="6588204" y="5346790"/>
                <a:ext cx="332155" cy="71729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2" name="TextBox 16"/>
            <p:cNvSpPr txBox="1">
              <a:spLocks noChangeArrowheads="1"/>
            </p:cNvSpPr>
            <p:nvPr/>
          </p:nvSpPr>
          <p:spPr bwMode="auto">
            <a:xfrm rot="20122140">
              <a:off x="985299" y="4263400"/>
              <a:ext cx="463603" cy="461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en-US" sz="2400" b="1" dirty="0"/>
                <a:t>W</a:t>
              </a:r>
            </a:p>
          </p:txBody>
        </p:sp>
        <p:sp>
          <p:nvSpPr>
            <p:cNvPr id="73" name="TextBox 18"/>
            <p:cNvSpPr txBox="1">
              <a:spLocks noChangeArrowheads="1"/>
            </p:cNvSpPr>
            <p:nvPr/>
          </p:nvSpPr>
          <p:spPr bwMode="auto">
            <a:xfrm rot="20908120">
              <a:off x="4335227" y="2705192"/>
              <a:ext cx="382939" cy="461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en-US" sz="2400" b="1" dirty="0"/>
                <a:t>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51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2D Simulation Of 1D Half-width </a:t>
            </a:r>
            <a:r>
              <a:rPr lang="en-US" dirty="0" smtClean="0"/>
              <a:t>Jet</a:t>
            </a:r>
            <a:br>
              <a:rPr lang="en-US" dirty="0" smtClean="0"/>
            </a:br>
            <a:r>
              <a:rPr lang="en-US" sz="3100" dirty="0" smtClean="0"/>
              <a:t>(Realizable k-e Model)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4525963"/>
          </a:xfrm>
        </p:spPr>
        <p:txBody>
          <a:bodyPr/>
          <a:lstStyle/>
          <a:p>
            <a:r>
              <a:rPr lang="en-US" dirty="0" smtClean="0"/>
              <a:t>t = 5.6 </a:t>
            </a:r>
            <a:r>
              <a:rPr lang="en-US" dirty="0" err="1" smtClean="0"/>
              <a:t>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EE529-73CC-4CA9-AF8E-79A1BF65DC76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37138" r="3636" b="20581"/>
          <a:stretch/>
        </p:blipFill>
        <p:spPr>
          <a:xfrm>
            <a:off x="256309" y="1981200"/>
            <a:ext cx="8659091" cy="1981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" t="36251" r="3902" b="19989"/>
          <a:stretch/>
        </p:blipFill>
        <p:spPr>
          <a:xfrm>
            <a:off x="256309" y="4121728"/>
            <a:ext cx="8659092" cy="205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377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At t = 5.6 </a:t>
            </a:r>
            <a:r>
              <a:rPr lang="en-US" dirty="0" err="1" smtClean="0"/>
              <a:t>ms</a:t>
            </a:r>
            <a:r>
              <a:rPr lang="en-US" dirty="0" smtClean="0"/>
              <a:t>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Centerline Velocity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𝑈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630" t="-1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EE529-73CC-4CA9-AF8E-79A1BF65DC76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11383" r="8485" b="4351"/>
          <a:stretch/>
        </p:blipFill>
        <p:spPr>
          <a:xfrm>
            <a:off x="609600" y="2376055"/>
            <a:ext cx="7910945" cy="394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59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Jet Half Width (   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977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dirty="0"/>
              <a:t>Results At t = 5.6 </a:t>
            </a:r>
            <a:r>
              <a:rPr lang="en-US" sz="4400" dirty="0" err="1"/>
              <a:t>ms</a:t>
            </a:r>
            <a:r>
              <a:rPr lang="en-US" sz="4400" dirty="0"/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539552" y="6021388"/>
          <a:ext cx="1743075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0" name="Equation" r:id="rId4" imgW="1269720" imgH="558720" progId="Equation.3">
                  <p:embed/>
                </p:oleObj>
              </mc:Choice>
              <mc:Fallback>
                <p:oleObj name="Equation" r:id="rId4" imgW="1269720" imgH="558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6021388"/>
                        <a:ext cx="1743075" cy="671512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1" name="Object 3"/>
          <p:cNvGraphicFramePr>
            <a:graphicFrameLocks noChangeAspect="1"/>
          </p:cNvGraphicFramePr>
          <p:nvPr/>
        </p:nvGraphicFramePr>
        <p:xfrm>
          <a:off x="3419872" y="1700808"/>
          <a:ext cx="289289" cy="4340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1" name="Equation" r:id="rId6" imgW="241200" imgH="291960" progId="Equation.3">
                  <p:embed/>
                </p:oleObj>
              </mc:Choice>
              <mc:Fallback>
                <p:oleObj name="Equation" r:id="rId6" imgW="241200" imgH="291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872" y="1700808"/>
                        <a:ext cx="289289" cy="4340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35822985"/>
                  </p:ext>
                </p:extLst>
              </p:nvPr>
            </p:nvGraphicFramePr>
            <p:xfrm>
              <a:off x="6172200" y="2271522"/>
              <a:ext cx="2448272" cy="298627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08112"/>
                    <a:gridCol w="1440160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b="1" i="1" smtClean="0">
                                  <a:latin typeface="Cambria Math"/>
                                </a:rPr>
                                <m:t>𝒙</m:t>
                              </m:r>
                            </m:oMath>
                          </a14:m>
                          <a:r>
                            <a:rPr lang="en-US" dirty="0" smtClean="0"/>
                            <a:t>/d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𝟏</m:t>
                                  </m:r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/</m:t>
                                  </m:r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𝟐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 smtClean="0"/>
                            <a:t>/d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0.5396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5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0.57744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0.570829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0.574847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30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0.574978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40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0.574063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50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0.572267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35822985"/>
                  </p:ext>
                </p:extLst>
              </p:nvPr>
            </p:nvGraphicFramePr>
            <p:xfrm>
              <a:off x="6172200" y="2271522"/>
              <a:ext cx="2448272" cy="298627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08112"/>
                    <a:gridCol w="1440160"/>
                  </a:tblGrid>
                  <a:tr h="39039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8"/>
                          <a:stretch>
                            <a:fillRect l="-606" t="-7813" r="-143636" b="-6890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8"/>
                          <a:stretch>
                            <a:fillRect l="-70339" t="-7813" r="-424" b="-689063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0.5396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5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0.57744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0.570829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0.574847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30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0.574978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40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0.574063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50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0.572267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1" t="6790" r="6661" b="2634"/>
          <a:stretch/>
        </p:blipFill>
        <p:spPr>
          <a:xfrm>
            <a:off x="825335" y="2170928"/>
            <a:ext cx="5042065" cy="377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66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r>
              <a:rPr lang="en-US" dirty="0" smtClean="0"/>
              <a:t>Jet Self-similarity </a:t>
            </a:r>
          </a:p>
          <a:p>
            <a:pPr marL="0" indent="0">
              <a:buNone/>
            </a:pPr>
            <a:r>
              <a:rPr lang="en-US" sz="2000" dirty="0" smtClean="0"/>
              <a:t>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977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dirty="0"/>
              <a:t>Results At t = 5.6 </a:t>
            </a:r>
            <a:r>
              <a:rPr lang="en-US" sz="4400" dirty="0" err="1"/>
              <a:t>ms</a:t>
            </a:r>
            <a:r>
              <a:rPr lang="en-US" sz="4400" dirty="0"/>
              <a:t> </a:t>
            </a:r>
            <a:endParaRPr lang="en-US" sz="4000" b="1" dirty="0">
              <a:solidFill>
                <a:schemeClr val="accent1"/>
              </a:solidFill>
            </a:endParaRPr>
          </a:p>
        </p:txBody>
      </p:sp>
      <p:graphicFrame>
        <p:nvGraphicFramePr>
          <p:cNvPr id="266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6049679"/>
              </p:ext>
            </p:extLst>
          </p:nvPr>
        </p:nvGraphicFramePr>
        <p:xfrm>
          <a:off x="350838" y="6065837"/>
          <a:ext cx="4676775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Equation" r:id="rId4" imgW="2361960" imgH="457200" progId="Equation.3">
                  <p:embed/>
                </p:oleObj>
              </mc:Choice>
              <mc:Fallback>
                <p:oleObj name="Equation" r:id="rId4" imgW="23619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838" y="6065837"/>
                        <a:ext cx="4676775" cy="792163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" t="4878" r="5528" b="4187"/>
          <a:stretch/>
        </p:blipFill>
        <p:spPr>
          <a:xfrm>
            <a:off x="2057400" y="1677390"/>
            <a:ext cx="5911049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05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3D </a:t>
            </a:r>
            <a:r>
              <a:rPr lang="en-US" dirty="0"/>
              <a:t>Simulation Of 1D Half-width </a:t>
            </a:r>
            <a:r>
              <a:rPr lang="en-US" dirty="0" smtClean="0"/>
              <a:t>Jet</a:t>
            </a:r>
            <a:br>
              <a:rPr lang="en-US" dirty="0" smtClean="0"/>
            </a:br>
            <a:r>
              <a:rPr lang="en-US" sz="3100" dirty="0"/>
              <a:t>(Realizable k-e Model)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r>
              <a:rPr lang="en-US" dirty="0" smtClean="0"/>
              <a:t>t = 1.75 </a:t>
            </a:r>
            <a:r>
              <a:rPr lang="en-US" dirty="0" err="1" smtClean="0"/>
              <a:t>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EE529-73CC-4CA9-AF8E-79A1BF65DC76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3" t="6739" r="23376" b="4046"/>
          <a:stretch/>
        </p:blipFill>
        <p:spPr>
          <a:xfrm>
            <a:off x="2133600" y="1976252"/>
            <a:ext cx="6424551" cy="491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117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3D Simulation Of 1D Half-width Jet</a:t>
            </a:r>
            <a:br>
              <a:rPr lang="en-US" dirty="0"/>
            </a:br>
            <a:r>
              <a:rPr lang="en-US" sz="3100" dirty="0"/>
              <a:t>(Realizable k-e Model)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" t="33651" r="1909" b="23056"/>
          <a:stretch/>
        </p:blipFill>
        <p:spPr>
          <a:xfrm>
            <a:off x="609600" y="1774371"/>
            <a:ext cx="7528956" cy="195942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EE529-73CC-4CA9-AF8E-79A1BF65DC76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" t="36311" r="2078" b="22454"/>
          <a:stretch/>
        </p:blipFill>
        <p:spPr>
          <a:xfrm>
            <a:off x="391886" y="3810000"/>
            <a:ext cx="8752114" cy="217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5924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349</Words>
  <Application>Microsoft Office PowerPoint</Application>
  <PresentationFormat>On-screen Show (4:3)</PresentationFormat>
  <Paragraphs>113</Paragraphs>
  <Slides>18</Slides>
  <Notes>2</Notes>
  <HiddenSlides>0</HiddenSlides>
  <MMClips>4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宋体</vt:lpstr>
      <vt:lpstr>Arial</vt:lpstr>
      <vt:lpstr>Calibri</vt:lpstr>
      <vt:lpstr>Cambria Math</vt:lpstr>
      <vt:lpstr>Office Theme</vt:lpstr>
      <vt:lpstr>Equation</vt:lpstr>
      <vt:lpstr>Updates: Two-Phase Jet Simulation</vt:lpstr>
      <vt:lpstr>Outlines</vt:lpstr>
      <vt:lpstr>Boundary Conditions &amp; Mesh</vt:lpstr>
      <vt:lpstr>2D Simulation Of 1D Half-width Jet (Realizable k-e Model)</vt:lpstr>
      <vt:lpstr>Results At t = 5.6 ms </vt:lpstr>
      <vt:lpstr>PowerPoint Presentation</vt:lpstr>
      <vt:lpstr>PowerPoint Presentation</vt:lpstr>
      <vt:lpstr>3D Simulation Of 1D Half-width Jet (Realizable k-e Model)</vt:lpstr>
      <vt:lpstr>3D Simulation Of 1D Half-width Jet (Realizable k-e Model)</vt:lpstr>
      <vt:lpstr>2D Simulation Of 3D Half-width Jet</vt:lpstr>
      <vt:lpstr>2D Simulation Of 3D Half-width Jet  (click to watch the movie)</vt:lpstr>
      <vt:lpstr>2D Simulation Of 3D Half-width Jet  (click to watch the movie)</vt:lpstr>
      <vt:lpstr>2D Simulation Of 3D Half-width Jet  (click to watch the movie)</vt:lpstr>
      <vt:lpstr>2D Simulation Of 3D Half-width Jet</vt:lpstr>
      <vt:lpstr>2D Simulation Of 3D Half-width Jet</vt:lpstr>
      <vt:lpstr>2D Simulation Of 3D Half-width Jet</vt:lpstr>
      <vt:lpstr>2D Simulation Of 3D Half-width Jet</vt:lpstr>
      <vt:lpstr>2D Simulation Of 3D Half-width Jet</vt:lpstr>
    </vt:vector>
  </TitlesOfParts>
  <Company>SUNY AGREEMENT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Updates: Two-phase Jet Simulation</dc:title>
  <dc:creator>Shuai</dc:creator>
  <cp:lastModifiedBy>Kirk T McDonald</cp:lastModifiedBy>
  <cp:revision>32</cp:revision>
  <cp:lastPrinted>2014-02-13T15:12:23Z</cp:lastPrinted>
  <dcterms:created xsi:type="dcterms:W3CDTF">2014-02-12T18:16:16Z</dcterms:created>
  <dcterms:modified xsi:type="dcterms:W3CDTF">2014-02-13T15:18:02Z</dcterms:modified>
</cp:coreProperties>
</file>