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8" r:id="rId10"/>
    <p:sldId id="269" r:id="rId11"/>
    <p:sldId id="270" r:id="rId12"/>
    <p:sldId id="271" r:id="rId13"/>
    <p:sldId id="272" r:id="rId14"/>
    <p:sldId id="273" r:id="rId15"/>
    <p:sldId id="277" r:id="rId16"/>
    <p:sldId id="278" r:id="rId17"/>
    <p:sldId id="279" r:id="rId18"/>
    <p:sldId id="280" r:id="rId19"/>
    <p:sldId id="281" r:id="rId20"/>
    <p:sldId id="285" r:id="rId21"/>
    <p:sldId id="286" r:id="rId22"/>
    <p:sldId id="287" r:id="rId23"/>
    <p:sldId id="288" r:id="rId24"/>
    <p:sldId id="289" r:id="rId25"/>
    <p:sldId id="291" r:id="rId26"/>
    <p:sldId id="29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85" d="100"/>
          <a:sy n="85" d="100"/>
        </p:scale>
        <p:origin x="5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1CB63-9062-4FB8-87BC-9AF55ADF1934}" type="datetimeFigureOut">
              <a:rPr lang="en-US" smtClean="0"/>
              <a:t>2/27/2014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998E0-5374-413A-9588-5DDFC485F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8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A69A-8190-4A01-9359-54B862C9499F}" type="datetime1">
              <a:rPr lang="en-US" smtClean="0"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4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DD73-8A74-4E2D-A8D7-591FD34F1C37}" type="datetime1">
              <a:rPr lang="en-US" smtClean="0"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2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28A4-1262-4261-B510-ED8523575792}" type="datetime1">
              <a:rPr lang="en-US" smtClean="0"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3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5569-C6CF-4D4F-9E92-302EAC913026}" type="datetime1">
              <a:rPr lang="en-US" smtClean="0"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4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353C-9E98-47F7-BAB5-BACEB500D6D8}" type="datetime1">
              <a:rPr lang="en-US" smtClean="0"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7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29CD-407B-41F6-9245-7C5FBBAA5EBE}" type="datetime1">
              <a:rPr lang="en-US" smtClean="0"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7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DFF9-2263-44F4-9937-6D60F1D1A222}" type="datetime1">
              <a:rPr lang="en-US" smtClean="0"/>
              <a:t>2/27/2014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9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FFD5-85B0-4A6C-BDB4-5DE57EDB05BF}" type="datetime1">
              <a:rPr lang="en-US" smtClean="0"/>
              <a:t>2/27/2014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3ADF-7A9C-489D-A7DA-D730F78A552B}" type="datetime1">
              <a:rPr lang="en-US" smtClean="0"/>
              <a:t>2/27/2014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4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7506-59CF-40BB-A2CD-E9F4F42FFBE6}" type="datetime1">
              <a:rPr lang="en-US" smtClean="0"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B201-C22F-4F95-866E-B9D43A601249}" type="datetime1">
              <a:rPr lang="en-US" smtClean="0"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6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41A45-3BDE-46A3-868A-0E8951EE6DFD}" type="datetime1">
              <a:rPr lang="en-US" smtClean="0"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95ED8-BE80-41EB-A24E-3E0DC327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4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avi"/><Relationship Id="rId7" Type="http://schemas.openxmlformats.org/officeDocument/2006/relationships/image" Target="../media/image12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8.avi"/><Relationship Id="rId7" Type="http://schemas.openxmlformats.org/officeDocument/2006/relationships/image" Target="../media/image20.pn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avi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1.avi"/><Relationship Id="rId7" Type="http://schemas.openxmlformats.org/officeDocument/2006/relationships/image" Target="../media/image28.pn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avi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4.avi"/><Relationship Id="rId7" Type="http://schemas.openxmlformats.org/officeDocument/2006/relationships/image" Target="../media/image35.png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4.avi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avi"/><Relationship Id="rId1" Type="http://schemas.microsoft.com/office/2007/relationships/media" Target="../media/media15.avi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Implicit LES Simulation of Two-phase Turbulent Jet Flow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Feb. 27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</a:t>
            </a:r>
            <a:r>
              <a:rPr lang="en-US" dirty="0" smtClean="0"/>
              <a:t>2014</a:t>
            </a:r>
          </a:p>
          <a:p>
            <a:r>
              <a:rPr lang="en-US" dirty="0" smtClean="0"/>
              <a:t>Yan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_t=3m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139" t="55515" r="6943" b="3727"/>
          <a:stretch/>
        </p:blipFill>
        <p:spPr>
          <a:xfrm>
            <a:off x="228600" y="4038600"/>
            <a:ext cx="8763000" cy="2232249"/>
          </a:xfrm>
          <a:prstGeom prst="rect">
            <a:avLst/>
          </a:prstGeom>
        </p:spPr>
      </p:pic>
      <p:pic>
        <p:nvPicPr>
          <p:cNvPr id="5" name="a_t=3m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861" t="53049" r="6880" b="4487"/>
          <a:stretch/>
        </p:blipFill>
        <p:spPr>
          <a:xfrm>
            <a:off x="83224" y="1433625"/>
            <a:ext cx="8908376" cy="2355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Results </a:t>
            </a:r>
            <a:r>
              <a:rPr lang="en-US" dirty="0"/>
              <a:t>---- </a:t>
            </a:r>
            <a:r>
              <a:rPr lang="en-US" dirty="0" smtClean="0"/>
              <a:t>3-Jet-Diameter </a:t>
            </a:r>
            <a:r>
              <a:rPr lang="en-US" dirty="0"/>
              <a:t>Case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</a:t>
            </a:r>
            <a:r>
              <a:rPr lang="en-US" sz="2200" dirty="0"/>
              <a:t>click to watch the movie</a:t>
            </a:r>
            <a:r>
              <a:rPr lang="en-US" sz="2200" dirty="0" smtClean="0"/>
              <a:t>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404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1328593"/>
            <a:ext cx="179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CLSVOF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6797717" y="1220870"/>
            <a:ext cx="1717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0 &lt; t &lt; 3.75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3926" y="3505200"/>
            <a:ext cx="3064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Z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98906" y="6019800"/>
            <a:ext cx="3064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Z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797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vorticity_t=3m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12" t="4575" r="1389" b="2156"/>
          <a:stretch/>
        </p:blipFill>
        <p:spPr>
          <a:xfrm>
            <a:off x="101600" y="1639970"/>
            <a:ext cx="8915400" cy="45322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63404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 ---- </a:t>
            </a:r>
            <a:r>
              <a:rPr lang="en-US" dirty="0" smtClean="0"/>
              <a:t>3-Jet-Diameter </a:t>
            </a:r>
            <a:r>
              <a:rPr lang="en-US" dirty="0"/>
              <a:t>Case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(click to watch the movie)</a:t>
            </a:r>
            <a:endParaRPr lang="en-US" sz="3100" dirty="0"/>
          </a:p>
        </p:txBody>
      </p:sp>
      <p:sp>
        <p:nvSpPr>
          <p:cNvPr id="7" name="Rectangle 6"/>
          <p:cNvSpPr/>
          <p:nvPr/>
        </p:nvSpPr>
        <p:spPr>
          <a:xfrm>
            <a:off x="685800" y="1328593"/>
            <a:ext cx="179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CLSVOF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6797717" y="1220870"/>
            <a:ext cx="1717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0 &lt; t &lt; 3.75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52821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639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7" y="4288256"/>
            <a:ext cx="8804563" cy="2278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50719"/>
            <a:ext cx="8582891" cy="22741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CLSVOF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Results </a:t>
            </a:r>
            <a:r>
              <a:rPr lang="en-US" sz="3200" dirty="0"/>
              <a:t>---- </a:t>
            </a:r>
            <a:r>
              <a:rPr lang="en-US" sz="3200" dirty="0" smtClean="0"/>
              <a:t>3-Jet-Diameter </a:t>
            </a:r>
            <a:r>
              <a:rPr lang="en-US" sz="3200" dirty="0"/>
              <a:t>Case</a:t>
            </a:r>
            <a:endParaRPr lang="en-US" sz="3100" dirty="0"/>
          </a:p>
        </p:txBody>
      </p:sp>
      <p:sp>
        <p:nvSpPr>
          <p:cNvPr id="10" name="Rectangle 9"/>
          <p:cNvSpPr/>
          <p:nvPr/>
        </p:nvSpPr>
        <p:spPr>
          <a:xfrm>
            <a:off x="6797717" y="1220870"/>
            <a:ext cx="1343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3.75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00200" y="3821668"/>
                <a:ext cx="6781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location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of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onset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of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turbulent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breakup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≈ 1.6 </a:t>
                </a:r>
                <a:r>
                  <a:rPr lang="en-US" dirty="0">
                    <a:solidFill>
                      <a:srgbClr val="FF0000"/>
                    </a:solidFill>
                  </a:rPr>
                  <a:t>jet diameters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821668"/>
                <a:ext cx="6781800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810126" y="35052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86326" y="62484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876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918"/>
            <a:ext cx="8782840" cy="4474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Results ---- </a:t>
            </a:r>
            <a:r>
              <a:rPr lang="en-US" dirty="0" smtClean="0"/>
              <a:t>3-Jet-Diameter </a:t>
            </a:r>
            <a:r>
              <a:rPr lang="en-US" dirty="0"/>
              <a:t>Case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CLSVOF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97717" y="1047690"/>
            <a:ext cx="1343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3.75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0526" y="54102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91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74245"/>
            <a:ext cx="8838124" cy="4597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Results ---- </a:t>
            </a:r>
            <a:r>
              <a:rPr lang="en-US" dirty="0" smtClean="0"/>
              <a:t>3-Jet-Diameter </a:t>
            </a:r>
            <a:r>
              <a:rPr lang="en-US" dirty="0"/>
              <a:t>Case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CLSVOF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97717" y="1047690"/>
            <a:ext cx="1343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3.75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60314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48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_2DJet5D ( 50 flow-through times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000" t="40990" r="3030" b="2177"/>
          <a:stretch/>
        </p:blipFill>
        <p:spPr>
          <a:xfrm>
            <a:off x="685800" y="1295400"/>
            <a:ext cx="7793181" cy="2631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 ---- </a:t>
            </a:r>
            <a:r>
              <a:rPr lang="en-US" dirty="0" smtClean="0"/>
              <a:t>5-Jet-Diameter </a:t>
            </a:r>
            <a:r>
              <a:rPr lang="en-US" dirty="0"/>
              <a:t>Case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</a:t>
            </a:r>
            <a:r>
              <a:rPr lang="en-US" sz="2200" dirty="0"/>
              <a:t>click to watch the movie</a:t>
            </a:r>
            <a:r>
              <a:rPr lang="en-US" sz="2200" dirty="0" smtClean="0"/>
              <a:t>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005512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1328593"/>
            <a:ext cx="1219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VOF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6797717" y="122087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0 &lt; t &lt; 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pic>
        <p:nvPicPr>
          <p:cNvPr id="9" name="U_2DJet5D ( 50 flow-through times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5000" t="40158" r="3030" b="2178"/>
          <a:stretch/>
        </p:blipFill>
        <p:spPr>
          <a:xfrm>
            <a:off x="762000" y="4081008"/>
            <a:ext cx="7716981" cy="26443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57726" y="3689046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57726" y="64770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606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05512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 ---- </a:t>
            </a:r>
            <a:r>
              <a:rPr lang="en-US" dirty="0" smtClean="0"/>
              <a:t>5-Jet-Diameter </a:t>
            </a:r>
            <a:r>
              <a:rPr lang="en-US" dirty="0"/>
              <a:t>Case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(click to watch the movie)</a:t>
            </a:r>
            <a:endParaRPr lang="en-US" sz="3100" dirty="0"/>
          </a:p>
        </p:txBody>
      </p:sp>
      <p:pic>
        <p:nvPicPr>
          <p:cNvPr id="2" name="Zvorticity_2DJet5D_t=3ms ( 50 flow-through times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12" t="6059" b="7999"/>
          <a:stretch/>
        </p:blipFill>
        <p:spPr>
          <a:xfrm>
            <a:off x="110836" y="1524000"/>
            <a:ext cx="9033164" cy="42949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97717" y="122087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0 &lt; t &lt; 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52059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77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62400"/>
            <a:ext cx="7839377" cy="2790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0" y="838200"/>
            <a:ext cx="8108930" cy="27804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 ---- </a:t>
            </a:r>
            <a:r>
              <a:rPr lang="en-US" dirty="0" smtClean="0"/>
              <a:t>5-Jet-Diameter </a:t>
            </a:r>
            <a:r>
              <a:rPr lang="en-US" dirty="0"/>
              <a:t>Case </a:t>
            </a:r>
            <a:endParaRPr lang="en-US" sz="3100" dirty="0"/>
          </a:p>
        </p:txBody>
      </p:sp>
      <p:sp>
        <p:nvSpPr>
          <p:cNvPr id="10" name="Rectangle 9"/>
          <p:cNvSpPr/>
          <p:nvPr/>
        </p:nvSpPr>
        <p:spPr>
          <a:xfrm>
            <a:off x="6797717" y="1220870"/>
            <a:ext cx="1015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133600" y="3588435"/>
                <a:ext cx="5867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location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of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onset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of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turbulent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breakup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≈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11.6 </a:t>
                </a:r>
                <a:r>
                  <a:rPr lang="en-US" dirty="0">
                    <a:solidFill>
                      <a:srgbClr val="FF0000"/>
                    </a:solidFill>
                  </a:rPr>
                  <a:t>jet diameters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588435"/>
                <a:ext cx="5867400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733926" y="33401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33926" y="64886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31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5" y="1687447"/>
            <a:ext cx="8966760" cy="4301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Results ---- </a:t>
            </a:r>
            <a:r>
              <a:rPr lang="en-US" dirty="0" smtClean="0"/>
              <a:t>5-Jet-Diameter </a:t>
            </a:r>
            <a:r>
              <a:rPr lang="en-US" dirty="0"/>
              <a:t>Case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97717" y="1047690"/>
            <a:ext cx="1015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53583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242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4" y="1708451"/>
            <a:ext cx="8586862" cy="4259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Results ---- </a:t>
            </a:r>
            <a:r>
              <a:rPr lang="en-US" dirty="0" smtClean="0"/>
              <a:t>5-Jet-Diameter </a:t>
            </a:r>
            <a:r>
              <a:rPr lang="en-US" dirty="0"/>
              <a:t>Case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97717" y="1047690"/>
            <a:ext cx="1015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56631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97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Studied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r>
              <a:rPr lang="en-US" dirty="0" smtClean="0"/>
              <a:t>Implicit LES </a:t>
            </a:r>
            <a:r>
              <a:rPr lang="en-US" dirty="0" smtClean="0"/>
              <a:t>simulation on 2D mesh with radius =  N-jet-diameters, for N = 3,5,7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VOF Multiphase Model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CLSVOF Multiphase Model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1138429" y="2967408"/>
            <a:ext cx="6985000" cy="1833192"/>
            <a:chOff x="1115616" y="1915760"/>
            <a:chExt cx="6984776" cy="1833487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115616" y="2377426"/>
              <a:ext cx="6984776" cy="835160"/>
              <a:chOff x="1259632" y="1729354"/>
              <a:chExt cx="6984776" cy="83516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2123204" y="1729354"/>
                <a:ext cx="554495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123204" y="1729354"/>
                <a:ext cx="0" cy="83516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259632" y="2564514"/>
                <a:ext cx="698477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7668163" y="1729354"/>
                <a:ext cx="0" cy="80099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16"/>
            <p:cNvSpPr txBox="1">
              <a:spLocks noChangeArrowheads="1"/>
            </p:cNvSpPr>
            <p:nvPr/>
          </p:nvSpPr>
          <p:spPr bwMode="auto">
            <a:xfrm>
              <a:off x="1403648" y="2525459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00B050"/>
                  </a:solidFill>
                </a:rPr>
                <a:t>W</a:t>
              </a:r>
            </a:p>
          </p:txBody>
        </p:sp>
        <p:sp>
          <p:nvSpPr>
            <p:cNvPr id="7" name="TextBox 18"/>
            <p:cNvSpPr txBox="1">
              <a:spLocks noChangeArrowheads="1"/>
            </p:cNvSpPr>
            <p:nvPr/>
          </p:nvSpPr>
          <p:spPr bwMode="auto">
            <a:xfrm>
              <a:off x="4505574" y="1915760"/>
              <a:ext cx="3145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00B050"/>
                  </a:solidFill>
                </a:rPr>
                <a:t>L</a:t>
              </a:r>
            </a:p>
          </p:txBody>
        </p:sp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1403648" y="2316336"/>
              <a:ext cx="6120501" cy="1432911"/>
              <a:chOff x="1403648" y="2316336"/>
              <a:chExt cx="6120501" cy="143291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073034" y="2844226"/>
                <a:ext cx="534971" cy="3683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B050"/>
                    </a:solidFill>
                  </a:rPr>
                  <a:t>axis</a:t>
                </a:r>
              </a:p>
            </p:txBody>
          </p:sp>
          <p:grpSp>
            <p:nvGrpSpPr>
              <p:cNvPr id="10" name="Group 34"/>
              <p:cNvGrpSpPr>
                <a:grpSpLocks/>
              </p:cNvGrpSpPr>
              <p:nvPr/>
            </p:nvGrpSpPr>
            <p:grpSpPr bwMode="auto">
              <a:xfrm>
                <a:off x="1403648" y="2316336"/>
                <a:ext cx="1571728" cy="1432911"/>
                <a:chOff x="1403648" y="2316336"/>
                <a:chExt cx="1571728" cy="1432911"/>
              </a:xfrm>
            </p:grpSpPr>
            <p:sp>
              <p:nvSpPr>
                <p:cNvPr id="14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1403648" y="3379915"/>
                  <a:ext cx="139826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n-US" altLang="en-US" dirty="0">
                      <a:solidFill>
                        <a:srgbClr val="00B050"/>
                      </a:solidFill>
                    </a:rPr>
                    <a:t>Velocity inlet</a:t>
                  </a:r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1979189" y="2945270"/>
                  <a:ext cx="0" cy="26731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2411760" y="2316336"/>
                  <a:ext cx="56361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n-US" altLang="en-US">
                      <a:solidFill>
                        <a:srgbClr val="00B050"/>
                      </a:solidFill>
                    </a:rPr>
                    <a:t>wall</a:t>
                  </a:r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1979189" y="2488570"/>
                  <a:ext cx="431786" cy="18418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1979189" y="3125260"/>
                  <a:ext cx="523858" cy="25562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28"/>
              <p:cNvSpPr txBox="1">
                <a:spLocks noChangeArrowheads="1"/>
              </p:cNvSpPr>
              <p:nvPr/>
            </p:nvSpPr>
            <p:spPr bwMode="auto">
              <a:xfrm>
                <a:off x="5646056" y="2693946"/>
                <a:ext cx="1466188" cy="369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en-US" dirty="0" smtClean="0">
                    <a:solidFill>
                      <a:srgbClr val="00B050"/>
                    </a:solidFill>
                  </a:rPr>
                  <a:t>Pressure </a:t>
                </a:r>
                <a:r>
                  <a:rPr lang="en-US" altLang="en-US" dirty="0">
                    <a:solidFill>
                      <a:srgbClr val="00B050"/>
                    </a:solidFill>
                  </a:rPr>
                  <a:t>Inlet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6109731" y="2377427"/>
                <a:ext cx="358764" cy="3048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endCxn id="11" idx="3"/>
              </p:cNvCxnSpPr>
              <p:nvPr/>
            </p:nvCxnSpPr>
            <p:spPr>
              <a:xfrm flipH="1">
                <a:off x="7112244" y="2682276"/>
                <a:ext cx="411905" cy="1963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/>
          <p:cNvGrpSpPr/>
          <p:nvPr/>
        </p:nvGrpSpPr>
        <p:grpSpPr>
          <a:xfrm>
            <a:off x="7597219" y="3052212"/>
            <a:ext cx="1052419" cy="1073573"/>
            <a:chOff x="7543800" y="1669627"/>
            <a:chExt cx="1052419" cy="1073573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7938526" y="2325318"/>
              <a:ext cx="51967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7938526" y="1752600"/>
              <a:ext cx="0" cy="57271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320181" y="2373868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543800" y="1669627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</p:grpSp>
      <p:graphicFrame>
        <p:nvGraphicFramePr>
          <p:cNvPr id="2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309706"/>
              </p:ext>
            </p:extLst>
          </p:nvPr>
        </p:nvGraphicFramePr>
        <p:xfrm>
          <a:off x="1578870" y="4877317"/>
          <a:ext cx="6193530" cy="17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608"/>
                <a:gridCol w="909921"/>
                <a:gridCol w="1417481"/>
                <a:gridCol w="1474260"/>
                <a:gridCol w="1474260"/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Width (W)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Length (L)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Grid</a:t>
                      </a:r>
                      <a:r>
                        <a:rPr lang="en-US" sz="1800" baseline="0" dirty="0" smtClean="0"/>
                        <a:t> # in z  (</a:t>
                      </a:r>
                      <a:r>
                        <a:rPr lang="en-US" sz="1800" dirty="0" err="1" smtClean="0"/>
                        <a:t>Nz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Grid</a:t>
                      </a:r>
                      <a:r>
                        <a:rPr lang="en-US" sz="1800" baseline="0" dirty="0" smtClean="0"/>
                        <a:t> # in y  (</a:t>
                      </a:r>
                      <a:r>
                        <a:rPr lang="en-US" sz="1800" dirty="0" err="1" smtClean="0"/>
                        <a:t>Ny</a:t>
                      </a:r>
                      <a:r>
                        <a:rPr lang="en-US" sz="1800" dirty="0" smtClean="0"/>
                        <a:t>)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Total</a:t>
                      </a:r>
                      <a:r>
                        <a:rPr lang="en-US" sz="1800" baseline="0" dirty="0" smtClean="0"/>
                        <a:t> Grid # (</a:t>
                      </a:r>
                      <a:r>
                        <a:rPr lang="en-US" sz="1800" baseline="0" dirty="0" err="1" smtClean="0"/>
                        <a:t>Nt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2120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127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269,240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r>
                        <a:rPr lang="en-US" altLang="zh-CN" sz="1800" dirty="0" smtClean="0"/>
                        <a:t>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2120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212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449,440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2120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297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629,640</a:t>
                      </a:r>
                      <a:endParaRPr lang="en-US" sz="1800" dirty="0"/>
                    </a:p>
                  </a:txBody>
                  <a:tcPr marT="45700" marB="45700"/>
                </a:tc>
              </a:tr>
            </a:tbl>
          </a:graphicData>
        </a:graphic>
      </p:graphicFrame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95ED8-BE80-41EB-A24E-3E0DC327A6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583" t="42569" r="9444" b="4065"/>
          <a:stretch/>
        </p:blipFill>
        <p:spPr>
          <a:xfrm>
            <a:off x="304800" y="1371600"/>
            <a:ext cx="7772400" cy="2699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 ---- </a:t>
            </a:r>
            <a:r>
              <a:rPr lang="en-US" dirty="0" smtClean="0"/>
              <a:t>5-Jet-Diameter </a:t>
            </a:r>
            <a:r>
              <a:rPr lang="en-US" dirty="0"/>
              <a:t>Case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</a:t>
            </a:r>
            <a:r>
              <a:rPr lang="en-US" sz="2200" dirty="0"/>
              <a:t>click to watch the movie</a:t>
            </a:r>
            <a:r>
              <a:rPr lang="en-US" sz="2200" dirty="0" smtClean="0"/>
              <a:t>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1328593"/>
            <a:ext cx="179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 smtClean="0"/>
              <a:t>CLS</a:t>
            </a:r>
            <a:r>
              <a:rPr lang="en-US" sz="3200" dirty="0" smtClean="0"/>
              <a:t>VOF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6797717" y="122087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0 &lt; t &lt; 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pic>
        <p:nvPicPr>
          <p:cNvPr id="6" name="U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861" t="42322" r="9305" b="4312"/>
          <a:stretch/>
        </p:blipFill>
        <p:spPr>
          <a:xfrm>
            <a:off x="381000" y="4038600"/>
            <a:ext cx="78486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5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05512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 ---- </a:t>
            </a:r>
            <a:r>
              <a:rPr lang="en-US" dirty="0" smtClean="0"/>
              <a:t>5-Jet-Diameter </a:t>
            </a:r>
            <a:r>
              <a:rPr lang="en-US" dirty="0"/>
              <a:t>Case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(click to watch the movie)</a:t>
            </a:r>
            <a:endParaRPr lang="en-US" sz="3100" dirty="0"/>
          </a:p>
        </p:txBody>
      </p:sp>
      <p:sp>
        <p:nvSpPr>
          <p:cNvPr id="7" name="Rectangle 6"/>
          <p:cNvSpPr/>
          <p:nvPr/>
        </p:nvSpPr>
        <p:spPr>
          <a:xfrm>
            <a:off x="6797717" y="1220870"/>
            <a:ext cx="1717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0 &lt; t &lt; 2.25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52059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pic>
        <p:nvPicPr>
          <p:cNvPr id="3" name="Zvorticit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0" t="2110" r="1388" b="3568"/>
          <a:stretch/>
        </p:blipFill>
        <p:spPr>
          <a:xfrm>
            <a:off x="114300" y="1041400"/>
            <a:ext cx="89027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8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79533"/>
            <a:ext cx="7839377" cy="2742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0" y="893606"/>
            <a:ext cx="8108930" cy="26696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CLSVOF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 ---- </a:t>
            </a:r>
            <a:r>
              <a:rPr lang="en-US" dirty="0" smtClean="0"/>
              <a:t>5-Jet-Diameter </a:t>
            </a:r>
            <a:r>
              <a:rPr lang="en-US" dirty="0"/>
              <a:t>Case </a:t>
            </a:r>
            <a:endParaRPr lang="en-US" sz="3100" dirty="0"/>
          </a:p>
        </p:txBody>
      </p:sp>
      <p:sp>
        <p:nvSpPr>
          <p:cNvPr id="10" name="Rectangle 9"/>
          <p:cNvSpPr/>
          <p:nvPr/>
        </p:nvSpPr>
        <p:spPr>
          <a:xfrm>
            <a:off x="7214579" y="1220870"/>
            <a:ext cx="1015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133600" y="3581400"/>
                <a:ext cx="5867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location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of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onset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of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turbulent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breakup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≈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0.4 </a:t>
                </a:r>
                <a:r>
                  <a:rPr lang="en-US" dirty="0">
                    <a:solidFill>
                      <a:srgbClr val="FF0000"/>
                    </a:solidFill>
                  </a:rPr>
                  <a:t>jet diameters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581400"/>
                <a:ext cx="5867400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810126" y="33528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10126" y="6481633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944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7" y="1687447"/>
            <a:ext cx="8102515" cy="4301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Results ---- </a:t>
            </a:r>
            <a:r>
              <a:rPr lang="en-US" dirty="0" smtClean="0"/>
              <a:t>5-Jet-Diameter </a:t>
            </a:r>
            <a:r>
              <a:rPr lang="en-US" dirty="0"/>
              <a:t>Case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CLSVOF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97717" y="1047690"/>
            <a:ext cx="1015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9" y="1708451"/>
            <a:ext cx="7885071" cy="4259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Results ---- </a:t>
            </a:r>
            <a:r>
              <a:rPr lang="en-US" dirty="0" smtClean="0"/>
              <a:t>5-Jet-Diameter </a:t>
            </a:r>
            <a:r>
              <a:rPr lang="en-US" dirty="0"/>
              <a:t>Case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CLSVOF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97717" y="1047690"/>
            <a:ext cx="1015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0526" y="56631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35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583" t="32067" r="9028" b="3424"/>
          <a:stretch/>
        </p:blipFill>
        <p:spPr>
          <a:xfrm>
            <a:off x="1106715" y="1313735"/>
            <a:ext cx="6360885" cy="264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 ---- </a:t>
            </a:r>
            <a:r>
              <a:rPr lang="en-US" dirty="0" smtClean="0"/>
              <a:t>7-Jet-Diameter </a:t>
            </a:r>
            <a:r>
              <a:rPr lang="en-US" dirty="0"/>
              <a:t>Case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</a:t>
            </a:r>
            <a:r>
              <a:rPr lang="en-US" sz="2200" dirty="0"/>
              <a:t>click to watch the movie</a:t>
            </a:r>
            <a:r>
              <a:rPr lang="en-US" sz="2200" dirty="0" smtClean="0"/>
              <a:t>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5690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1328593"/>
            <a:ext cx="1219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VOF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6797717" y="990600"/>
            <a:ext cx="1717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0 &lt; t &lt; 1.75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pic>
        <p:nvPicPr>
          <p:cNvPr id="6" name="U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722" t="30075" r="8751" b="4171"/>
          <a:stretch/>
        </p:blipFill>
        <p:spPr>
          <a:xfrm>
            <a:off x="1143000" y="4038600"/>
            <a:ext cx="6324600" cy="268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3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vorticit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8" t="2956" r="972" b="3395"/>
          <a:stretch/>
        </p:blipFill>
        <p:spPr>
          <a:xfrm>
            <a:off x="114300" y="1473200"/>
            <a:ext cx="8928100" cy="4775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05512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 ---- </a:t>
            </a:r>
            <a:r>
              <a:rPr lang="en-US" dirty="0" smtClean="0"/>
              <a:t>7-Jet-Diameter </a:t>
            </a:r>
            <a:r>
              <a:rPr lang="en-US" dirty="0"/>
              <a:t>Case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(click to watch the movie)</a:t>
            </a:r>
            <a:endParaRPr lang="en-US" sz="3100" dirty="0"/>
          </a:p>
        </p:txBody>
      </p:sp>
      <p:sp>
        <p:nvSpPr>
          <p:cNvPr id="7" name="Rectangle 6"/>
          <p:cNvSpPr/>
          <p:nvPr/>
        </p:nvSpPr>
        <p:spPr>
          <a:xfrm>
            <a:off x="6797717" y="1220870"/>
            <a:ext cx="1717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0 &lt; t &lt; 1.75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Hand Calculation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6B3-7B1A-4327-9333-D2C8CDC2039F}" type="slidenum">
              <a:rPr lang="en-US" smtClean="0"/>
              <a:t>27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/>
          <a:stretch/>
        </p:blipFill>
        <p:spPr bwMode="auto">
          <a:xfrm>
            <a:off x="179512" y="880519"/>
            <a:ext cx="4680520" cy="534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04047" y="5005625"/>
            <a:ext cx="40721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00FF"/>
                </a:solidFill>
              </a:rPr>
              <a:t>[2] P-K </a:t>
            </a:r>
            <a:r>
              <a:rPr lang="en-US" sz="1500" dirty="0">
                <a:solidFill>
                  <a:srgbClr val="0000FF"/>
                </a:solidFill>
              </a:rPr>
              <a:t>Wu and G M </a:t>
            </a:r>
            <a:r>
              <a:rPr lang="en-US" sz="1500" dirty="0" err="1" smtClean="0">
                <a:solidFill>
                  <a:srgbClr val="0000FF"/>
                </a:solidFill>
              </a:rPr>
              <a:t>Faeth</a:t>
            </a:r>
            <a:r>
              <a:rPr lang="en-US" sz="1500" dirty="0" smtClean="0">
                <a:solidFill>
                  <a:srgbClr val="0000FF"/>
                </a:solidFill>
              </a:rPr>
              <a:t>, Onset </a:t>
            </a:r>
            <a:r>
              <a:rPr lang="en-US" sz="1500" dirty="0">
                <a:solidFill>
                  <a:srgbClr val="0000FF"/>
                </a:solidFill>
              </a:rPr>
              <a:t>and end of drop formation along the surface of turbulent liquid </a:t>
            </a:r>
            <a:r>
              <a:rPr lang="en-US" sz="1500" dirty="0" smtClean="0">
                <a:solidFill>
                  <a:srgbClr val="0000FF"/>
                </a:solidFill>
              </a:rPr>
              <a:t>jets in </a:t>
            </a:r>
            <a:r>
              <a:rPr lang="en-US" sz="1500" dirty="0">
                <a:solidFill>
                  <a:srgbClr val="0000FF"/>
                </a:solidFill>
              </a:rPr>
              <a:t>still </a:t>
            </a:r>
            <a:r>
              <a:rPr lang="en-US" sz="1500" dirty="0" smtClean="0">
                <a:solidFill>
                  <a:srgbClr val="0000FF"/>
                </a:solidFill>
              </a:rPr>
              <a:t>gases</a:t>
            </a:r>
            <a:r>
              <a:rPr lang="en-US" sz="1500" dirty="0">
                <a:solidFill>
                  <a:srgbClr val="0000FF"/>
                </a:solidFill>
              </a:rPr>
              <a:t>, Phys. Fluids, Vol. 7, No. 11, November </a:t>
            </a:r>
            <a:r>
              <a:rPr lang="en-US" sz="1500" dirty="0" smtClean="0">
                <a:solidFill>
                  <a:srgbClr val="0000FF"/>
                </a:solidFill>
              </a:rPr>
              <a:t>1995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6167045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Surface breakup regime map for turbulent liquid jets in </a:t>
            </a:r>
            <a:r>
              <a:rPr lang="en-US" dirty="0" smtClean="0"/>
              <a:t>still gases when </a:t>
            </a:r>
            <a:r>
              <a:rPr lang="en-US" dirty="0"/>
              <a:t>aerodynamic effects are </a:t>
            </a:r>
            <a:r>
              <a:rPr lang="en-US" dirty="0" smtClean="0"/>
              <a:t>small (</a:t>
            </a:r>
            <a:r>
              <a:rPr lang="en-US" dirty="0"/>
              <a:t>liquid/gas density ratios </a:t>
            </a:r>
            <a:r>
              <a:rPr lang="en-US" dirty="0" smtClean="0"/>
              <a:t>are larger than 500)</a:t>
            </a:r>
            <a:r>
              <a:rPr lang="en-US" baseline="30000" dirty="0" smtClean="0"/>
              <a:t>[2]</a:t>
            </a:r>
            <a:endParaRPr lang="en-US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932041" y="1988840"/>
                <a:ext cx="4104455" cy="22000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Considered Range: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Weber numbers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𝑊𝑒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𝑓𝑑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𝜌</m:t>
                    </m:r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  <m:sup/>
                        </m:sSubSup>
                      </m:e>
                      <m:sub/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/</m:t>
                    </m:r>
                    <m:r>
                      <a:rPr lang="el-GR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𝜎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) :</m:t>
                    </m:r>
                  </m:oMath>
                </a14:m>
                <a:endParaRPr lang="en-US" dirty="0" smtClean="0">
                  <a:solidFill>
                    <a:srgbClr val="FF0000"/>
                  </a:solidFill>
                  <a:ea typeface="Cambria Math"/>
                </a:endParaRP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1.0X </a:t>
                </a:r>
                <a:r>
                  <a:rPr lang="en-US" dirty="0">
                    <a:solidFill>
                      <a:srgbClr val="FF0000"/>
                    </a:solidFill>
                  </a:rPr>
                  <a:t>10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US" dirty="0">
                    <a:solidFill>
                      <a:srgbClr val="FF0000"/>
                    </a:solidFill>
                  </a:rPr>
                  <a:t>-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1.1X1 0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6</a:t>
                </a:r>
                <a:r>
                  <a:rPr lang="en-US" dirty="0">
                    <a:solidFill>
                      <a:srgbClr val="FF0000"/>
                    </a:solidFill>
                  </a:rPr>
                  <a:t>;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Reynolds numbers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𝑅</m:t>
                        </m:r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𝑓𝑑</m:t>
                        </m:r>
                      </m:sub>
                    </m:sSub>
                    <m:r>
                      <a:rPr lang="en-US" b="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sub>
                    </m:sSub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  <m:sup/>
                        </m:sSubSup>
                      </m:e>
                      <m:sub/>
                      <m:sup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  <m:r>
                      <a:rPr lang="en-US" b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/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) : </a:t>
                </a:r>
                <a:r>
                  <a:rPr lang="en-US" dirty="0">
                    <a:solidFill>
                      <a:srgbClr val="FF0000"/>
                    </a:solidFill>
                  </a:rPr>
                  <a:t>3.4X10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3</a:t>
                </a:r>
                <a:r>
                  <a:rPr lang="en-US" dirty="0">
                    <a:solidFill>
                      <a:srgbClr val="FF0000"/>
                    </a:solidFill>
                  </a:rPr>
                  <a:t>-8.5X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5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;</a:t>
                </a:r>
              </a:p>
              <a:p>
                <a:r>
                  <a:rPr lang="en-US" dirty="0" err="1" smtClean="0">
                    <a:solidFill>
                      <a:srgbClr val="FF0000"/>
                    </a:solidFill>
                  </a:rPr>
                  <a:t>Ohnesorge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numbers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𝑂𝐻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𝑑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𝜎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) : 0.001-0.017.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1" y="1988840"/>
                <a:ext cx="4104455" cy="2200089"/>
              </a:xfrm>
              <a:prstGeom prst="rect">
                <a:avLst/>
              </a:prstGeom>
              <a:blipFill rotWithShape="1">
                <a:blip r:embed="rId3"/>
                <a:stretch>
                  <a:fillRect l="-1189" t="-1385" r="-892" b="-2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5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Hand Calculation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77441792"/>
                  </p:ext>
                </p:extLst>
              </p:nvPr>
            </p:nvGraphicFramePr>
            <p:xfrm>
              <a:off x="457200" y="4023360"/>
              <a:ext cx="8229600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14800"/>
                    <a:gridCol w="4114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Case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3-Jet-Diameter </a:t>
                          </a:r>
                          <a:r>
                            <a:rPr lang="en-US" dirty="0" smtClean="0"/>
                            <a:t>VOF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14d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3-Jet-Diameter </a:t>
                          </a:r>
                          <a:r>
                            <a:rPr lang="en-US" dirty="0" smtClean="0"/>
                            <a:t>CLSVOF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1.6d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5-Jet-Diameter </a:t>
                          </a:r>
                          <a:r>
                            <a:rPr lang="en-US" dirty="0" smtClean="0"/>
                            <a:t>VOF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11.6d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5-Jet-Diameter </a:t>
                          </a:r>
                          <a:r>
                            <a:rPr lang="en-US" dirty="0" smtClean="0"/>
                            <a:t>CLSVOF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0.4d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7-Jet-Diameter </a:t>
                          </a:r>
                          <a:r>
                            <a:rPr lang="en-US" dirty="0" smtClean="0"/>
                            <a:t>VOF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No</a:t>
                          </a:r>
                          <a:r>
                            <a:rPr lang="en-US" baseline="0" dirty="0" smtClean="0"/>
                            <a:t>t Completed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77441792"/>
                  </p:ext>
                </p:extLst>
              </p:nvPr>
            </p:nvGraphicFramePr>
            <p:xfrm>
              <a:off x="457200" y="4023360"/>
              <a:ext cx="8229600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14800"/>
                    <a:gridCol w="4114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Case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296" t="-8197" r="-741" b="-5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3-Jet-Diameter </a:t>
                          </a:r>
                          <a:r>
                            <a:rPr lang="en-US" dirty="0" smtClean="0"/>
                            <a:t>VOF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14d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3-Jet-Diameter </a:t>
                          </a:r>
                          <a:r>
                            <a:rPr lang="en-US" dirty="0" smtClean="0"/>
                            <a:t>CLSVOF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1.6d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5-Jet-Diameter </a:t>
                          </a:r>
                          <a:r>
                            <a:rPr lang="en-US" dirty="0" smtClean="0"/>
                            <a:t>VOF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11.6d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5-Jet-Diameter </a:t>
                          </a:r>
                          <a:r>
                            <a:rPr lang="en-US" dirty="0" smtClean="0"/>
                            <a:t>CLSVOF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0.4d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7-Jet-Diameter </a:t>
                          </a:r>
                          <a:r>
                            <a:rPr lang="en-US" dirty="0" smtClean="0"/>
                            <a:t>VOF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No</a:t>
                          </a:r>
                          <a:r>
                            <a:rPr lang="en-US" baseline="0" dirty="0" smtClean="0"/>
                            <a:t>t Completed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6B3-7B1A-4327-9333-D2C8CDC2039F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2260235"/>
                  </p:ext>
                </p:extLst>
              </p:nvPr>
            </p:nvGraphicFramePr>
            <p:xfrm>
              <a:off x="673697" y="1628800"/>
              <a:ext cx="7479703" cy="10494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7564"/>
                    <a:gridCol w="897564"/>
                    <a:gridCol w="972362"/>
                    <a:gridCol w="2047918"/>
                    <a:gridCol w="2664295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𝑊𝑒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𝑓𝑑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𝑅</m:t>
                                    </m:r>
                                    <m:r>
                                      <a:rPr lang="en-US" b="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𝑓𝑑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𝑂𝐻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=2000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𝑊𝑒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𝑓𝑑</m:t>
                                        </m:r>
                                      </m:sub>
                                    </m:sSub>
                                    <m:r>
                                      <m:rPr>
                                        <m:nor/>
                                      </m:rPr>
                                      <a:rPr lang="en-US" baseline="-25000" dirty="0"/>
                                      <m:t> 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−0.67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lang="en-US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=1.58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−5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𝑊𝑒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𝑓𝑑</m:t>
                                        </m:r>
                                      </m:sub>
                                    </m:sSub>
                                    <m:r>
                                      <m:rPr>
                                        <m:nor/>
                                      </m:rPr>
                                      <a:rPr lang="en-US" baseline="-25000" dirty="0"/>
                                      <m:t> 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1.68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lang="en-US" baseline="-250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11,600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smtClean="0">
                              <a:solidFill>
                                <a:schemeClr val="tx1"/>
                              </a:solidFill>
                            </a:rPr>
                            <a:t>5,800</a:t>
                          </a:r>
                          <a:endParaRPr lang="en-US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0.01857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3.783d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106.4d</a:t>
                          </a: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2260235"/>
                  </p:ext>
                </p:extLst>
              </p:nvPr>
            </p:nvGraphicFramePr>
            <p:xfrm>
              <a:off x="673697" y="1628800"/>
              <a:ext cx="7479703" cy="10494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7564"/>
                    <a:gridCol w="897564"/>
                    <a:gridCol w="972362"/>
                    <a:gridCol w="2047918"/>
                    <a:gridCol w="2664295"/>
                  </a:tblGrid>
                  <a:tr h="6785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680" r="-734694" b="-693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680" r="-634694" b="-693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4375" r="-483125" b="-693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35417" r="-130060" b="-693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1007" b="-6936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11,600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smtClean="0">
                              <a:solidFill>
                                <a:schemeClr val="tx1"/>
                              </a:solidFill>
                            </a:rPr>
                            <a:t>5,800</a:t>
                          </a:r>
                          <a:endParaRPr lang="en-US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0.01857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3.783d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106.4d</a:t>
                          </a: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80147" y="2819400"/>
                <a:ext cx="43750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location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of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onset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of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turbulent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breakup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;</m:t>
                      </m:r>
                    </m:oMath>
                  </m:oMathPara>
                </a14:m>
                <a:endParaRPr lang="en-US" b="0" i="0" dirty="0" smtClean="0">
                  <a:solidFill>
                    <a:srgbClr val="FF0000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location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of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end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of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turbulent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breakup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b="0" dirty="0" smtClean="0">
                  <a:solidFill>
                    <a:srgbClr val="FF0000"/>
                  </a:solidFill>
                </a:endParaRPr>
              </a:p>
              <a:p>
                <a:r>
                  <a:rPr lang="en-US" i="1" dirty="0" smtClean="0">
                    <a:solidFill>
                      <a:srgbClr val="FF0000"/>
                    </a:solidFill>
                  </a:rPr>
                  <a:t>d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:</a:t>
                </a:r>
                <a:r>
                  <a:rPr lang="en-US" dirty="0" smtClean="0"/>
                  <a:t>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jet diameter.</a:t>
                </a:r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47" y="2819400"/>
                <a:ext cx="4375044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1255"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06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37726" r="8637" b="13177"/>
          <a:stretch/>
        </p:blipFill>
        <p:spPr>
          <a:xfrm>
            <a:off x="477981" y="1350818"/>
            <a:ext cx="7883237" cy="2687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Results ---- </a:t>
            </a:r>
            <a:r>
              <a:rPr lang="en-US" dirty="0" smtClean="0"/>
              <a:t>3-Jet-Diameter </a:t>
            </a:r>
            <a:r>
              <a:rPr lang="en-US" dirty="0"/>
              <a:t>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VOF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34942" r="8636" b="13176"/>
          <a:stretch/>
        </p:blipFill>
        <p:spPr>
          <a:xfrm>
            <a:off x="533400" y="3962400"/>
            <a:ext cx="7883237" cy="28401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00800" y="922999"/>
            <a:ext cx="2346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Initialization (t = 0 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36449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64886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810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 ---- </a:t>
            </a:r>
            <a:r>
              <a:rPr lang="en-US" dirty="0" smtClean="0"/>
              <a:t>3-Jet-Diameter </a:t>
            </a:r>
            <a:r>
              <a:rPr lang="en-US" dirty="0"/>
              <a:t>Case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</a:t>
            </a:r>
            <a:r>
              <a:rPr lang="en-US" sz="2200" dirty="0"/>
              <a:t>click to watch the movie</a:t>
            </a:r>
            <a:r>
              <a:rPr lang="en-US" sz="2200" dirty="0" smtClean="0"/>
              <a:t>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05512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4</a:t>
            </a:fld>
            <a:endParaRPr lang="en-US"/>
          </a:p>
        </p:txBody>
      </p:sp>
      <p:pic>
        <p:nvPicPr>
          <p:cNvPr id="5" name="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029" t="29118" r="8940" b="25322"/>
          <a:stretch/>
        </p:blipFill>
        <p:spPr>
          <a:xfrm>
            <a:off x="408709" y="1620981"/>
            <a:ext cx="8049491" cy="2493819"/>
          </a:xfrm>
          <a:prstGeom prst="rect">
            <a:avLst/>
          </a:prstGeom>
        </p:spPr>
      </p:pic>
      <p:pic>
        <p:nvPicPr>
          <p:cNvPr id="6" name="U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030" t="23802" r="8636" b="26841"/>
          <a:stretch/>
        </p:blipFill>
        <p:spPr>
          <a:xfrm>
            <a:off x="457200" y="4003963"/>
            <a:ext cx="8077200" cy="2701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1328593"/>
            <a:ext cx="1219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VOF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6797717" y="1220870"/>
            <a:ext cx="1587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0 &lt; t &lt; 5.3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37454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57726" y="64008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16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05512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5</a:t>
            </a:fld>
            <a:endParaRPr lang="en-US"/>
          </a:p>
        </p:txBody>
      </p:sp>
      <p:pic>
        <p:nvPicPr>
          <p:cNvPr id="3" name="Zvorticit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59" t="10209" r="2987" b="3847"/>
          <a:stretch/>
        </p:blipFill>
        <p:spPr>
          <a:xfrm>
            <a:off x="228600" y="1768434"/>
            <a:ext cx="8728364" cy="425136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 ---- </a:t>
            </a:r>
            <a:r>
              <a:rPr lang="en-US" dirty="0" smtClean="0"/>
              <a:t>3-Jet-Diameter </a:t>
            </a:r>
            <a:r>
              <a:rPr lang="en-US" dirty="0"/>
              <a:t>Case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(click to watch the movie)</a:t>
            </a:r>
            <a:endParaRPr lang="en-US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4276726" y="45720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93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" y="1561152"/>
            <a:ext cx="7883237" cy="22671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41571"/>
            <a:ext cx="7883237" cy="208184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 ---- </a:t>
            </a:r>
            <a:r>
              <a:rPr lang="en-US" dirty="0" smtClean="0"/>
              <a:t>3-Jet-Diameter </a:t>
            </a:r>
            <a:r>
              <a:rPr lang="en-US" dirty="0"/>
              <a:t>Case </a:t>
            </a:r>
            <a:endParaRPr lang="en-US" sz="3100" dirty="0"/>
          </a:p>
        </p:txBody>
      </p:sp>
      <p:sp>
        <p:nvSpPr>
          <p:cNvPr id="10" name="Rectangle 9"/>
          <p:cNvSpPr/>
          <p:nvPr/>
        </p:nvSpPr>
        <p:spPr>
          <a:xfrm>
            <a:off x="6797717" y="1220870"/>
            <a:ext cx="1213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5.3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81200" y="3804801"/>
                <a:ext cx="56676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/>
                      </a:rPr>
                      <m:t>location</m:t>
                    </m:r>
                    <m:r>
                      <a:rPr lang="en-US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/>
                      </a:rPr>
                      <m:t>of</m:t>
                    </m:r>
                    <m:r>
                      <a:rPr lang="en-US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/>
                      </a:rPr>
                      <m:t>onset</m:t>
                    </m:r>
                    <m:r>
                      <a:rPr lang="en-US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/>
                      </a:rPr>
                      <m:t>of</m:t>
                    </m:r>
                    <m:r>
                      <a:rPr lang="en-US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/>
                      </a:rPr>
                      <m:t>turbulent</m:t>
                    </m:r>
                    <m:r>
                      <a:rPr lang="en-US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/>
                      </a:rPr>
                      <m:t>breakup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  <a:latin typeface="Calibri"/>
                  </a:rPr>
                  <a:t>≈ 14 jet diameters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804801"/>
                <a:ext cx="5667642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197" r="-10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05326" y="35052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81526" y="61722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672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5" y="1666504"/>
            <a:ext cx="896676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Results ---- </a:t>
            </a:r>
            <a:r>
              <a:rPr lang="en-US" dirty="0" smtClean="0"/>
              <a:t>3-Jet-Diameter </a:t>
            </a:r>
            <a:r>
              <a:rPr lang="en-US" dirty="0"/>
              <a:t>Case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97717" y="1047690"/>
            <a:ext cx="1213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5.3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42153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79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4" y="1666504"/>
            <a:ext cx="8586862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Results ---- </a:t>
            </a:r>
            <a:r>
              <a:rPr lang="en-US" dirty="0" smtClean="0"/>
              <a:t>3-Jet-Diameter </a:t>
            </a:r>
            <a:r>
              <a:rPr lang="en-US" dirty="0"/>
              <a:t>Case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VOF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97717" y="1047690"/>
            <a:ext cx="1213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 = 5.3 </a:t>
            </a:r>
            <a:r>
              <a:rPr lang="en-US" sz="2000" b="1" dirty="0" err="1" smtClean="0">
                <a:solidFill>
                  <a:srgbClr val="00B050"/>
                </a:solidFill>
              </a:rPr>
              <a:t>ms</a:t>
            </a:r>
            <a:endParaRPr lang="en-US" sz="2000" b="1" dirty="0" smtClean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6726" y="582523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236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37726" r="8637" b="13177"/>
          <a:stretch/>
        </p:blipFill>
        <p:spPr>
          <a:xfrm>
            <a:off x="477981" y="1350818"/>
            <a:ext cx="7883237" cy="2687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Results ---- </a:t>
            </a:r>
            <a:r>
              <a:rPr lang="en-US" dirty="0" smtClean="0"/>
              <a:t>3-Jet-Diameter </a:t>
            </a:r>
            <a:r>
              <a:rPr lang="en-US" dirty="0"/>
              <a:t>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CLSVOF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34942" r="8636" b="13176"/>
          <a:stretch/>
        </p:blipFill>
        <p:spPr>
          <a:xfrm>
            <a:off x="533400" y="3962400"/>
            <a:ext cx="7883237" cy="28401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00800" y="922999"/>
            <a:ext cx="2346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Initialization (t = 0 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36449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6488668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36576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6477000"/>
            <a:ext cx="295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13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zhan_140227</Template>
  <TotalTime>40</TotalTime>
  <Words>522</Words>
  <Application>Microsoft Office PowerPoint</Application>
  <PresentationFormat>On-screen Show (4:3)</PresentationFormat>
  <Paragraphs>199</Paragraphs>
  <Slides>28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宋体</vt:lpstr>
      <vt:lpstr>Arial</vt:lpstr>
      <vt:lpstr>Calibri</vt:lpstr>
      <vt:lpstr>Cambria Math</vt:lpstr>
      <vt:lpstr>Office Theme</vt:lpstr>
      <vt:lpstr>Implicit LES Simulation of Two-phase Turbulent Jet Flow</vt:lpstr>
      <vt:lpstr>Studied Problems</vt:lpstr>
      <vt:lpstr>Results ---- 3-Jet-Diameter Case</vt:lpstr>
      <vt:lpstr>Results ---- 3-Jet-Diameter Case  (click to watch the movie)</vt:lpstr>
      <vt:lpstr>PowerPoint Presentation</vt:lpstr>
      <vt:lpstr>Results ---- 3-Jet-Diameter Case </vt:lpstr>
      <vt:lpstr>Results ---- 3-Jet-Diameter Case </vt:lpstr>
      <vt:lpstr>Results ---- 3-Jet-Diameter Case </vt:lpstr>
      <vt:lpstr>Results ---- 3-Jet-Diameter Case</vt:lpstr>
      <vt:lpstr>Results ---- 3-Jet-Diameter Case (click to watch the movie)</vt:lpstr>
      <vt:lpstr>PowerPoint Presentation</vt:lpstr>
      <vt:lpstr>Results ---- 3-Jet-Diameter Case</vt:lpstr>
      <vt:lpstr>Results ---- 3-Jet-Diameter Case </vt:lpstr>
      <vt:lpstr>Results ---- 3-Jet-Diameter Case </vt:lpstr>
      <vt:lpstr>Results ---- 5-Jet-Diameter Case  (click to watch the movie)</vt:lpstr>
      <vt:lpstr>PowerPoint Presentation</vt:lpstr>
      <vt:lpstr>Results ---- 5-Jet-Diameter Case </vt:lpstr>
      <vt:lpstr>Results ---- 5-Jet-Diameter Case </vt:lpstr>
      <vt:lpstr>Results ---- 5-Jet-Diameter Case </vt:lpstr>
      <vt:lpstr>Results ---- 5-Jet-Diameter Case  (click to watch the movie)</vt:lpstr>
      <vt:lpstr>PowerPoint Presentation</vt:lpstr>
      <vt:lpstr>Results ---- 5-Jet-Diameter Case </vt:lpstr>
      <vt:lpstr>Results ---- 5-Jet-Diameter Case </vt:lpstr>
      <vt:lpstr>Results ---- 5-Jet-Diameter Case </vt:lpstr>
      <vt:lpstr>Results ---- 7-Jet-Diameter Case  (click to watch the movie)</vt:lpstr>
      <vt:lpstr>PowerPoint Presentation</vt:lpstr>
      <vt:lpstr>Hand Calculation</vt:lpstr>
      <vt:lpstr>Hand Calculation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Implicit LES Simulation of Two-phase Turbulent Jet Flow</dc:title>
  <dc:creator>Kirk</dc:creator>
  <cp:lastModifiedBy>Kirk</cp:lastModifiedBy>
  <cp:revision>3</cp:revision>
  <dcterms:created xsi:type="dcterms:W3CDTF">2014-02-27T19:22:51Z</dcterms:created>
  <dcterms:modified xsi:type="dcterms:W3CDTF">2014-02-27T20:02:59Z</dcterms:modified>
</cp:coreProperties>
</file>