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avi" ContentType="video/x-msvide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0" r:id="rId4"/>
    <p:sldId id="259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C34CB1-0611-4A84-AB2C-806D47F58794}" type="datetimeFigureOut">
              <a:rPr lang="en-US" smtClean="0"/>
              <a:t>3/27/2014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E2EEE-5B0A-48DB-A7CA-F5F92BEDB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16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geolab.larc.nasa.gov/APPS/YPlus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http://geolab.larc.nasa.gov/APPS/YPlus/#REN</a:t>
            </a:r>
            <a:endParaRPr lang="en-US" dirty="0" smtClean="0"/>
          </a:p>
          <a:p>
            <a:r>
              <a:rPr lang="en-US" dirty="0" smtClean="0"/>
              <a:t>Operating</a:t>
            </a:r>
            <a:r>
              <a:rPr lang="en-US" baseline="0" dirty="0" smtClean="0"/>
              <a:t> pressure: (-1.341121, -0.1231579) </a:t>
            </a:r>
          </a:p>
          <a:p>
            <a:r>
              <a:rPr lang="es-ES" dirty="0" smtClean="0"/>
              <a:t>x=-0.07112101</a:t>
            </a:r>
          </a:p>
          <a:p>
            <a:r>
              <a:rPr lang="es-ES" dirty="0" smtClean="0"/>
              <a:t>y=-0.07367868~ -0.0634679 (center:-0.06857329)</a:t>
            </a:r>
          </a:p>
          <a:p>
            <a:r>
              <a:rPr lang="en-US" dirty="0" smtClean="0"/>
              <a:t>d=0.0102108</a:t>
            </a:r>
            <a:r>
              <a:rPr lang="en-US" baseline="0" dirty="0" smtClean="0"/>
              <a:t> m, u=20 m/s:</a:t>
            </a:r>
          </a:p>
          <a:p>
            <a:r>
              <a:rPr lang="en-US" baseline="0" dirty="0" smtClean="0"/>
              <a:t>Re=13546*20*</a:t>
            </a:r>
            <a:r>
              <a:rPr lang="en-US" dirty="0" smtClean="0"/>
              <a:t>0.0102108/0.001526=1812785.017 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X=0</a:t>
            </a:r>
          </a:p>
          <a:p>
            <a:r>
              <a:rPr lang="es-ES" dirty="0" smtClean="0"/>
              <a:t>Y=-0.0267208~ -0.01651  (center:-0.0216154)</a:t>
            </a:r>
          </a:p>
          <a:p>
            <a:r>
              <a:rPr lang="es-ES" dirty="0" err="1" smtClean="0"/>
              <a:t>dX</a:t>
            </a:r>
            <a:r>
              <a:rPr lang="es-ES" dirty="0" smtClean="0"/>
              <a:t>=-0.07112101</a:t>
            </a:r>
          </a:p>
          <a:p>
            <a:r>
              <a:rPr lang="es-ES" dirty="0" err="1" smtClean="0"/>
              <a:t>dY</a:t>
            </a:r>
            <a:r>
              <a:rPr lang="es-ES" dirty="0" smtClean="0"/>
              <a:t>=-0.04695789</a:t>
            </a:r>
            <a:br>
              <a:rPr lang="es-E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10C8F8-AAF1-4333-8F43-D75B7745563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27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1CCC-E18C-4C4A-8D9D-52ADE01AED7E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7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2A5D1-2E99-4698-9A60-3003151B4F63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5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CE949-8CD9-40D5-96AB-D629295F7A7D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3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866D4-1329-4D42-BB9E-E60AAE78CAEC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8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D041-E62F-4876-8B28-F8E806CB3895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67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B00C0-5669-4BB7-9381-E11B3A37DE72}" type="datetime1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F1E83-7588-47B6-AD1C-E073EF27ABAE}" type="datetime1">
              <a:rPr lang="en-US" smtClean="0"/>
              <a:t>3/27/2014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6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3FCE-4609-4A43-B6D3-9CA9A5E53282}" type="datetime1">
              <a:rPr lang="en-US" smtClean="0"/>
              <a:t>3/27/2014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19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6BE2F-189F-46A3-9CBA-82C6BB95D8B4}" type="datetime1">
              <a:rPr lang="en-US" smtClean="0"/>
              <a:t>3/27/2014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2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A1A74-57BF-4DC5-8754-AB0B1C6BFDA6}" type="datetime1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31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6A36-2497-4A77-AD67-4383A3CEB51A}" type="datetime1">
              <a:rPr lang="en-US" smtClean="0"/>
              <a:t>3/27/2014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0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731D2-69ED-4C44-8104-48326D17EFF9}" type="datetime1">
              <a:rPr lang="en-US" smtClean="0"/>
              <a:t>3/27/2014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6140C-FA65-4A24-A0D8-C4A15EA9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1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media" Target="../media/media2.avi"/><Relationship Id="rId7" Type="http://schemas.openxmlformats.org/officeDocument/2006/relationships/image" Target="../media/image7.png"/><Relationship Id="rId2" Type="http://schemas.openxmlformats.org/officeDocument/2006/relationships/video" Target="../media/media1.avi"/><Relationship Id="rId1" Type="http://schemas.microsoft.com/office/2007/relationships/media" Target="../media/media1.avi"/><Relationship Id="rId6" Type="http://schemas.openxmlformats.org/officeDocument/2006/relationships/image" Target="../media/image6.png"/><Relationship Id="rId5" Type="http://schemas.openxmlformats.org/officeDocument/2006/relationships/slideLayout" Target="../slideLayouts/slideLayout2.xml"/><Relationship Id="rId4" Type="http://schemas.openxmlformats.org/officeDocument/2006/relationships/video" Target="../media/media2.avi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Simulation Of 2</a:t>
            </a:r>
            <a:r>
              <a:rPr lang="en-US" altLang="zh-CN" dirty="0" smtClean="0"/>
              <a:t>D Hg Jet Using </a:t>
            </a:r>
            <a:br>
              <a:rPr lang="en-US" altLang="zh-CN" dirty="0" smtClean="0"/>
            </a:br>
            <a:r>
              <a:rPr lang="en-US" altLang="zh-CN" dirty="0" smtClean="0"/>
              <a:t>Implicit LES Method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</a:t>
            </a:r>
          </a:p>
          <a:p>
            <a:r>
              <a:rPr lang="en-US" altLang="zh-CN" dirty="0"/>
              <a:t>March</a:t>
            </a:r>
            <a:r>
              <a:rPr lang="en-US" dirty="0" smtClean="0"/>
              <a:t>. 27</a:t>
            </a:r>
            <a:r>
              <a:rPr lang="en-US" baseline="30000" dirty="0" smtClean="0"/>
              <a:t>th</a:t>
            </a:r>
            <a:r>
              <a:rPr lang="en-US" dirty="0" smtClean="0"/>
              <a:t> 2014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Geometry of Hg system in Magne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15172" t="14300" r="5882" b="5882"/>
          <a:stretch>
            <a:fillRect/>
          </a:stretch>
        </p:blipFill>
        <p:spPr>
          <a:xfrm>
            <a:off x="1600201" y="1323026"/>
            <a:ext cx="6394928" cy="48491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US" dirty="0"/>
              <a:t>Problem Description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2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52400" y="6096000"/>
            <a:ext cx="883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642D"/>
                </a:solidFill>
              </a:rPr>
              <a:t>Sketch of the mercury free jet with MHD and energy deposition </a:t>
            </a:r>
            <a:r>
              <a:rPr lang="en-US" b="1" dirty="0" smtClean="0">
                <a:solidFill>
                  <a:srgbClr val="00642D"/>
                </a:solidFill>
              </a:rPr>
              <a:t>for </a:t>
            </a:r>
            <a:r>
              <a:rPr lang="en-US" b="1" dirty="0">
                <a:solidFill>
                  <a:srgbClr val="00642D"/>
                </a:solidFill>
              </a:rPr>
              <a:t>the MERIT experiment</a:t>
            </a:r>
          </a:p>
        </p:txBody>
      </p:sp>
    </p:spTree>
    <p:extLst>
      <p:ext uri="{BB962C8B-B14F-4D97-AF65-F5344CB8AC3E}">
        <p14:creationId xmlns:p14="http://schemas.microsoft.com/office/powerpoint/2010/main" val="49827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Numerical Calculation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299930"/>
            <a:ext cx="4262845" cy="221284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283732"/>
            <a:ext cx="4239217" cy="221010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200" y="12192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(a)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219200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(b)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3925669"/>
            <a:ext cx="858261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>
                <a:solidFill>
                  <a:srgbClr val="7030A0"/>
                </a:solidFill>
              </a:rPr>
              <a:t>Determination of the mesh size: </a:t>
            </a:r>
          </a:p>
          <a:p>
            <a:r>
              <a:rPr lang="en-US" dirty="0"/>
              <a:t>Assume only primary breakup, the critical liquid Weber number is less than 10, then </a:t>
            </a:r>
            <a:r>
              <a:rPr lang="el-GR" dirty="0"/>
              <a:t>Δ</a:t>
            </a:r>
            <a:r>
              <a:rPr lang="en-US" dirty="0"/>
              <a:t>x &lt; 0.89 </a:t>
            </a:r>
            <a:r>
              <a:rPr lang="el-GR" dirty="0"/>
              <a:t>μ</a:t>
            </a:r>
            <a:r>
              <a:rPr lang="en-US" dirty="0"/>
              <a:t>m</a:t>
            </a:r>
            <a:r>
              <a:rPr lang="en-US" dirty="0" smtClean="0"/>
              <a:t>. Then mesh grid number would be </a:t>
            </a:r>
            <a:r>
              <a:rPr lang="en-US" b="1" dirty="0" smtClean="0">
                <a:solidFill>
                  <a:srgbClr val="FF0000"/>
                </a:solidFill>
              </a:rPr>
              <a:t>2.444e+11</a:t>
            </a:r>
            <a:r>
              <a:rPr lang="en-US" dirty="0" smtClean="0"/>
              <a:t> when mesh is uniform.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3569732"/>
            <a:ext cx="8490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42D"/>
                </a:solidFill>
              </a:rPr>
              <a:t>The Side view of Hg Jet Flow Draft (a) In Dimension (b) Normalized By Jet Exit Diameter</a:t>
            </a:r>
            <a:endParaRPr lang="en-US" b="1" dirty="0">
              <a:solidFill>
                <a:srgbClr val="00642D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325421"/>
              </p:ext>
            </p:extLst>
          </p:nvPr>
        </p:nvGraphicFramePr>
        <p:xfrm>
          <a:off x="685800" y="5093732"/>
          <a:ext cx="7620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0"/>
                <a:gridCol w="1543050"/>
                <a:gridCol w="25908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Phase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Density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Viscosity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 Tension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Air</a:t>
                      </a:r>
                      <a:endParaRPr lang="en-US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1.225 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kg/m</a:t>
                      </a:r>
                      <a:r>
                        <a:rPr lang="en-US" sz="1800" baseline="300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 smtClean="0"/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1.460735 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</a:t>
                      </a:r>
                      <a:r>
                        <a:rPr lang="en-US" sz="1800" baseline="30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/s</a:t>
                      </a:r>
                      <a:endParaRPr lang="en-US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0.4855 </a:t>
                      </a:r>
                      <a:r>
                        <a:rPr lang="en-US" dirty="0" smtClean="0">
                          <a:solidFill>
                            <a:schemeClr val="accent1"/>
                          </a:solidFill>
                        </a:rPr>
                        <a:t>N/m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T w="38100" cmpd="sng">
                      <a:noFill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Mercury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13456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 kg/m</a:t>
                      </a:r>
                      <a:r>
                        <a:rPr lang="en-US" sz="1800" baseline="300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1.1147×10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-7 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m</a:t>
                      </a:r>
                      <a:r>
                        <a:rPr lang="en-US" sz="1800" baseline="30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1800" dirty="0" smtClean="0">
                          <a:solidFill>
                            <a:schemeClr val="tx2"/>
                          </a:solidFill>
                        </a:rPr>
                        <a:t>/s</a:t>
                      </a:r>
                      <a:endParaRPr lang="en-US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762000" y="6336268"/>
            <a:ext cx="747402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Jet velocity = 20 m/s (fully developed</a:t>
            </a:r>
            <a:r>
              <a:rPr lang="en-US" dirty="0"/>
              <a:t>), D</a:t>
            </a:r>
            <a:r>
              <a:rPr lang="en-US" baseline="-25000" dirty="0"/>
              <a:t>h</a:t>
            </a:r>
            <a:r>
              <a:rPr lang="en-US" dirty="0"/>
              <a:t>= 0.0102108 </a:t>
            </a:r>
            <a:r>
              <a:rPr lang="en-US" dirty="0" smtClean="0"/>
              <a:t>m, </a:t>
            </a:r>
            <a:r>
              <a:rPr lang="en-US" dirty="0" err="1" smtClean="0"/>
              <a:t>Re</a:t>
            </a:r>
            <a:r>
              <a:rPr lang="en-US" baseline="-25000" dirty="0" err="1" smtClean="0"/>
              <a:t>Hg</a:t>
            </a:r>
            <a:r>
              <a:rPr lang="en-US" dirty="0" smtClean="0"/>
              <a:t> = 1812785.017.</a:t>
            </a:r>
          </a:p>
        </p:txBody>
      </p:sp>
    </p:spTree>
    <p:extLst>
      <p:ext uri="{BB962C8B-B14F-4D97-AF65-F5344CB8AC3E}">
        <p14:creationId xmlns:p14="http://schemas.microsoft.com/office/powerpoint/2010/main" val="2250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Numerical Calculation</a:t>
            </a:r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B9D9ADC0-06CF-443C-8BDE-FB2D57A654DF}" type="slidenum">
              <a:rPr lang="en-US" smtClean="0"/>
              <a:t>4</a:t>
            </a:fld>
            <a:endParaRPr lang="en-US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524000"/>
            <a:ext cx="5410200" cy="11773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3400" y="914400"/>
            <a:ext cx="67805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</a:rPr>
              <a:t>Simplified Model For Preliminary Simulation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8194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Grid </a:t>
            </a:r>
            <a:r>
              <a:rPr lang="en-US" dirty="0"/>
              <a:t>n</a:t>
            </a:r>
            <a:r>
              <a:rPr lang="en-US" dirty="0" smtClean="0"/>
              <a:t>umber for halved model is 1,976,968 (width = 172, length = 11,494, </a:t>
            </a:r>
            <a:r>
              <a:rPr lang="en-US" dirty="0" err="1"/>
              <a:t>Δx</a:t>
            </a:r>
            <a:r>
              <a:rPr lang="en-US" dirty="0"/>
              <a:t> ≈ 4.437e-5 </a:t>
            </a:r>
            <a:r>
              <a:rPr lang="en-US" dirty="0" smtClean="0"/>
              <a:t>m).</a:t>
            </a:r>
          </a:p>
          <a:p>
            <a:r>
              <a:rPr lang="en-US" dirty="0" smtClean="0"/>
              <a:t>One flow-through = 0.0255 s. 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3" t="10007" r="10298" b="4089"/>
          <a:stretch/>
        </p:blipFill>
        <p:spPr>
          <a:xfrm>
            <a:off x="533400" y="3429000"/>
            <a:ext cx="5258445" cy="336225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68419" y="4309828"/>
            <a:ext cx="2668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Velocity profile at the inlet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2700" dirty="0" smtClean="0"/>
              <a:t>[click to watch movie]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dirty="0" smtClean="0"/>
              <a:t>0 &lt; t &lt; 0.0225 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6140C-FA65-4A24-A0D8-C4A15EA9DE8B}" type="slidenum">
              <a:rPr lang="en-US" smtClean="0"/>
              <a:t>5</a:t>
            </a:fld>
            <a:endParaRPr lang="en-US"/>
          </a:p>
        </p:txBody>
      </p:sp>
      <p:pic>
        <p:nvPicPr>
          <p:cNvPr id="6" name="a.avi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 rotWithShape="1">
          <a:blip r:embed="rId6"/>
          <a:srcRect l="1194" t="35095" r="2850" b="32452"/>
          <a:stretch/>
        </p:blipFill>
        <p:spPr>
          <a:xfrm>
            <a:off x="228600" y="4114800"/>
            <a:ext cx="8774185" cy="1663534"/>
          </a:xfrm>
          <a:prstGeom prst="rect">
            <a:avLst/>
          </a:prstGeom>
        </p:spPr>
      </p:pic>
      <p:pic>
        <p:nvPicPr>
          <p:cNvPr id="7" name="U.avi">
            <a:hlinkClick r:id="" action="ppaction://media"/>
          </p:cNvPr>
          <p:cNvPicPr>
            <a:picLocks noChangeAspect="1"/>
          </p:cNvPicPr>
          <p:nvPr>
            <a:vide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 rotWithShape="1">
          <a:blip r:embed="rId7"/>
          <a:srcRect l="1046" t="35305" r="2836" b="32146"/>
          <a:stretch/>
        </p:blipFill>
        <p:spPr>
          <a:xfrm>
            <a:off x="152400" y="1981200"/>
            <a:ext cx="8789159" cy="1668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711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repeatCount="indefinite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238</Words>
  <Application>Microsoft Office PowerPoint</Application>
  <PresentationFormat>On-screen Show (4:3)</PresentationFormat>
  <Paragraphs>48</Paragraphs>
  <Slides>5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宋体</vt:lpstr>
      <vt:lpstr>Arial</vt:lpstr>
      <vt:lpstr>Calibri</vt:lpstr>
      <vt:lpstr>Office Theme</vt:lpstr>
      <vt:lpstr>Simulation Of 2D Hg Jet Using  Implicit LES Method </vt:lpstr>
      <vt:lpstr>Problem Description</vt:lpstr>
      <vt:lpstr>Numerical Calculation</vt:lpstr>
      <vt:lpstr>Numerical Calculation</vt:lpstr>
      <vt:lpstr>Results [click to watch movie]</vt:lpstr>
    </vt:vector>
  </TitlesOfParts>
  <Company>SUNY AGREEMENT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Of 2D Hg Jet Using  Implicit LES Method</dc:title>
  <dc:creator>Shuai</dc:creator>
  <cp:lastModifiedBy>Kirk T McDonald</cp:lastModifiedBy>
  <cp:revision>36</cp:revision>
  <dcterms:created xsi:type="dcterms:W3CDTF">2014-02-27T06:07:47Z</dcterms:created>
  <dcterms:modified xsi:type="dcterms:W3CDTF">2014-03-27T16:07:16Z</dcterms:modified>
</cp:coreProperties>
</file>