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1" r:id="rId4"/>
    <p:sldId id="263" r:id="rId5"/>
    <p:sldId id="267" r:id="rId6"/>
    <p:sldId id="268" r:id="rId7"/>
    <p:sldId id="265" r:id="rId8"/>
    <p:sldId id="269" r:id="rId9"/>
    <p:sldId id="266" r:id="rId10"/>
    <p:sldId id="270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130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B5798-C79F-40D6-BB25-BF38FD95910C}" type="datetimeFigureOut">
              <a:rPr lang="en-US" smtClean="0"/>
              <a:pPr/>
              <a:t>6/28/2014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5D279-89DC-4A3E-BAF3-A74BDECE2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1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B8BA-F8EF-4F54-AC12-0C8F86DF794B}" type="datetime1">
              <a:rPr lang="en-US" smtClean="0"/>
              <a:pPr/>
              <a:t>6/28/2014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FF5D-E3FF-4B4D-A65A-1E07C4375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6EA0-E49F-4837-909F-8289467734A8}" type="datetime1">
              <a:rPr lang="en-US" smtClean="0"/>
              <a:pPr/>
              <a:t>6/28/2014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FF5D-E3FF-4B4D-A65A-1E07C4375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47D5-4CF4-4A65-BB4B-3C842BBA7C40}" type="datetime1">
              <a:rPr lang="en-US" smtClean="0"/>
              <a:pPr/>
              <a:t>6/28/2014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FF5D-E3FF-4B4D-A65A-1E07C4375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09E6B-2A91-4796-A749-29E7D57F8C07}" type="datetime1">
              <a:rPr lang="en-US" smtClean="0"/>
              <a:pPr/>
              <a:t>6/28/2014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FF5D-E3FF-4B4D-A65A-1E07C4375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0596-7EF9-47AF-B4BE-413C8EACB8BE}" type="datetime1">
              <a:rPr lang="en-US" smtClean="0"/>
              <a:pPr/>
              <a:t>6/28/2014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FF5D-E3FF-4B4D-A65A-1E07C4375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FEB9-31F4-4F1E-875F-1F642F4EB117}" type="datetime1">
              <a:rPr lang="en-US" smtClean="0"/>
              <a:pPr/>
              <a:t>6/28/2014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FF5D-E3FF-4B4D-A65A-1E07C4375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F195-5E1F-49D3-9052-D1B98ED7076B}" type="datetime1">
              <a:rPr lang="en-US" smtClean="0"/>
              <a:pPr/>
              <a:t>6/28/2014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FF5D-E3FF-4B4D-A65A-1E07C4375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6424-B1E0-4A4D-8C9A-1FF0CE18D4A2}" type="datetime1">
              <a:rPr lang="en-US" smtClean="0"/>
              <a:pPr/>
              <a:t>6/28/2014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FF5D-E3FF-4B4D-A65A-1E07C4375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6321-10A2-458A-8398-6C35780FCB4F}" type="datetime1">
              <a:rPr lang="en-US" smtClean="0"/>
              <a:pPr/>
              <a:t>6/28/2014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FF5D-E3FF-4B4D-A65A-1E07C4375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946B-343A-4F57-98DE-1B406C00E82A}" type="datetime1">
              <a:rPr lang="en-US" smtClean="0"/>
              <a:pPr/>
              <a:t>6/28/2014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FF5D-E3FF-4B4D-A65A-1E07C4375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8E8D-CD30-4A53-8EFA-9259A457C580}" type="datetime1">
              <a:rPr lang="en-US" smtClean="0"/>
              <a:pPr/>
              <a:t>6/28/2014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FF5D-E3FF-4B4D-A65A-1E07C4375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76FD7-B9FD-48E6-82F0-AA053DC57EA4}" type="datetime1">
              <a:rPr lang="en-US" smtClean="0"/>
              <a:pPr/>
              <a:t>6/28/2014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6FF5D-E3FF-4B4D-A65A-1E07C4375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Discussion: 3 D Hg Jet Simulation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Yan Zhan</a:t>
            </a:r>
            <a:endParaRPr lang="en-US" dirty="0" smtClean="0"/>
          </a:p>
          <a:p>
            <a:r>
              <a:rPr lang="en-US" dirty="0" smtClean="0"/>
              <a:t>May </a:t>
            </a:r>
            <a:r>
              <a:rPr lang="en-US" dirty="0" smtClean="0"/>
              <a:t>17, 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FF5D-E3FF-4B4D-A65A-1E07C4375B5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7" y="916604"/>
            <a:ext cx="1777484" cy="2818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Results of </a:t>
            </a:r>
            <a:r>
              <a:rPr lang="en-US" sz="3200" dirty="0" err="1" smtClean="0">
                <a:latin typeface="Calibri"/>
              </a:rPr>
              <a:t>u</a:t>
            </a:r>
            <a:r>
              <a:rPr lang="en-US" sz="3200" baseline="-25000" dirty="0" err="1">
                <a:latin typeface="Calibri"/>
              </a:rPr>
              <a:t>z</a:t>
            </a:r>
            <a:r>
              <a:rPr lang="en-US" sz="3200" dirty="0" smtClean="0"/>
              <a:t>  at t = 25 </a:t>
            </a:r>
            <a:r>
              <a:rPr lang="en-US" sz="3200" dirty="0" err="1" smtClean="0"/>
              <a:t>ms</a:t>
            </a:r>
            <a:r>
              <a:rPr lang="en-US" sz="3200" dirty="0" smtClean="0"/>
              <a:t> (one time through)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584" y="926146"/>
            <a:ext cx="1734625" cy="281394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5596FF5D-E3FF-4B4D-A65A-1E07C4375B5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188" y="894272"/>
            <a:ext cx="1768416" cy="28461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883775"/>
            <a:ext cx="1818052" cy="28822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197" y="839109"/>
            <a:ext cx="1798779" cy="29030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4" y="3861048"/>
            <a:ext cx="1821898" cy="29260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62" y="3961748"/>
            <a:ext cx="1761705" cy="28480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020953"/>
            <a:ext cx="2403206" cy="276849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93677" y="643962"/>
            <a:ext cx="89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z= 0 cm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548563" y="644440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1 cm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297460" y="644440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5 cm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024359" y="640971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10 cm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934907" y="598650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15 cm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08717" y="3666685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20 cm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645334" y="3717032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30 cm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666909" y="3717032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45 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91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Results of </a:t>
            </a:r>
            <a:r>
              <a:rPr lang="en-US" sz="3200" dirty="0" smtClean="0"/>
              <a:t>x-</a:t>
            </a:r>
            <a:r>
              <a:rPr lang="en-US" sz="3200" dirty="0" err="1" smtClean="0"/>
              <a:t>vorticity</a:t>
            </a:r>
            <a:r>
              <a:rPr lang="en-US" sz="3200" dirty="0" smtClean="0"/>
              <a:t>  </a:t>
            </a:r>
            <a:r>
              <a:rPr lang="en-US" sz="3200" dirty="0"/>
              <a:t>at t = 25 </a:t>
            </a:r>
            <a:r>
              <a:rPr lang="en-US" sz="3200" dirty="0" err="1"/>
              <a:t>ms</a:t>
            </a:r>
            <a:r>
              <a:rPr lang="en-US" sz="3200" dirty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(</a:t>
            </a:r>
            <a:r>
              <a:rPr lang="en-US" sz="3200" dirty="0"/>
              <a:t>one time through)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27928"/>
            <a:ext cx="8229600" cy="387050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FF5D-E3FF-4B4D-A65A-1E07C4375B5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67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Simplification Of The 3D Hg Jet</a:t>
            </a:r>
            <a:endParaRPr lang="en-US" dirty="0"/>
          </a:p>
        </p:txBody>
      </p:sp>
      <p:pic>
        <p:nvPicPr>
          <p:cNvPr id="5" name="Content Placeholder 4" descr="3DJet_draft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693" y="1412776"/>
            <a:ext cx="7468643" cy="196242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FF5D-E3FF-4B4D-A65A-1E07C4375B5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 descr="3DJet_draft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701" y="3501008"/>
            <a:ext cx="7468643" cy="1962424"/>
          </a:xfrm>
          <a:prstGeom prst="rect">
            <a:avLst/>
          </a:prstGeom>
        </p:spPr>
      </p:pic>
      <p:pic>
        <p:nvPicPr>
          <p:cNvPr id="7" name="Picture 6" descr="3DJet_draft_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7565" y="5373216"/>
            <a:ext cx="3772427" cy="1467055"/>
          </a:xfrm>
          <a:prstGeom prst="rect">
            <a:avLst/>
          </a:prstGeom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076056" y="5807005"/>
            <a:ext cx="24263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alibri" pitchFamily="34" charset="0"/>
              </a:rPr>
              <a:t>Simplified model </a:t>
            </a:r>
            <a:endParaRPr lang="en-US" b="1" dirty="0" smtClean="0">
              <a:solidFill>
                <a:srgbClr val="00B050"/>
              </a:solidFill>
              <a:latin typeface="Calibri" pitchFamily="34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Calibri" pitchFamily="34" charset="0"/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Calibri" pitchFamily="34" charset="0"/>
              </a:rPr>
              <a:t>normalized by </a:t>
            </a:r>
            <a:r>
              <a:rPr lang="en-US" b="1" dirty="0" err="1">
                <a:solidFill>
                  <a:srgbClr val="00B050"/>
                </a:solidFill>
                <a:latin typeface="Calibri" pitchFamily="34" charset="0"/>
              </a:rPr>
              <a:t>D</a:t>
            </a:r>
            <a:r>
              <a:rPr lang="en-US" b="1" baseline="-25000" dirty="0" err="1">
                <a:solidFill>
                  <a:srgbClr val="00B050"/>
                </a:solidFill>
                <a:latin typeface="Calibri" pitchFamily="34" charset="0"/>
              </a:rPr>
              <a:t>jet</a:t>
            </a:r>
            <a:r>
              <a:rPr lang="en-US" b="1" baseline="-25000" dirty="0">
                <a:solidFill>
                  <a:srgbClr val="00B050"/>
                </a:solidFill>
                <a:latin typeface="Calibri" pitchFamily="34" charset="0"/>
              </a:rPr>
              <a:t> exit</a:t>
            </a:r>
            <a:r>
              <a:rPr lang="en-US" b="1" dirty="0">
                <a:solidFill>
                  <a:srgbClr val="00B050"/>
                </a:solidFill>
                <a:latin typeface="Calibri" pitchFamily="34" charset="0"/>
              </a:rPr>
              <a:t> ) 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6804322" y="1465981"/>
            <a:ext cx="20145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Calibri" pitchFamily="34" charset="0"/>
              </a:rPr>
              <a:t>dimensional model</a:t>
            </a:r>
          </a:p>
          <a:p>
            <a:pPr algn="ctr"/>
            <a:r>
              <a:rPr lang="en-US" b="1" dirty="0">
                <a:solidFill>
                  <a:srgbClr val="00B050"/>
                </a:solidFill>
                <a:latin typeface="Calibri" pitchFamily="34" charset="0"/>
              </a:rPr>
              <a:t>(unit: inch)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6516985" y="3337644"/>
            <a:ext cx="2501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alibri" pitchFamily="34" charset="0"/>
              </a:rPr>
              <a:t>Non-dimensional model</a:t>
            </a:r>
          </a:p>
          <a:p>
            <a:r>
              <a:rPr lang="en-US" b="1" dirty="0">
                <a:solidFill>
                  <a:srgbClr val="00B050"/>
                </a:solidFill>
                <a:latin typeface="Calibri" pitchFamily="34" charset="0"/>
              </a:rPr>
              <a:t>(normalized by </a:t>
            </a:r>
            <a:r>
              <a:rPr lang="en-US" b="1" dirty="0" err="1">
                <a:solidFill>
                  <a:srgbClr val="00B050"/>
                </a:solidFill>
                <a:latin typeface="Calibri" pitchFamily="34" charset="0"/>
              </a:rPr>
              <a:t>D</a:t>
            </a:r>
            <a:r>
              <a:rPr lang="en-US" b="1" baseline="-25000" dirty="0" err="1">
                <a:solidFill>
                  <a:srgbClr val="00B050"/>
                </a:solidFill>
                <a:latin typeface="Calibri" pitchFamily="34" charset="0"/>
              </a:rPr>
              <a:t>jet</a:t>
            </a:r>
            <a:r>
              <a:rPr lang="en-US" b="1" baseline="-25000" dirty="0">
                <a:solidFill>
                  <a:srgbClr val="00B050"/>
                </a:solidFill>
                <a:latin typeface="Calibri" pitchFamily="34" charset="0"/>
              </a:rPr>
              <a:t> exit</a:t>
            </a:r>
            <a:r>
              <a:rPr lang="en-US" b="1" dirty="0">
                <a:solidFill>
                  <a:srgbClr val="00B050"/>
                </a:solidFill>
                <a:latin typeface="Calibri" pitchFamily="34" charset="0"/>
              </a:rPr>
              <a:t>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smtClean="0"/>
              <a:t>Boundary Conditions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FF5D-E3FF-4B4D-A65A-1E07C4375B53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323528" y="886653"/>
            <a:ext cx="8424936" cy="2902387"/>
            <a:chOff x="35496" y="764704"/>
            <a:chExt cx="9073008" cy="3695636"/>
          </a:xfrm>
        </p:grpSpPr>
        <p:grpSp>
          <p:nvGrpSpPr>
            <p:cNvPr id="43" name="Group 42"/>
            <p:cNvGrpSpPr/>
            <p:nvPr/>
          </p:nvGrpSpPr>
          <p:grpSpPr>
            <a:xfrm>
              <a:off x="35496" y="764704"/>
              <a:ext cx="9073008" cy="3695636"/>
              <a:chOff x="35496" y="1228690"/>
              <a:chExt cx="9073008" cy="3695636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35496" y="3429000"/>
                <a:ext cx="1188132" cy="1495326"/>
                <a:chOff x="35496" y="3429000"/>
                <a:chExt cx="1188132" cy="1495326"/>
              </a:xfrm>
            </p:grpSpPr>
            <p:cxnSp>
              <p:nvCxnSpPr>
                <p:cNvPr id="10" name="Straight Arrow Connector 9"/>
                <p:cNvCxnSpPr/>
                <p:nvPr/>
              </p:nvCxnSpPr>
              <p:spPr>
                <a:xfrm flipV="1">
                  <a:off x="395536" y="3557047"/>
                  <a:ext cx="0" cy="592033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 flipV="1">
                  <a:off x="395536" y="4131077"/>
                  <a:ext cx="504056" cy="2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/>
                <p:cNvCxnSpPr/>
                <p:nvPr/>
              </p:nvCxnSpPr>
              <p:spPr>
                <a:xfrm>
                  <a:off x="408935" y="4131079"/>
                  <a:ext cx="346641" cy="44657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Rectangle 19"/>
                <p:cNvSpPr/>
                <p:nvPr/>
              </p:nvSpPr>
              <p:spPr>
                <a:xfrm>
                  <a:off x="395536" y="4554994"/>
                  <a:ext cx="31130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0000"/>
                      </a:solidFill>
                    </a:rPr>
                    <a:t>Y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35496" y="3429000"/>
                  <a:ext cx="31130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dirty="0">
                      <a:solidFill>
                        <a:srgbClr val="FF0000"/>
                      </a:solidFill>
                    </a:rPr>
                    <a:t>X</a:t>
                  </a:r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928354" y="3966347"/>
                  <a:ext cx="29527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0000"/>
                      </a:solidFill>
                    </a:rPr>
                    <a:t>Z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107504" y="1228690"/>
                <a:ext cx="9001000" cy="2992398"/>
                <a:chOff x="107504" y="1228690"/>
                <a:chExt cx="9001000" cy="2992398"/>
              </a:xfrm>
            </p:grpSpPr>
            <p:grpSp>
              <p:nvGrpSpPr>
                <p:cNvPr id="38" name="Group 37"/>
                <p:cNvGrpSpPr/>
                <p:nvPr/>
              </p:nvGrpSpPr>
              <p:grpSpPr>
                <a:xfrm>
                  <a:off x="107504" y="1484784"/>
                  <a:ext cx="9001000" cy="2736304"/>
                  <a:chOff x="107504" y="1916832"/>
                  <a:chExt cx="9001000" cy="2736304"/>
                </a:xfrm>
              </p:grpSpPr>
              <p:grpSp>
                <p:nvGrpSpPr>
                  <p:cNvPr id="18" name="Group 17"/>
                  <p:cNvGrpSpPr/>
                  <p:nvPr/>
                </p:nvGrpSpPr>
                <p:grpSpPr>
                  <a:xfrm>
                    <a:off x="1259632" y="2132856"/>
                    <a:ext cx="6480720" cy="2520280"/>
                    <a:chOff x="1259632" y="2132856"/>
                    <a:chExt cx="6480720" cy="2520280"/>
                  </a:xfrm>
                </p:grpSpPr>
                <p:pic>
                  <p:nvPicPr>
                    <p:cNvPr id="5" name="Picture 4" descr="3DJet_draft_3.png"/>
                    <p:cNvPicPr>
                      <a:picLocks noChangeAspect="1"/>
                    </p:cNvPicPr>
                    <p:nvPr/>
                  </p:nvPicPr>
                  <p:blipFill>
                    <a:blip r:embed="rId2" cstate="print"/>
                    <a:stretch>
                      <a:fillRect/>
                    </a:stretch>
                  </p:blipFill>
                  <p:spPr>
                    <a:xfrm>
                      <a:off x="1259632" y="2132856"/>
                      <a:ext cx="6480720" cy="2520280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17" name="Group 16"/>
                    <p:cNvGrpSpPr/>
                    <p:nvPr/>
                  </p:nvGrpSpPr>
                  <p:grpSpPr>
                    <a:xfrm>
                      <a:off x="1763688" y="3212976"/>
                      <a:ext cx="5976664" cy="216024"/>
                      <a:chOff x="1763688" y="3212976"/>
                      <a:chExt cx="5976664" cy="216024"/>
                    </a:xfrm>
                  </p:grpSpPr>
                  <p:cxnSp>
                    <p:nvCxnSpPr>
                      <p:cNvPr id="7" name="Straight Connector 6"/>
                      <p:cNvCxnSpPr/>
                      <p:nvPr/>
                    </p:nvCxnSpPr>
                    <p:spPr>
                      <a:xfrm flipV="1">
                        <a:off x="1979712" y="3392996"/>
                        <a:ext cx="5760640" cy="36004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  <a:prstDash val="lg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" name="Straight Connector 14"/>
                      <p:cNvCxnSpPr/>
                      <p:nvPr/>
                    </p:nvCxnSpPr>
                    <p:spPr>
                      <a:xfrm flipH="1" flipV="1">
                        <a:off x="1763688" y="3212976"/>
                        <a:ext cx="216024" cy="216024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5767685" y="3861048"/>
                    <a:ext cx="1252587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dirty="0" smtClean="0">
                        <a:solidFill>
                          <a:srgbClr val="00B050"/>
                        </a:solidFill>
                      </a:rPr>
                      <a:t>symmetry</a:t>
                    </a:r>
                    <a:endParaRPr lang="en-US" sz="2000" b="1" dirty="0">
                      <a:solidFill>
                        <a:srgbClr val="00B050"/>
                      </a:solidFill>
                    </a:endParaRPr>
                  </a:p>
                </p:txBody>
              </p:sp>
              <p:cxnSp>
                <p:nvCxnSpPr>
                  <p:cNvPr id="21" name="Straight Arrow Connector 20"/>
                  <p:cNvCxnSpPr>
                    <a:stCxn id="19" idx="1"/>
                  </p:cNvCxnSpPr>
                  <p:nvPr/>
                </p:nvCxnSpPr>
                <p:spPr>
                  <a:xfrm flipH="1" flipV="1">
                    <a:off x="5292080" y="3429000"/>
                    <a:ext cx="475605" cy="632103"/>
                  </a:xfrm>
                  <a:prstGeom prst="straightConnector1">
                    <a:avLst/>
                  </a:prstGeom>
                  <a:ln w="19050">
                    <a:solidFill>
                      <a:srgbClr val="00B050"/>
                    </a:solidFill>
                    <a:headEnd type="none" w="med" len="med"/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107504" y="2276872"/>
                    <a:ext cx="171504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b="1" dirty="0" smtClean="0">
                        <a:solidFill>
                          <a:srgbClr val="00B050"/>
                        </a:solidFill>
                      </a:rPr>
                      <a:t>Velocity Inlet</a:t>
                    </a:r>
                    <a:endParaRPr lang="en-US" sz="2000" b="1" dirty="0">
                      <a:solidFill>
                        <a:srgbClr val="00B050"/>
                      </a:solidFill>
                    </a:endParaRPr>
                  </a:p>
                </p:txBody>
              </p:sp>
              <p:cxnSp>
                <p:nvCxnSpPr>
                  <p:cNvPr id="26" name="Straight Arrow Connector 25"/>
                  <p:cNvCxnSpPr/>
                  <p:nvPr/>
                </p:nvCxnSpPr>
                <p:spPr>
                  <a:xfrm>
                    <a:off x="1259632" y="2636912"/>
                    <a:ext cx="648072" cy="648072"/>
                  </a:xfrm>
                  <a:prstGeom prst="straightConnector1">
                    <a:avLst/>
                  </a:prstGeom>
                  <a:ln w="19050">
                    <a:solidFill>
                      <a:srgbClr val="00B050"/>
                    </a:solidFill>
                    <a:headEnd type="none" w="med" len="med"/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3995936" y="1916832"/>
                    <a:ext cx="86409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b="1" dirty="0" smtClean="0">
                        <a:solidFill>
                          <a:srgbClr val="00B050"/>
                        </a:solidFill>
                      </a:rPr>
                      <a:t>Wall</a:t>
                    </a:r>
                    <a:endParaRPr lang="en-US" sz="2000" b="1" dirty="0">
                      <a:solidFill>
                        <a:srgbClr val="00B050"/>
                      </a:solidFill>
                    </a:endParaRPr>
                  </a:p>
                </p:txBody>
              </p:sp>
              <p:cxnSp>
                <p:nvCxnSpPr>
                  <p:cNvPr id="30" name="Straight Arrow Connector 29"/>
                  <p:cNvCxnSpPr/>
                  <p:nvPr/>
                </p:nvCxnSpPr>
                <p:spPr>
                  <a:xfrm>
                    <a:off x="4355976" y="2348880"/>
                    <a:ext cx="360040" cy="720080"/>
                  </a:xfrm>
                  <a:prstGeom prst="straightConnector1">
                    <a:avLst/>
                  </a:prstGeom>
                  <a:ln w="19050">
                    <a:solidFill>
                      <a:srgbClr val="00B050"/>
                    </a:solidFill>
                    <a:headEnd type="none" w="med" len="med"/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7128792" y="2420888"/>
                    <a:ext cx="1979712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b="1" dirty="0" smtClean="0">
                        <a:solidFill>
                          <a:srgbClr val="00B050"/>
                        </a:solidFill>
                      </a:rPr>
                      <a:t>Pressure Outlet</a:t>
                    </a:r>
                    <a:endParaRPr lang="en-US" sz="2000" b="1" dirty="0">
                      <a:solidFill>
                        <a:srgbClr val="00B050"/>
                      </a:solidFill>
                    </a:endParaRPr>
                  </a:p>
                </p:txBody>
              </p:sp>
              <p:cxnSp>
                <p:nvCxnSpPr>
                  <p:cNvPr id="34" name="Straight Arrow Connector 33"/>
                  <p:cNvCxnSpPr/>
                  <p:nvPr/>
                </p:nvCxnSpPr>
                <p:spPr>
                  <a:xfrm flipH="1">
                    <a:off x="7740352" y="2852936"/>
                    <a:ext cx="360040" cy="432048"/>
                  </a:xfrm>
                  <a:prstGeom prst="straightConnector1">
                    <a:avLst/>
                  </a:prstGeom>
                  <a:ln w="19050">
                    <a:solidFill>
                      <a:srgbClr val="00B050"/>
                    </a:solidFill>
                    <a:headEnd type="none" w="med" len="med"/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5" name="TextBox 34"/>
                <p:cNvSpPr txBox="1"/>
                <p:nvPr/>
              </p:nvSpPr>
              <p:spPr>
                <a:xfrm>
                  <a:off x="1259632" y="1228690"/>
                  <a:ext cx="86409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00B050"/>
                      </a:solidFill>
                    </a:rPr>
                    <a:t>Wall</a:t>
                  </a:r>
                  <a:endParaRPr lang="en-US" sz="2000" b="1" dirty="0">
                    <a:solidFill>
                      <a:srgbClr val="00B050"/>
                    </a:solidFill>
                  </a:endParaRPr>
                </a:p>
              </p:txBody>
            </p:sp>
            <p:cxnSp>
              <p:nvCxnSpPr>
                <p:cNvPr id="36" name="Straight Arrow Connector 35"/>
                <p:cNvCxnSpPr/>
                <p:nvPr/>
              </p:nvCxnSpPr>
              <p:spPr>
                <a:xfrm>
                  <a:off x="1763688" y="1700809"/>
                  <a:ext cx="72008" cy="964338"/>
                </a:xfrm>
                <a:prstGeom prst="straightConnector1">
                  <a:avLst/>
                </a:prstGeom>
                <a:ln w="19050">
                  <a:solidFill>
                    <a:srgbClr val="00B050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Oval 5"/>
            <p:cNvSpPr/>
            <p:nvPr/>
          </p:nvSpPr>
          <p:spPr>
            <a:xfrm>
              <a:off x="1871700" y="2348880"/>
              <a:ext cx="45719" cy="21602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1331640" y="3501008"/>
            <a:ext cx="6781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Calibri" pitchFamily="34" charset="0"/>
              </a:rPr>
              <a:t>Normalized </a:t>
            </a:r>
            <a:r>
              <a:rPr lang="en-US" b="1" dirty="0">
                <a:solidFill>
                  <a:schemeClr val="accent1"/>
                </a:solidFill>
                <a:latin typeface="Calibri" pitchFamily="34" charset="0"/>
              </a:rPr>
              <a:t>by </a:t>
            </a:r>
            <a:r>
              <a:rPr lang="en-US" b="1" dirty="0" err="1">
                <a:solidFill>
                  <a:schemeClr val="accent1"/>
                </a:solidFill>
                <a:latin typeface="Calibri" pitchFamily="34" charset="0"/>
              </a:rPr>
              <a:t>D</a:t>
            </a:r>
            <a:r>
              <a:rPr lang="en-US" b="1" baseline="-25000" dirty="0" err="1">
                <a:solidFill>
                  <a:schemeClr val="accent1"/>
                </a:solidFill>
                <a:latin typeface="Calibri" pitchFamily="34" charset="0"/>
              </a:rPr>
              <a:t>jet</a:t>
            </a:r>
            <a:r>
              <a:rPr lang="en-US" b="1" baseline="-25000" dirty="0">
                <a:solidFill>
                  <a:schemeClr val="accent1"/>
                </a:solidFill>
                <a:latin typeface="Calibri" pitchFamily="34" charset="0"/>
              </a:rPr>
              <a:t> exit</a:t>
            </a:r>
            <a:r>
              <a:rPr lang="en-US" b="1" dirty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b="1" dirty="0" smtClean="0">
                <a:solidFill>
                  <a:schemeClr val="accent1"/>
                </a:solidFill>
                <a:latin typeface="Calibri" pitchFamily="34" charset="0"/>
              </a:rPr>
              <a:t>,which is 0.01 meter. </a:t>
            </a:r>
            <a:r>
              <a:rPr lang="en-US" b="1" dirty="0" smtClean="0">
                <a:solidFill>
                  <a:schemeClr val="accent1"/>
                </a:solidFill>
              </a:rPr>
              <a:t>No </a:t>
            </a:r>
            <a:r>
              <a:rPr lang="en-US" b="1" dirty="0">
                <a:solidFill>
                  <a:schemeClr val="accent1"/>
                </a:solidFill>
              </a:rPr>
              <a:t>gravity in the model.</a:t>
            </a:r>
          </a:p>
        </p:txBody>
      </p:sp>
      <p:pic>
        <p:nvPicPr>
          <p:cNvPr id="44" name="Content Placeholder 4" descr="axial velocity at jet inlet.t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4077072"/>
            <a:ext cx="5367188" cy="2560320"/>
          </a:xfrm>
        </p:spPr>
      </p:pic>
      <p:sp>
        <p:nvSpPr>
          <p:cNvPr id="45" name="TextBox 44"/>
          <p:cNvSpPr txBox="1"/>
          <p:nvPr/>
        </p:nvSpPr>
        <p:spPr>
          <a:xfrm>
            <a:off x="5796136" y="4869160"/>
            <a:ext cx="3495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 = </a:t>
            </a:r>
            <a:r>
              <a:rPr lang="en-US" b="1" dirty="0" smtClean="0">
                <a:solidFill>
                  <a:srgbClr val="FF0000"/>
                </a:solidFill>
              </a:rPr>
              <a:t>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+ </a:t>
            </a:r>
            <a:r>
              <a:rPr lang="en-US" dirty="0" err="1" smtClean="0"/>
              <a:t>sqrt</a:t>
            </a:r>
            <a:r>
              <a:rPr lang="en-US" dirty="0" smtClean="0"/>
              <a:t>(2</a:t>
            </a:r>
            <a:r>
              <a:rPr lang="en-US" b="1" dirty="0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/3), </a:t>
            </a:r>
          </a:p>
          <a:p>
            <a:r>
              <a:rPr lang="en-US" dirty="0" smtClean="0"/>
              <a:t>where </a:t>
            </a:r>
            <a:r>
              <a:rPr lang="en-US" b="1" dirty="0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 = ½( (u’)^2+(v’)^2+(w’)^2 )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150684" y="4365104"/>
            <a:ext cx="1503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pipe simulation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6300192" y="4703658"/>
            <a:ext cx="354548" cy="23751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6" idx="2"/>
          </p:cNvCxnSpPr>
          <p:nvPr/>
        </p:nvCxnSpPr>
        <p:spPr>
          <a:xfrm>
            <a:off x="6902493" y="4703658"/>
            <a:ext cx="261795" cy="23751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5144539" y="6442743"/>
            <a:ext cx="3777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Axial Velocity Contour At The Jet Inlet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196243" y="4203002"/>
            <a:ext cx="11409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B050"/>
                </a:solidFill>
                <a:latin typeface="Calibri" pitchFamily="34" charset="0"/>
              </a:rPr>
              <a:t>unit</a:t>
            </a:r>
            <a:r>
              <a:rPr lang="en-US" sz="1600" b="1" dirty="0">
                <a:solidFill>
                  <a:srgbClr val="00B050"/>
                </a:solidFill>
                <a:latin typeface="Calibri" pitchFamily="34" charset="0"/>
              </a:rPr>
              <a:t>: </a:t>
            </a:r>
            <a:r>
              <a:rPr lang="en-US" sz="1600" b="1" dirty="0" smtClean="0">
                <a:solidFill>
                  <a:srgbClr val="00B050"/>
                </a:solidFill>
                <a:latin typeface="Calibri" pitchFamily="34" charset="0"/>
              </a:rPr>
              <a:t>meter</a:t>
            </a:r>
            <a:endParaRPr lang="en-US" sz="16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83568" y="5137447"/>
            <a:ext cx="2577088" cy="1603921"/>
            <a:chOff x="683568" y="5137447"/>
            <a:chExt cx="2577088" cy="1603921"/>
          </a:xfrm>
        </p:grpSpPr>
        <p:sp>
          <p:nvSpPr>
            <p:cNvPr id="3" name="TextBox 2"/>
            <p:cNvSpPr txBox="1"/>
            <p:nvPr/>
          </p:nvSpPr>
          <p:spPr>
            <a:xfrm>
              <a:off x="2987824" y="6433591"/>
              <a:ext cx="27283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Y</a:t>
              </a:r>
              <a:endParaRPr lang="en-US" sz="14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83568" y="5137447"/>
              <a:ext cx="27764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X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1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8989"/>
            <a:ext cx="1792015" cy="26740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en-US" dirty="0" smtClean="0"/>
              <a:t>Results of </a:t>
            </a:r>
            <a:r>
              <a:rPr lang="el-GR" dirty="0" smtClean="0">
                <a:latin typeface="Calibri"/>
              </a:rPr>
              <a:t>α</a:t>
            </a:r>
            <a:r>
              <a:rPr lang="en-US" baseline="-25000" dirty="0" smtClean="0">
                <a:latin typeface="Calibri"/>
              </a:rPr>
              <a:t>Hg</a:t>
            </a:r>
            <a:r>
              <a:rPr lang="en-US" dirty="0" smtClean="0"/>
              <a:t>  at t = 0 </a:t>
            </a:r>
            <a:r>
              <a:rPr lang="en-US" dirty="0" err="1" smtClean="0"/>
              <a:t>ms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89" y="1008994"/>
            <a:ext cx="1792015" cy="264825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5596FF5D-E3FF-4B4D-A65A-1E07C4375B5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89" y="967982"/>
            <a:ext cx="1813415" cy="26987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968514"/>
            <a:ext cx="1818052" cy="2712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923170"/>
            <a:ext cx="1842566" cy="27349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06" y="3959699"/>
            <a:ext cx="1840114" cy="27287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029457"/>
            <a:ext cx="1800573" cy="27126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052798"/>
            <a:ext cx="2403206" cy="27048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3677" y="643962"/>
            <a:ext cx="89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z= 0 cm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548563" y="644440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1 cm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297460" y="644440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5 cm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024359" y="640971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10 cm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934907" y="598650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15 cm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08717" y="3666685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20 cm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645334" y="3717032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30 cm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666909" y="3717032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45 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96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2" y="988989"/>
            <a:ext cx="1660854" cy="26740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Results of </a:t>
            </a:r>
            <a:r>
              <a:rPr lang="el-GR" sz="3600" dirty="0" smtClean="0">
                <a:latin typeface="Calibri"/>
              </a:rPr>
              <a:t>α</a:t>
            </a:r>
            <a:r>
              <a:rPr lang="en-US" sz="3600" baseline="-25000" dirty="0" smtClean="0">
                <a:latin typeface="Calibri"/>
              </a:rPr>
              <a:t>Hg</a:t>
            </a:r>
            <a:r>
              <a:rPr lang="en-US" sz="3600" dirty="0" smtClean="0"/>
              <a:t>  at t = 0.2 </a:t>
            </a:r>
            <a:r>
              <a:rPr lang="en-US" sz="3600" dirty="0" err="1" smtClean="0">
                <a:latin typeface="Calibri"/>
              </a:rPr>
              <a:t>μ</a:t>
            </a:r>
            <a:r>
              <a:rPr lang="en-US" sz="3600" dirty="0" err="1" smtClean="0"/>
              <a:t>s</a:t>
            </a:r>
            <a:r>
              <a:rPr lang="en-US" sz="3600" dirty="0" smtClean="0"/>
              <a:t> (one time step)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644" y="1008994"/>
            <a:ext cx="1712505" cy="264825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5596FF5D-E3FF-4B4D-A65A-1E07C4375B5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421" y="967982"/>
            <a:ext cx="1677950" cy="26987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087" y="968514"/>
            <a:ext cx="1696085" cy="2712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930" y="923170"/>
            <a:ext cx="1725314" cy="27349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39" y="3959699"/>
            <a:ext cx="1675647" cy="27287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277" y="4029457"/>
            <a:ext cx="1675475" cy="27126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994" y="4052798"/>
            <a:ext cx="2239106" cy="270480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93677" y="643962"/>
            <a:ext cx="89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z= 0 cm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548563" y="644440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1 cm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297460" y="644440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5 cm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024359" y="640971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10 cm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934907" y="598650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15 cm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08717" y="3666685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20 cm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645334" y="3717032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30 cm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666909" y="3717032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45 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81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179543"/>
            <a:ext cx="2240460" cy="2596896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7321163" y="3851756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45 cm</a:t>
            </a:r>
            <a:endParaRPr lang="en-US" dirty="0"/>
          </a:p>
        </p:txBody>
      </p:sp>
      <p:pic>
        <p:nvPicPr>
          <p:cNvPr id="18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72107"/>
            <a:ext cx="2260773" cy="2596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Results of </a:t>
            </a:r>
            <a:r>
              <a:rPr lang="en-US" sz="3600" dirty="0" err="1" smtClean="0">
                <a:latin typeface="Calibri"/>
              </a:rPr>
              <a:t>u</a:t>
            </a:r>
            <a:r>
              <a:rPr lang="en-US" sz="3600" baseline="-25000" dirty="0" err="1" smtClean="0">
                <a:latin typeface="Calibri"/>
              </a:rPr>
              <a:t>z</a:t>
            </a:r>
            <a:r>
              <a:rPr lang="en-US" sz="3600" dirty="0" smtClean="0"/>
              <a:t>  at t = 0.2 </a:t>
            </a:r>
            <a:r>
              <a:rPr lang="en-US" sz="3600" dirty="0" err="1" smtClean="0">
                <a:latin typeface="Calibri"/>
              </a:rPr>
              <a:t>μ</a:t>
            </a:r>
            <a:r>
              <a:rPr lang="en-US" sz="3600" dirty="0" err="1" smtClean="0"/>
              <a:t>s</a:t>
            </a:r>
            <a:r>
              <a:rPr lang="en-US" sz="3600" dirty="0" smtClean="0"/>
              <a:t> (one time step)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35630"/>
            <a:ext cx="2229194" cy="259689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5596FF5D-E3FF-4B4D-A65A-1E07C4375B5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623" y="1255888"/>
            <a:ext cx="2052609" cy="2596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698" y="1306185"/>
            <a:ext cx="2161790" cy="25968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4" y="4221088"/>
            <a:ext cx="2186140" cy="25968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41" y="4310681"/>
            <a:ext cx="2193851" cy="25968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88488"/>
            <a:ext cx="2212849" cy="259689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83568" y="908720"/>
            <a:ext cx="89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z= 0 cm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901019" y="908720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1 cm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133267" y="899428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5 cm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164288" y="908720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10 cm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11560" y="3933056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15 cm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682622" y="3923764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20 cm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31057" y="3861048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30 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95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23983"/>
            <a:ext cx="1792015" cy="28040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en-US" dirty="0" smtClean="0"/>
              <a:t>Results of </a:t>
            </a:r>
            <a:r>
              <a:rPr lang="el-GR" dirty="0" smtClean="0">
                <a:latin typeface="Calibri"/>
              </a:rPr>
              <a:t>α</a:t>
            </a:r>
            <a:r>
              <a:rPr lang="en-US" baseline="-25000" dirty="0" smtClean="0">
                <a:latin typeface="Calibri"/>
              </a:rPr>
              <a:t>Hg</a:t>
            </a:r>
            <a:r>
              <a:rPr lang="en-US" dirty="0" smtClean="0"/>
              <a:t>  at t = 9.6 </a:t>
            </a:r>
            <a:r>
              <a:rPr lang="en-US" dirty="0" err="1" smtClean="0"/>
              <a:t>ms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89" y="913218"/>
            <a:ext cx="1792015" cy="283980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5596FF5D-E3FF-4B4D-A65A-1E07C4375B5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485" y="854294"/>
            <a:ext cx="1801823" cy="2926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864963"/>
            <a:ext cx="1818052" cy="2919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756" y="827584"/>
            <a:ext cx="1795662" cy="2926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30" y="3861048"/>
            <a:ext cx="1805666" cy="29260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930331"/>
            <a:ext cx="1800573" cy="29109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912" y="3942160"/>
            <a:ext cx="2397270" cy="292608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93677" y="643962"/>
            <a:ext cx="89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z= 0 cm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548563" y="644440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1 cm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297460" y="644440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5 cm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024359" y="640971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10 cm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934907" y="598650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15 cm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08717" y="3666685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20 cm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645334" y="3717032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30 cm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666909" y="3717032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45 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9" y="923983"/>
            <a:ext cx="1752521" cy="28040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en-US" dirty="0" smtClean="0"/>
              <a:t>Results of </a:t>
            </a:r>
            <a:r>
              <a:rPr lang="en-US" dirty="0" err="1" smtClean="0">
                <a:latin typeface="Calibri"/>
              </a:rPr>
              <a:t>u</a:t>
            </a:r>
            <a:r>
              <a:rPr lang="en-US" baseline="-25000" dirty="0" err="1" smtClean="0">
                <a:latin typeface="Calibri"/>
              </a:rPr>
              <a:t>z</a:t>
            </a:r>
            <a:r>
              <a:rPr lang="en-US" dirty="0" smtClean="0"/>
              <a:t>  at t = 9.6 </a:t>
            </a:r>
            <a:r>
              <a:rPr lang="en-US" dirty="0" err="1" smtClean="0"/>
              <a:t>ms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98"/>
          <a:stretch/>
        </p:blipFill>
        <p:spPr>
          <a:xfrm>
            <a:off x="1979712" y="908720"/>
            <a:ext cx="1790647" cy="280720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5596FF5D-E3FF-4B4D-A65A-1E07C4375B5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485" y="899867"/>
            <a:ext cx="1801823" cy="28349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867982"/>
            <a:ext cx="1818052" cy="29138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756" y="872738"/>
            <a:ext cx="1795662" cy="28357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30" y="3907448"/>
            <a:ext cx="1805666" cy="2833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976967"/>
            <a:ext cx="1800573" cy="28176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912" y="4083745"/>
            <a:ext cx="2397270" cy="264291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93677" y="643962"/>
            <a:ext cx="89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z= 0 cm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548563" y="644440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1 cm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297460" y="644440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5 cm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024359" y="640971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10 cm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934907" y="598650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15 cm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08717" y="3666685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20 cm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645334" y="3717032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30 cm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666909" y="3717032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45 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46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16604"/>
            <a:ext cx="1792015" cy="2818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Results of </a:t>
            </a:r>
            <a:r>
              <a:rPr lang="el-GR" sz="3200" dirty="0" smtClean="0">
                <a:latin typeface="Calibri"/>
              </a:rPr>
              <a:t>α</a:t>
            </a:r>
            <a:r>
              <a:rPr lang="en-US" sz="3200" baseline="-25000" dirty="0" smtClean="0">
                <a:latin typeface="Calibri"/>
              </a:rPr>
              <a:t>Hg</a:t>
            </a:r>
            <a:r>
              <a:rPr lang="en-US" sz="3200" dirty="0" smtClean="0"/>
              <a:t>  at t = 25 </a:t>
            </a:r>
            <a:r>
              <a:rPr lang="en-US" sz="3200" dirty="0" err="1" smtClean="0"/>
              <a:t>ms</a:t>
            </a:r>
            <a:r>
              <a:rPr lang="en-US" sz="3200" dirty="0" smtClean="0"/>
              <a:t> (one time through)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89" y="926146"/>
            <a:ext cx="1792015" cy="281394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5596FF5D-E3FF-4B4D-A65A-1E07C4375B5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89" y="894272"/>
            <a:ext cx="1813415" cy="28461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880300"/>
            <a:ext cx="1818052" cy="28892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197" y="827584"/>
            <a:ext cx="1798779" cy="2926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91" y="3861048"/>
            <a:ext cx="1826344" cy="29260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961748"/>
            <a:ext cx="1800573" cy="28480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951648"/>
            <a:ext cx="2403206" cy="290710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93677" y="643962"/>
            <a:ext cx="89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z= 0 cm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548563" y="644440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1 cm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297460" y="644440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5 cm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024359" y="640971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10 cm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934907" y="598650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15 cm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08717" y="3666685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20 cm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645334" y="3717032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30 cm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666909" y="3717032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45 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430</Words>
  <Application>Microsoft Office PowerPoint</Application>
  <PresentationFormat>On-screen Show (4:3)</PresentationFormat>
  <Paragraphs>102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宋体</vt:lpstr>
      <vt:lpstr>Arial</vt:lpstr>
      <vt:lpstr>Calibri</vt:lpstr>
      <vt:lpstr>Office Theme</vt:lpstr>
      <vt:lpstr>Discussion: 3 D Hg Jet Simulation</vt:lpstr>
      <vt:lpstr>Simplification Of The 3D Hg Jet</vt:lpstr>
      <vt:lpstr>Boundary Conditions</vt:lpstr>
      <vt:lpstr>Results of αHg  at t = 0 ms</vt:lpstr>
      <vt:lpstr>Results of αHg  at t = 0.2 μs (one time step)</vt:lpstr>
      <vt:lpstr>Results of uz  at t = 0.2 μs (one time step)</vt:lpstr>
      <vt:lpstr>Results of αHg  at t = 9.6 ms</vt:lpstr>
      <vt:lpstr>Results of uz  at t = 9.6 ms</vt:lpstr>
      <vt:lpstr>Results of αHg  at t = 25 ms (one time through)</vt:lpstr>
      <vt:lpstr>Results of uz  at t = 25 ms (one time through)</vt:lpstr>
      <vt:lpstr>Results of x-vorticity  at t = 25 ms  (one time through)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Dimensional Hg Jet Simulation Using Implicit LES Method</dc:title>
  <dc:creator>yanzhan</dc:creator>
  <cp:lastModifiedBy>Kirk T McDonald</cp:lastModifiedBy>
  <cp:revision>48</cp:revision>
  <dcterms:created xsi:type="dcterms:W3CDTF">2014-04-23T17:44:20Z</dcterms:created>
  <dcterms:modified xsi:type="dcterms:W3CDTF">2014-06-28T13:42:41Z</dcterms:modified>
</cp:coreProperties>
</file>