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318" r:id="rId4"/>
    <p:sldId id="322" r:id="rId5"/>
    <p:sldId id="321" r:id="rId6"/>
    <p:sldId id="31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188" y="12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D2409-6EAF-42E8-B2C6-12E5B684F717}" type="datetimeFigureOut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B9821E-6022-40F5-9BBD-317E69326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5FE1-746E-44B2-887C-8C33D1B1E0FE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48B3-E225-42E5-A53B-31362B01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4516-3B41-4061-8654-4AFE82A04472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443F-7296-4347-B4B8-847A62DF3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65E3-2C05-4C85-83FB-AC08CDF46743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AB2C-A088-4F3F-ACF7-31840973D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E241-425B-40C0-AC4A-41BE1145AA83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EEE1-3AB2-48B9-BF5A-706B3D9C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D7AC-EC51-4397-ABF0-1F861FEC470F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2440-BE2B-4BB5-AFE0-A32D1E16D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3F799-AAD5-4C25-908F-E1B26B82EFA4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6EE4-90D3-4E76-876E-5B5FE61AC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6D1BB-BED8-49E5-A493-D3AD1DDB9D76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A1C7-FF03-418B-8AC1-02352081C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7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5F80-B69D-440A-B204-2D94FB2E6519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88EC-0552-4FA0-B728-136769CAA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6B0C-455D-4120-8BF4-5D868827B372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5140-8079-4B42-83D4-D8CCE580C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140D-70F8-4487-AF3B-5CCC58BE3658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5649-3156-4F16-A711-08091637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1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CB71-ADE1-4DEC-8672-E04054B54905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C3B3-4CEB-49D5-B6AA-7D0449BC9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0B8976-C5FA-4F39-940B-1A1DA4B7752A}" type="datetime1">
              <a:rPr lang="en-US"/>
              <a:pPr>
                <a:defRPr/>
              </a:pPr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6651E-3845-44E7-A90B-0AE0D6F9C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"/><Relationship Id="rId4" Type="http://schemas.openxmlformats.org/officeDocument/2006/relationships/image" Target="../media/image3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if"/><Relationship Id="rId4" Type="http://schemas.openxmlformats.org/officeDocument/2006/relationships/image" Target="../media/image7.t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t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3D Hg Jet Simulations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Yan Zhan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Ju</a:t>
            </a:r>
            <a:r>
              <a:rPr lang="en-US" altLang="zh-CN" dirty="0" smtClean="0"/>
              <a:t>ly</a:t>
            </a:r>
            <a:r>
              <a:rPr lang="en-US" dirty="0" smtClean="0"/>
              <a:t> </a:t>
            </a:r>
            <a:r>
              <a:rPr lang="en-US" dirty="0" smtClean="0"/>
              <a:t>11,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8ECF4-6A7E-4906-9788-47EB3E97FED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3D Hg </a:t>
            </a:r>
            <a:r>
              <a:rPr lang="en-US" dirty="0">
                <a:solidFill>
                  <a:schemeClr val="accent1"/>
                </a:solidFill>
              </a:rPr>
              <a:t>Jet </a:t>
            </a:r>
            <a:r>
              <a:rPr lang="en-US" dirty="0" smtClean="0">
                <a:solidFill>
                  <a:schemeClr val="accent1"/>
                </a:solidFill>
              </a:rPr>
              <a:t>Simulations </a:t>
            </a:r>
            <a:r>
              <a:rPr lang="en-US" sz="1600" dirty="0" smtClean="0">
                <a:solidFill>
                  <a:schemeClr val="accent1"/>
                </a:solidFill>
              </a:rPr>
              <a:t>(~ 100 </a:t>
            </a:r>
            <a:r>
              <a:rPr lang="en-US" sz="1600" dirty="0" err="1" smtClean="0">
                <a:solidFill>
                  <a:schemeClr val="accent1"/>
                </a:solidFill>
              </a:rPr>
              <a:t>ms</a:t>
            </a:r>
            <a:r>
              <a:rPr lang="en-US" sz="1600" dirty="0" smtClean="0">
                <a:solidFill>
                  <a:schemeClr val="accent1"/>
                </a:solidFill>
              </a:rPr>
              <a:t> each = 4 flow-thru times)</a:t>
            </a:r>
          </a:p>
          <a:p>
            <a:endParaRPr lang="en-US" sz="1600" dirty="0">
              <a:solidFill>
                <a:schemeClr val="accent1"/>
              </a:solidFill>
            </a:endParaRPr>
          </a:p>
          <a:p>
            <a:endParaRPr lang="en-US" sz="1600" dirty="0" smtClean="0">
              <a:solidFill>
                <a:schemeClr val="accent1"/>
              </a:solidFill>
            </a:endParaRPr>
          </a:p>
          <a:p>
            <a:endParaRPr lang="en-US" sz="1600" dirty="0">
              <a:solidFill>
                <a:schemeClr val="accent1"/>
              </a:solidFill>
            </a:endParaRPr>
          </a:p>
          <a:p>
            <a:endParaRPr lang="en-US" sz="1600" dirty="0" smtClean="0">
              <a:solidFill>
                <a:schemeClr val="accent1"/>
              </a:solidFill>
            </a:endParaRPr>
          </a:p>
          <a:p>
            <a:endParaRPr lang="en-US" sz="1600" dirty="0">
              <a:solidFill>
                <a:schemeClr val="accent1"/>
              </a:solidFill>
            </a:endParaRPr>
          </a:p>
          <a:p>
            <a:endParaRPr lang="en-US" sz="16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        Cases 1 and 2 were half models, symmetric about the x-axis.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fontAlgn="t"/>
            <a:r>
              <a:rPr lang="en-US" dirty="0" smtClean="0">
                <a:solidFill>
                  <a:schemeClr val="accent1"/>
                </a:solidFill>
              </a:rPr>
              <a:t>Ellipse </a:t>
            </a:r>
            <a:r>
              <a:rPr lang="en-US" dirty="0" smtClean="0">
                <a:solidFill>
                  <a:schemeClr val="accent1"/>
                </a:solidFill>
              </a:rPr>
              <a:t>Fitting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06059"/>
              </p:ext>
            </p:extLst>
          </p:nvPr>
        </p:nvGraphicFramePr>
        <p:xfrm>
          <a:off x="1115616" y="2348880"/>
          <a:ext cx="63367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215"/>
                <a:gridCol w="54384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Inlet 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smtClean="0">
                          <a:solidFill>
                            <a:schemeClr val="tx1"/>
                          </a:solidFill>
                        </a:rPr>
                        <a:t> Outlet conditions of </a:t>
                      </a:r>
                      <a:r>
                        <a:rPr lang="en-US" sz="1800" smtClean="0">
                          <a:solidFill>
                            <a:schemeClr val="accent2"/>
                          </a:solidFill>
                        </a:rPr>
                        <a:t>0°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bend</a:t>
                      </a:r>
                      <a:r>
                        <a:rPr lang="en-US" sz="180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pipe without a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weld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Outlet conditions of </a:t>
                      </a:r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90°/90°</a:t>
                      </a:r>
                      <a:r>
                        <a:rPr lang="en-US" sz="18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bend</a:t>
                      </a:r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pipe without a weld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Outlet conditions of </a:t>
                      </a:r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90°/90°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bend</a:t>
                      </a:r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pipe with a </a:t>
                      </a:r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30°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weld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/>
              <a:t>3D </a:t>
            </a:r>
            <a:r>
              <a:rPr lang="en-US" dirty="0"/>
              <a:t>Hg Jet </a:t>
            </a:r>
            <a:r>
              <a:rPr lang="en-US" dirty="0" err="1" smtClean="0"/>
              <a:t>Simulations_Case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47" y="692696"/>
            <a:ext cx="3878933" cy="3017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89" y="3789040"/>
            <a:ext cx="3831691" cy="30175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15705" y="73087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3568" y="69269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4036" y="415362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126" y="771520"/>
            <a:ext cx="2723282" cy="3017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377" y="3795856"/>
            <a:ext cx="2707713" cy="30175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71066" y="393305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34562" y="539388"/>
            <a:ext cx="172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b="1" dirty="0" smtClean="0">
                <a:solidFill>
                  <a:srgbClr val="00B050"/>
                </a:solidFill>
              </a:rPr>
              <a:t>α</a:t>
            </a:r>
            <a:r>
              <a:rPr lang="en-US" altLang="en-US" b="1" baseline="-25000" dirty="0">
                <a:solidFill>
                  <a:srgbClr val="00B050"/>
                </a:solidFill>
              </a:rPr>
              <a:t>Hg</a:t>
            </a:r>
            <a:r>
              <a:rPr lang="en-US" altLang="en-US" b="1" dirty="0">
                <a:solidFill>
                  <a:srgbClr val="00B050"/>
                </a:solidFill>
              </a:rPr>
              <a:t> at z = 30 </a:t>
            </a:r>
            <a:r>
              <a:rPr lang="en-US" altLang="en-US" b="1" dirty="0" smtClean="0">
                <a:solidFill>
                  <a:srgbClr val="00B050"/>
                </a:solidFill>
              </a:rPr>
              <a:t>cm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-34562" y="3717032"/>
            <a:ext cx="172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b="1" dirty="0" smtClean="0">
                <a:solidFill>
                  <a:srgbClr val="00B050"/>
                </a:solidFill>
              </a:rPr>
              <a:t>α</a:t>
            </a:r>
            <a:r>
              <a:rPr lang="en-US" altLang="en-US" b="1" baseline="-25000" dirty="0">
                <a:solidFill>
                  <a:srgbClr val="00B050"/>
                </a:solidFill>
              </a:rPr>
              <a:t>Hg</a:t>
            </a:r>
            <a:r>
              <a:rPr lang="en-US" altLang="en-US" b="1" dirty="0">
                <a:solidFill>
                  <a:srgbClr val="00B050"/>
                </a:solidFill>
              </a:rPr>
              <a:t> at z = </a:t>
            </a:r>
            <a:r>
              <a:rPr lang="en-US" altLang="en-US" b="1" dirty="0" smtClean="0">
                <a:solidFill>
                  <a:srgbClr val="00B050"/>
                </a:solidFill>
              </a:rPr>
              <a:t>45 cm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47138" y="684388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</a:rPr>
              <a:t>fitting at z = 30 cm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33073" y="3811299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</a:rPr>
              <a:t>fitting at z = </a:t>
            </a:r>
            <a:r>
              <a:rPr lang="en-US" altLang="en-US" b="1" dirty="0" smtClean="0">
                <a:solidFill>
                  <a:srgbClr val="00B050"/>
                </a:solidFill>
              </a:rPr>
              <a:t>45 </a:t>
            </a:r>
            <a:r>
              <a:rPr lang="en-US" altLang="en-US" b="1" dirty="0">
                <a:solidFill>
                  <a:srgbClr val="00B050"/>
                </a:solidFill>
              </a:rPr>
              <a:t>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/>
              <a:t>3D </a:t>
            </a:r>
            <a:r>
              <a:rPr lang="en-US" dirty="0"/>
              <a:t>Hg Jet </a:t>
            </a:r>
            <a:r>
              <a:rPr lang="en-US" dirty="0" err="1" smtClean="0"/>
              <a:t>Simulations_Case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79" y="692696"/>
            <a:ext cx="3821068" cy="3017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45" y="3789040"/>
            <a:ext cx="3802978" cy="30175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15705" y="73087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3568" y="69269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4036" y="415362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543" y="771520"/>
            <a:ext cx="2688448" cy="3017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377" y="3824317"/>
            <a:ext cx="2707713" cy="29605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71066" y="393305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34562" y="539388"/>
            <a:ext cx="172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b="1" dirty="0" smtClean="0">
                <a:solidFill>
                  <a:srgbClr val="00B050"/>
                </a:solidFill>
              </a:rPr>
              <a:t>α</a:t>
            </a:r>
            <a:r>
              <a:rPr lang="en-US" altLang="en-US" b="1" baseline="-25000" dirty="0">
                <a:solidFill>
                  <a:srgbClr val="00B050"/>
                </a:solidFill>
              </a:rPr>
              <a:t>Hg</a:t>
            </a:r>
            <a:r>
              <a:rPr lang="en-US" altLang="en-US" b="1" dirty="0">
                <a:solidFill>
                  <a:srgbClr val="00B050"/>
                </a:solidFill>
              </a:rPr>
              <a:t> at z = 30 </a:t>
            </a:r>
            <a:r>
              <a:rPr lang="en-US" altLang="en-US" b="1" dirty="0" smtClean="0">
                <a:solidFill>
                  <a:srgbClr val="00B050"/>
                </a:solidFill>
              </a:rPr>
              <a:t>cm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-34562" y="3717032"/>
            <a:ext cx="172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b="1" dirty="0" smtClean="0">
                <a:solidFill>
                  <a:srgbClr val="00B050"/>
                </a:solidFill>
              </a:rPr>
              <a:t>α</a:t>
            </a:r>
            <a:r>
              <a:rPr lang="en-US" altLang="en-US" b="1" baseline="-25000" dirty="0">
                <a:solidFill>
                  <a:srgbClr val="00B050"/>
                </a:solidFill>
              </a:rPr>
              <a:t>Hg</a:t>
            </a:r>
            <a:r>
              <a:rPr lang="en-US" altLang="en-US" b="1" dirty="0">
                <a:solidFill>
                  <a:srgbClr val="00B050"/>
                </a:solidFill>
              </a:rPr>
              <a:t> at z = </a:t>
            </a:r>
            <a:r>
              <a:rPr lang="en-US" altLang="en-US" b="1" dirty="0" smtClean="0">
                <a:solidFill>
                  <a:srgbClr val="00B050"/>
                </a:solidFill>
              </a:rPr>
              <a:t>45 cm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47138" y="684388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</a:rPr>
              <a:t>fitting at z = 30 cm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33073" y="3811299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</a:rPr>
              <a:t>fitting at z = </a:t>
            </a:r>
            <a:r>
              <a:rPr lang="en-US" altLang="en-US" b="1" dirty="0" smtClean="0">
                <a:solidFill>
                  <a:srgbClr val="00B050"/>
                </a:solidFill>
              </a:rPr>
              <a:t>45 </a:t>
            </a:r>
            <a:r>
              <a:rPr lang="en-US" altLang="en-US" b="1" dirty="0">
                <a:solidFill>
                  <a:srgbClr val="00B050"/>
                </a:solidFill>
              </a:rPr>
              <a:t>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/>
              <a:t>3D </a:t>
            </a:r>
            <a:r>
              <a:rPr lang="en-US" dirty="0"/>
              <a:t>Hg Jet </a:t>
            </a:r>
            <a:r>
              <a:rPr lang="en-US" dirty="0" err="1" smtClean="0"/>
              <a:t>Simulations_Case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588" y="692696"/>
            <a:ext cx="3820051" cy="3017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99" y="3789040"/>
            <a:ext cx="3713870" cy="301752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15705" y="73087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3568" y="69269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4036" y="415362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597" y="771520"/>
            <a:ext cx="2664339" cy="3017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377" y="3817847"/>
            <a:ext cx="2707713" cy="29735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71066" y="393305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34562" y="539388"/>
            <a:ext cx="172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b="1" dirty="0" smtClean="0">
                <a:solidFill>
                  <a:srgbClr val="00B050"/>
                </a:solidFill>
              </a:rPr>
              <a:t>α</a:t>
            </a:r>
            <a:r>
              <a:rPr lang="en-US" altLang="en-US" b="1" baseline="-25000" dirty="0">
                <a:solidFill>
                  <a:srgbClr val="00B050"/>
                </a:solidFill>
              </a:rPr>
              <a:t>Hg</a:t>
            </a:r>
            <a:r>
              <a:rPr lang="en-US" altLang="en-US" b="1" dirty="0">
                <a:solidFill>
                  <a:srgbClr val="00B050"/>
                </a:solidFill>
              </a:rPr>
              <a:t> at z = 30 </a:t>
            </a:r>
            <a:r>
              <a:rPr lang="en-US" altLang="en-US" b="1" dirty="0" smtClean="0">
                <a:solidFill>
                  <a:srgbClr val="00B050"/>
                </a:solidFill>
              </a:rPr>
              <a:t>cm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-34562" y="3717032"/>
            <a:ext cx="172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b="1" dirty="0" smtClean="0">
                <a:solidFill>
                  <a:srgbClr val="00B050"/>
                </a:solidFill>
              </a:rPr>
              <a:t>α</a:t>
            </a:r>
            <a:r>
              <a:rPr lang="en-US" altLang="en-US" b="1" baseline="-25000" dirty="0">
                <a:solidFill>
                  <a:srgbClr val="00B050"/>
                </a:solidFill>
              </a:rPr>
              <a:t>Hg</a:t>
            </a:r>
            <a:r>
              <a:rPr lang="en-US" altLang="en-US" b="1" dirty="0">
                <a:solidFill>
                  <a:srgbClr val="00B050"/>
                </a:solidFill>
              </a:rPr>
              <a:t> at z = </a:t>
            </a:r>
            <a:r>
              <a:rPr lang="en-US" altLang="en-US" b="1" dirty="0" smtClean="0">
                <a:solidFill>
                  <a:srgbClr val="00B050"/>
                </a:solidFill>
              </a:rPr>
              <a:t>45 cm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47138" y="684388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</a:rPr>
              <a:t>fitting at z = 30 cm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33073" y="3811299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B050"/>
                </a:solidFill>
              </a:rPr>
              <a:t>fitting at z = </a:t>
            </a:r>
            <a:r>
              <a:rPr lang="en-US" altLang="en-US" b="1" dirty="0" smtClean="0">
                <a:solidFill>
                  <a:srgbClr val="00B050"/>
                </a:solidFill>
              </a:rPr>
              <a:t>45 </a:t>
            </a:r>
            <a:r>
              <a:rPr lang="en-US" altLang="en-US" b="1" dirty="0">
                <a:solidFill>
                  <a:srgbClr val="00B050"/>
                </a:solidFill>
              </a:rPr>
              <a:t>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2960"/>
          </a:xfrm>
        </p:spPr>
        <p:txBody>
          <a:bodyPr/>
          <a:lstStyle/>
          <a:p>
            <a:r>
              <a:rPr lang="en-US" dirty="0" smtClean="0"/>
              <a:t>Ellipse Fitting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162191"/>
              </p:ext>
            </p:extLst>
          </p:nvPr>
        </p:nvGraphicFramePr>
        <p:xfrm>
          <a:off x="354360" y="764704"/>
          <a:ext cx="8435280" cy="288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792088"/>
                <a:gridCol w="1022832"/>
                <a:gridCol w="1045367"/>
                <a:gridCol w="1364713"/>
                <a:gridCol w="1329960"/>
                <a:gridCol w="1080120"/>
              </a:tblGrid>
              <a:tr h="3220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</a:t>
                      </a:r>
                      <a:r>
                        <a:rPr lang="en-US" sz="1600" baseline="-25000" dirty="0" smtClean="0"/>
                        <a:t>c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y</a:t>
                      </a:r>
                      <a:r>
                        <a:rPr lang="en-US" sz="1600" baseline="-25000" dirty="0" err="1" smtClean="0"/>
                        <a:t>c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ellipticity</a:t>
                      </a:r>
                      <a:endParaRPr lang="en-US" sz="1600" dirty="0"/>
                    </a:p>
                  </a:txBody>
                  <a:tcPr/>
                </a:tc>
              </a:tr>
              <a:tr h="456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Case 1 at z = 30 cm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0.0052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-4.7583e-05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1.1963e-04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0.038462</a:t>
                      </a:r>
                      <a:endParaRPr lang="en-US" sz="1600" dirty="0"/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Case 1 at z = 45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-8.5702e-07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5.3878e-05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0.019608</a:t>
                      </a:r>
                      <a:endParaRPr lang="en-US" sz="1600" dirty="0"/>
                    </a:p>
                  </a:txBody>
                  <a:tcPr/>
                </a:tc>
              </a:tr>
              <a:tr h="3443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Case 2 at z = 30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-1.6004e-07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-5.3676e-06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0.036364</a:t>
                      </a:r>
                      <a:endParaRPr lang="en-US" sz="1600" dirty="0"/>
                    </a:p>
                  </a:txBody>
                  <a:tcPr/>
                </a:tc>
              </a:tr>
              <a:tr h="3068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Case 2 at z = 45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-5.3034e-08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-3.685e-05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0.055556</a:t>
                      </a:r>
                      <a:endParaRPr lang="en-US" sz="1600" dirty="0"/>
                    </a:p>
                  </a:txBody>
                  <a:tcPr/>
                </a:tc>
              </a:tr>
              <a:tr h="3749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Case 3 at z = 30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153.753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-1.4746e-05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-2.8267e-05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0.019608</a:t>
                      </a:r>
                      <a:endParaRPr lang="en-US" sz="1600" dirty="0"/>
                    </a:p>
                  </a:txBody>
                  <a:tcPr/>
                </a:tc>
              </a:tr>
              <a:tr h="5562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Case 3 at z = 45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13.167°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-6.2409e-05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5.6855e-05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0.03846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6EEE1-3AB2-48B9-BF5A-706B3D9CD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95536" y="371703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Note: (</a:t>
            </a:r>
            <a:r>
              <a:rPr lang="en-US" dirty="0" err="1"/>
              <a:t>x</a:t>
            </a:r>
            <a:r>
              <a:rPr lang="en-US" baseline="-25000" dirty="0" err="1"/>
              <a:t>c</a:t>
            </a:r>
            <a:r>
              <a:rPr lang="en-US" dirty="0" err="1"/>
              <a:t>,y</a:t>
            </a:r>
            <a:r>
              <a:rPr lang="en-US" baseline="-25000" dirty="0" err="1"/>
              <a:t>c</a:t>
            </a:r>
            <a:r>
              <a:rPr lang="en-US" dirty="0"/>
              <a:t>) is the ellipse center, </a:t>
            </a:r>
          </a:p>
          <a:p>
            <a:pPr lvl="1"/>
            <a:r>
              <a:rPr lang="en-US" dirty="0" err="1" smtClean="0"/>
              <a:t>Ellipticity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(major axis – minor axis) </a:t>
            </a:r>
            <a:r>
              <a:rPr lang="en-US" dirty="0"/>
              <a:t>/ </a:t>
            </a:r>
            <a:r>
              <a:rPr lang="en-US" dirty="0" smtClean="0"/>
              <a:t>major </a:t>
            </a:r>
            <a:r>
              <a:rPr lang="en-US" dirty="0"/>
              <a:t>axis = </a:t>
            </a:r>
            <a:r>
              <a:rPr lang="en-US" dirty="0" smtClean="0"/>
              <a:t>(a – b) </a:t>
            </a:r>
            <a:r>
              <a:rPr lang="en-US" dirty="0"/>
              <a:t>/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The symmetry about the x-axis in cases 1 and 2 forces angle </a:t>
            </a:r>
            <a:r>
              <a:rPr lang="en-US" dirty="0" smtClean="0">
                <a:sym typeface="Symbol" panose="05050102010706020507" pitchFamily="18" charset="2"/>
              </a:rPr>
              <a:t> to be zero.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95536" y="5075825"/>
            <a:ext cx="3800169" cy="1737551"/>
            <a:chOff x="627815" y="4869093"/>
            <a:chExt cx="3800169" cy="1737551"/>
          </a:xfrm>
        </p:grpSpPr>
        <p:grpSp>
          <p:nvGrpSpPr>
            <p:cNvPr id="44" name="Group 43"/>
            <p:cNvGrpSpPr/>
            <p:nvPr/>
          </p:nvGrpSpPr>
          <p:grpSpPr>
            <a:xfrm>
              <a:off x="627815" y="4869093"/>
              <a:ext cx="3800169" cy="1737551"/>
              <a:chOff x="627815" y="4869093"/>
              <a:chExt cx="3800169" cy="173755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627815" y="4869093"/>
                <a:ext cx="3800169" cy="1737551"/>
                <a:chOff x="627815" y="4869093"/>
                <a:chExt cx="3800169" cy="1737551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627815" y="4941168"/>
                  <a:ext cx="3800169" cy="1474772"/>
                  <a:chOff x="827584" y="4581128"/>
                  <a:chExt cx="3800169" cy="1474772"/>
                </a:xfrm>
              </p:grpSpPr>
              <p:sp>
                <p:nvSpPr>
                  <p:cNvPr id="51" name="Oval 50"/>
                  <p:cNvSpPr/>
                  <p:nvPr/>
                </p:nvSpPr>
                <p:spPr>
                  <a:xfrm rot="20328680">
                    <a:off x="2627784" y="4581128"/>
                    <a:ext cx="1999969" cy="864096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827584" y="5877272"/>
                    <a:ext cx="3024336" cy="0"/>
                  </a:xfrm>
                  <a:prstGeom prst="straightConnector1">
                    <a:avLst/>
                  </a:prstGeom>
                  <a:ln w="28575">
                    <a:solidFill>
                      <a:srgbClr val="00206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 flipV="1">
                    <a:off x="2411760" y="4581128"/>
                    <a:ext cx="0" cy="1296144"/>
                  </a:xfrm>
                  <a:prstGeom prst="straightConnector1">
                    <a:avLst/>
                  </a:prstGeom>
                  <a:ln w="28575">
                    <a:solidFill>
                      <a:srgbClr val="00206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>
                    <a:stCxn id="51" idx="6"/>
                  </p:cNvCxnSpPr>
                  <p:nvPr/>
                </p:nvCxnSpPr>
                <p:spPr>
                  <a:xfrm flipH="1">
                    <a:off x="971601" y="4651741"/>
                    <a:ext cx="3588548" cy="1369547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Arc 54"/>
                  <p:cNvSpPr/>
                  <p:nvPr/>
                </p:nvSpPr>
                <p:spPr>
                  <a:xfrm>
                    <a:off x="1799692" y="5686049"/>
                    <a:ext cx="180020" cy="369851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1979712" y="5579948"/>
                    <a:ext cx="30809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l-GR" dirty="0" smtClean="0"/>
                      <a:t>θ</a:t>
                    </a:r>
                    <a:endParaRPr lang="en-US" dirty="0"/>
                  </a:p>
                </p:txBody>
              </p:sp>
              <p:cxnSp>
                <p:nvCxnSpPr>
                  <p:cNvPr id="57" name="Straight Connector 56"/>
                  <p:cNvCxnSpPr>
                    <a:stCxn id="51" idx="0"/>
                    <a:endCxn id="51" idx="4"/>
                  </p:cNvCxnSpPr>
                  <p:nvPr/>
                </p:nvCxnSpPr>
                <p:spPr>
                  <a:xfrm>
                    <a:off x="3471609" y="4610336"/>
                    <a:ext cx="312319" cy="805679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Rectangle 57"/>
                  <p:cNvSpPr/>
                  <p:nvPr/>
                </p:nvSpPr>
                <p:spPr>
                  <a:xfrm rot="20097086">
                    <a:off x="3971973" y="4742720"/>
                    <a:ext cx="29527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 smtClean="0">
                        <a:solidFill>
                          <a:schemeClr val="accent1"/>
                        </a:solidFill>
                      </a:rPr>
                      <a:t>a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 rot="20097086">
                    <a:off x="3265628" y="4668337"/>
                    <a:ext cx="30649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rgbClr val="FF0000"/>
                        </a:solidFill>
                      </a:rPr>
                      <a:t>b</a:t>
                    </a:r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3669497" y="6237312"/>
                  <a:ext cx="2840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x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855931" y="4869093"/>
                  <a:ext cx="2888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y</a:t>
                  </a:r>
                  <a:endParaRPr lang="en-US" dirty="0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 rot="20097086">
                <a:off x="3265628" y="5460425"/>
                <a:ext cx="3064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45" name="Rectangle 44"/>
            <p:cNvSpPr/>
            <p:nvPr/>
          </p:nvSpPr>
          <p:spPr>
            <a:xfrm rot="20097086">
              <a:off x="2764092" y="5511888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/>
                  </a:solidFill>
                </a:rPr>
                <a:t>a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530864" y="5023875"/>
            <a:ext cx="3709564" cy="1789501"/>
            <a:chOff x="4263435" y="5023875"/>
            <a:chExt cx="3709564" cy="1789501"/>
          </a:xfrm>
        </p:grpSpPr>
        <p:grpSp>
          <p:nvGrpSpPr>
            <p:cNvPr id="61" name="Group 60"/>
            <p:cNvGrpSpPr/>
            <p:nvPr/>
          </p:nvGrpSpPr>
          <p:grpSpPr>
            <a:xfrm>
              <a:off x="4263435" y="5023875"/>
              <a:ext cx="3709564" cy="1789501"/>
              <a:chOff x="4263435" y="5023875"/>
              <a:chExt cx="3709564" cy="1789501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4508119" y="5074791"/>
                <a:ext cx="3180828" cy="1513269"/>
                <a:chOff x="827584" y="4506854"/>
                <a:chExt cx="3180828" cy="1513269"/>
              </a:xfrm>
            </p:grpSpPr>
            <p:sp>
              <p:nvSpPr>
                <p:cNvPr id="67" name="Oval 66"/>
                <p:cNvSpPr/>
                <p:nvPr/>
              </p:nvSpPr>
              <p:spPr>
                <a:xfrm rot="12625180">
                  <a:off x="952863" y="4581128"/>
                  <a:ext cx="1999969" cy="864096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Arrow Connector 67"/>
                <p:cNvCxnSpPr/>
                <p:nvPr/>
              </p:nvCxnSpPr>
              <p:spPr>
                <a:xfrm flipV="1">
                  <a:off x="827584" y="5869809"/>
                  <a:ext cx="3180828" cy="7463"/>
                </a:xfrm>
                <a:prstGeom prst="straightConnector1">
                  <a:avLst/>
                </a:prstGeom>
                <a:ln w="28575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883909" y="4581128"/>
                  <a:ext cx="0" cy="1296144"/>
                </a:xfrm>
                <a:prstGeom prst="straightConnector1">
                  <a:avLst/>
                </a:prstGeom>
                <a:ln w="28575">
                  <a:solidFill>
                    <a:srgbClr val="00206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stCxn id="67" idx="4"/>
                  <a:endCxn id="67" idx="0"/>
                </p:cNvCxnSpPr>
                <p:nvPr/>
              </p:nvCxnSpPr>
              <p:spPr>
                <a:xfrm flipH="1">
                  <a:off x="1734088" y="4640604"/>
                  <a:ext cx="437518" cy="74514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>
                  <a:stCxn id="67" idx="6"/>
                </p:cNvCxnSpPr>
                <p:nvPr/>
              </p:nvCxnSpPr>
              <p:spPr>
                <a:xfrm>
                  <a:off x="1090521" y="4506854"/>
                  <a:ext cx="2535258" cy="1513269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Rectangle 73"/>
                <p:cNvSpPr/>
                <p:nvPr/>
              </p:nvSpPr>
              <p:spPr>
                <a:xfrm rot="1910281">
                  <a:off x="2059672" y="4714320"/>
                  <a:ext cx="30649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FF0000"/>
                      </a:solidFill>
                    </a:rPr>
                    <a:t>b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 rot="1956403">
                  <a:off x="1635498" y="4526487"/>
                  <a:ext cx="30649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accent1"/>
                      </a:solidFill>
                    </a:rPr>
                    <a:t>a</a:t>
                  </a:r>
                  <a:endParaRPr lang="en-US" dirty="0">
                    <a:solidFill>
                      <a:schemeClr val="accent1"/>
                    </a:solidFill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7688947" y="6444044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x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263435" y="5023875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y</a:t>
                </a:r>
                <a:endParaRPr lang="en-US" dirty="0"/>
              </a:p>
            </p:txBody>
          </p:sp>
        </p:grpSp>
        <p:sp>
          <p:nvSpPr>
            <p:cNvPr id="62" name="Rectangle 61"/>
            <p:cNvSpPr/>
            <p:nvPr/>
          </p:nvSpPr>
          <p:spPr>
            <a:xfrm rot="1662168">
              <a:off x="5524981" y="5673889"/>
              <a:ext cx="3064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1626936">
              <a:off x="5851547" y="5746420"/>
              <a:ext cx="3064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/>
                  </a:solidFill>
                </a:rPr>
                <a:t>a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6" name="Arc 75"/>
          <p:cNvSpPr/>
          <p:nvPr/>
        </p:nvSpPr>
        <p:spPr>
          <a:xfrm rot="19690046">
            <a:off x="6945319" y="6260866"/>
            <a:ext cx="655705" cy="72190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288239" y="5939988"/>
            <a:ext cx="308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dirty="0" smtClean="0"/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382</Words>
  <Application>Microsoft Office PowerPoint</Application>
  <PresentationFormat>On-screen Show (4:3)</PresentationFormat>
  <Paragraphs>120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Symbol</vt:lpstr>
      <vt:lpstr>Office Theme</vt:lpstr>
      <vt:lpstr>3D Hg Jet Simulations</vt:lpstr>
      <vt:lpstr>Outline</vt:lpstr>
      <vt:lpstr>3D Hg Jet Simulations_Case 1</vt:lpstr>
      <vt:lpstr>3D Hg Jet Simulations_Case 2</vt:lpstr>
      <vt:lpstr>3D Hg Jet Simulations_Case 3</vt:lpstr>
      <vt:lpstr>Ellipse Fitting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Dimensional Hg Jet Simulation Using Implicit LES Method</dc:title>
  <dc:creator>yanzhan</dc:creator>
  <cp:lastModifiedBy>Kirk T McDonald</cp:lastModifiedBy>
  <cp:revision>201</cp:revision>
  <cp:lastPrinted>2014-07-11T14:25:40Z</cp:lastPrinted>
  <dcterms:created xsi:type="dcterms:W3CDTF">2014-04-23T17:44:20Z</dcterms:created>
  <dcterms:modified xsi:type="dcterms:W3CDTF">2014-07-11T14:59:02Z</dcterms:modified>
</cp:coreProperties>
</file>