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6" r:id="rId4"/>
    <p:sldId id="267" r:id="rId5"/>
    <p:sldId id="268" r:id="rId6"/>
    <p:sldId id="257" r:id="rId7"/>
    <p:sldId id="273" r:id="rId8"/>
    <p:sldId id="274" r:id="rId9"/>
    <p:sldId id="260" r:id="rId10"/>
    <p:sldId id="275" r:id="rId11"/>
    <p:sldId id="269" r:id="rId12"/>
    <p:sldId id="270" r:id="rId13"/>
    <p:sldId id="271" r:id="rId14"/>
    <p:sldId id="272" r:id="rId15"/>
    <p:sldId id="261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78" d="100"/>
          <a:sy n="78" d="100"/>
        </p:scale>
        <p:origin x="87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8495A-CC6C-4B79-AD10-EFCE3DCCE64A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16A12-E17C-4140-B14F-67AC433F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91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4AAB-A285-4F79-BE60-420B1BCE6C02}" type="datetime1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2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4CA5-971B-4FE3-AC21-965BC0A7EB19}" type="datetime1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8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002B-A3C7-44E3-AD52-D1B002D402BE}" type="datetime1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3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F7A8-429E-4E85-B77E-FCEE5043C208}" type="datetime1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3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F057-C9EF-492A-83C5-F3E10FE4B44D}" type="datetime1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9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1DA9-EDF8-41CA-99FC-30A2AAC1F6E9}" type="datetime1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94DE6-7B77-47AE-940E-356E586A4FAB}" type="datetime1">
              <a:rPr lang="en-US" smtClean="0"/>
              <a:t>7/18/2014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9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3AEAE-36F2-4595-82CD-12CE82A122CD}" type="datetime1">
              <a:rPr lang="en-US" smtClean="0"/>
              <a:t>7/18/2014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7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9154-8E93-4301-8846-8DD526FEE246}" type="datetime1">
              <a:rPr lang="en-US" smtClean="0"/>
              <a:t>7/18/2014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40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01FE-58C0-4F17-8AD5-6FCBBCD4938A}" type="datetime1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2AEA-3612-46B9-BBE5-C6CF9A1366F2}" type="datetime1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3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F83A6-C3C6-46DE-841E-AD3BE11A80FB}" type="datetime1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A74F4-B8E9-49F5-8A1D-CCAB0F6A1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9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uhep1.princeton.edu/~mcdonald/examples/fluids/nichita_thesis_10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Numerical Validations of the CLSVOF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Yan Zhan</a:t>
            </a:r>
          </a:p>
          <a:p>
            <a:r>
              <a:rPr lang="en-US" dirty="0" smtClean="0"/>
              <a:t>July 18</a:t>
            </a:r>
            <a:r>
              <a:rPr lang="en-US" baseline="30000" dirty="0" smtClean="0"/>
              <a:t>th</a:t>
            </a:r>
            <a:r>
              <a:rPr lang="en-US" dirty="0" smtClean="0"/>
              <a:t>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6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/>
              <a:t>Droplet movement due to a </a:t>
            </a:r>
            <a:r>
              <a:rPr lang="en-US" sz="3200" dirty="0" smtClean="0"/>
              <a:t>vortex </a:t>
            </a:r>
            <a:r>
              <a:rPr lang="en-US" sz="3200" dirty="0"/>
              <a:t>velocity </a:t>
            </a:r>
            <a:r>
              <a:rPr lang="en-US" sz="3200" dirty="0" smtClean="0"/>
              <a:t>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 err="1" smtClean="0"/>
              <a:t>fine_T</a:t>
            </a:r>
            <a:r>
              <a:rPr lang="en-US" sz="3200" dirty="0" smtClean="0"/>
              <a:t>=6 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34" y="1143000"/>
            <a:ext cx="2889169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514" y="1066800"/>
            <a:ext cx="2828925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20" y="4096108"/>
            <a:ext cx="2864671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175" y="4114800"/>
            <a:ext cx="3118207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110143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62547" y="9906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2265" y="406871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62547" y="4040169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10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7864" y="8382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47610" y="838200"/>
            <a:ext cx="6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99611" y="38100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23810" y="3821668"/>
            <a:ext cx="369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Initial and final interface comparison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10400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76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/>
              <a:t>Droplet movement due to a </a:t>
            </a:r>
            <a:r>
              <a:rPr lang="en-US" sz="3200" dirty="0" smtClean="0"/>
              <a:t>vortex </a:t>
            </a:r>
            <a:r>
              <a:rPr lang="en-US" sz="3200" dirty="0"/>
              <a:t>velocity </a:t>
            </a:r>
            <a:r>
              <a:rPr lang="en-US" sz="3200" dirty="0" smtClean="0"/>
              <a:t>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 err="1" smtClean="0"/>
              <a:t>FLUENT_coarse_T</a:t>
            </a:r>
            <a:r>
              <a:rPr lang="en-US" sz="3200" dirty="0" smtClean="0"/>
              <a:t>=6 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00" y="1287700"/>
            <a:ext cx="2873828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199" y="1219200"/>
            <a:ext cx="2873829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46" y="4140900"/>
            <a:ext cx="2873829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540" y="4191000"/>
            <a:ext cx="2873828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9808" y="11430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46290" y="11430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6306" y="392396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02788" y="4028713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11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81607" y="9144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31353" y="914400"/>
            <a:ext cx="6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3354" y="38862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07553" y="3897868"/>
            <a:ext cx="369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Initial and final interface comparison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0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55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6868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/>
              <a:t>Droplet movement due to a </a:t>
            </a:r>
            <a:r>
              <a:rPr lang="en-US" sz="3200" dirty="0" smtClean="0"/>
              <a:t>vortex </a:t>
            </a:r>
            <a:r>
              <a:rPr lang="en-US" sz="3200" dirty="0"/>
              <a:t>velocity </a:t>
            </a:r>
            <a:r>
              <a:rPr lang="en-US" sz="3200" dirty="0" smtClean="0"/>
              <a:t>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 err="1" smtClean="0"/>
              <a:t>Nichita_coarse_T</a:t>
            </a:r>
            <a:r>
              <a:rPr lang="en-US" sz="3200" dirty="0" smtClean="0"/>
              <a:t>=6 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52" y="1219200"/>
            <a:ext cx="2806699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751" y="1140818"/>
            <a:ext cx="2857501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52" y="4079798"/>
            <a:ext cx="2832099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951" y="4038600"/>
            <a:ext cx="2978149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103755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26495" y="106982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7867" y="400633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56478" y="408147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12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361812" y="91221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11558" y="912218"/>
            <a:ext cx="6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63559" y="38100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87758" y="3821668"/>
            <a:ext cx="369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Initial and final interface comparison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0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2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6868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/>
              <a:t>Droplet movement due to a </a:t>
            </a:r>
            <a:r>
              <a:rPr lang="en-US" sz="3200" dirty="0" smtClean="0"/>
              <a:t>vortex </a:t>
            </a:r>
            <a:r>
              <a:rPr lang="en-US" sz="3200" dirty="0"/>
              <a:t>velocity </a:t>
            </a:r>
            <a:r>
              <a:rPr lang="en-US" sz="3200" dirty="0" smtClean="0"/>
              <a:t>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 err="1" smtClean="0"/>
              <a:t>Nichita_medium_T</a:t>
            </a:r>
            <a:r>
              <a:rPr lang="en-US" sz="3200" dirty="0" smtClean="0"/>
              <a:t>=6 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97" y="1111021"/>
            <a:ext cx="2903954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051" y="1066800"/>
            <a:ext cx="3015946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69" y="4038600"/>
            <a:ext cx="2899064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335" y="4038600"/>
            <a:ext cx="3166044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969818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52797" y="926068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3684353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55116" y="3745468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13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41258" y="8382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91004" y="838200"/>
            <a:ext cx="6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43005" y="38100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67204" y="3821668"/>
            <a:ext cx="369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Initial and final interface comparison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0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2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6868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/>
              <a:t>Droplet movement due to a </a:t>
            </a:r>
            <a:r>
              <a:rPr lang="en-US" sz="3200" dirty="0" smtClean="0"/>
              <a:t>vortex </a:t>
            </a:r>
            <a:r>
              <a:rPr lang="en-US" sz="3200" dirty="0"/>
              <a:t>velocity </a:t>
            </a:r>
            <a:r>
              <a:rPr lang="en-US" sz="3200" dirty="0" smtClean="0"/>
              <a:t>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 err="1" smtClean="0"/>
              <a:t>Nichita_fine_T</a:t>
            </a:r>
            <a:r>
              <a:rPr lang="en-US" sz="3200" dirty="0" smtClean="0"/>
              <a:t>=6 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14" y="1203811"/>
            <a:ext cx="2935432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440" y="1295400"/>
            <a:ext cx="2959491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57" y="4038600"/>
            <a:ext cx="2879574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331" y="4029769"/>
            <a:ext cx="2831355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109906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01675" y="1154668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38862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65661" y="385393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14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336992" y="8382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6738" y="838200"/>
            <a:ext cx="6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38739" y="38100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62938" y="3821668"/>
            <a:ext cx="369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Initial and final interface comparison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0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67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6868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/>
              <a:t>Droplet movement due to a </a:t>
            </a:r>
            <a:r>
              <a:rPr lang="en-US" sz="3200" dirty="0" smtClean="0"/>
              <a:t>vortex </a:t>
            </a:r>
            <a:r>
              <a:rPr lang="en-US" sz="3200" dirty="0"/>
              <a:t>velocity </a:t>
            </a:r>
            <a:r>
              <a:rPr lang="en-US" sz="3200" dirty="0" smtClean="0"/>
              <a:t>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 err="1" smtClean="0"/>
              <a:t>coarse_T</a:t>
            </a:r>
            <a:r>
              <a:rPr lang="en-US" sz="3200" dirty="0" smtClean="0"/>
              <a:t>=12 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63" y="1066800"/>
            <a:ext cx="2931509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677" y="1066800"/>
            <a:ext cx="2889706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77" y="4038600"/>
            <a:ext cx="2919047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024" y="4112378"/>
            <a:ext cx="3143133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928255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25695" y="88213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1424" y="38100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18768" y="392771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15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154085" y="6858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03831" y="685800"/>
            <a:ext cx="6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55832" y="38100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80031" y="3821668"/>
            <a:ext cx="369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Initial and final interface comparison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781800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25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/>
              <a:t>Droplet movement due to a </a:t>
            </a:r>
            <a:r>
              <a:rPr lang="en-US" sz="3200" dirty="0" smtClean="0"/>
              <a:t>vortex </a:t>
            </a:r>
            <a:r>
              <a:rPr lang="en-US" sz="3200" dirty="0"/>
              <a:t>velocity </a:t>
            </a:r>
            <a:r>
              <a:rPr lang="en-US" sz="3200" dirty="0" smtClean="0"/>
              <a:t>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 err="1" smtClean="0"/>
              <a:t>fine_T</a:t>
            </a:r>
            <a:r>
              <a:rPr lang="en-US" sz="3200" dirty="0" smtClean="0"/>
              <a:t>=12 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72" y="1115974"/>
            <a:ext cx="2889169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376" y="1143000"/>
            <a:ext cx="2838485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98" y="4114800"/>
            <a:ext cx="2930467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652" y="4114800"/>
            <a:ext cx="3026436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1000" y="102049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82409" y="9906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5641" y="374546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92873" y="38862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16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17726" y="8382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67472" y="838200"/>
            <a:ext cx="6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9473" y="38100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43672" y="3821668"/>
            <a:ext cx="369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Initial and final interface comparison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0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2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dirty="0" smtClean="0"/>
              <a:t>Outline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12648"/>
            <a:ext cx="8534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Droplet movement due to a constant velocity field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(u=1 </a:t>
            </a:r>
            <a:r>
              <a:rPr lang="en-US" dirty="0" smtClean="0">
                <a:solidFill>
                  <a:schemeClr val="accent1"/>
                </a:solidFill>
              </a:rPr>
              <a:t>m/</a:t>
            </a:r>
            <a:r>
              <a:rPr lang="en-US" dirty="0" err="1" smtClean="0">
                <a:solidFill>
                  <a:schemeClr val="accent1"/>
                </a:solidFill>
              </a:rPr>
              <a:t>s,v</a:t>
            </a:r>
            <a:r>
              <a:rPr lang="en-US" dirty="0" smtClean="0">
                <a:solidFill>
                  <a:schemeClr val="accent1"/>
                </a:solidFill>
              </a:rPr>
              <a:t>=0 m/s), </a:t>
            </a:r>
            <a:r>
              <a:rPr lang="en-US" dirty="0" smtClean="0">
                <a:solidFill>
                  <a:schemeClr val="accent1"/>
                </a:solidFill>
              </a:rPr>
              <a:t>(u=0,v=-</a:t>
            </a:r>
            <a:r>
              <a:rPr lang="en-US" dirty="0">
                <a:solidFill>
                  <a:schemeClr val="accent1"/>
                </a:solidFill>
              </a:rPr>
              <a:t>1 </a:t>
            </a:r>
            <a:r>
              <a:rPr lang="en-US" dirty="0" smtClean="0">
                <a:solidFill>
                  <a:schemeClr val="accent1"/>
                </a:solidFill>
              </a:rPr>
              <a:t>m/s</a:t>
            </a:r>
            <a:r>
              <a:rPr lang="en-US" dirty="0">
                <a:solidFill>
                  <a:schemeClr val="accent1"/>
                </a:solidFill>
              </a:rPr>
              <a:t>),(u=1 </a:t>
            </a:r>
            <a:r>
              <a:rPr lang="en-US" dirty="0" smtClean="0">
                <a:solidFill>
                  <a:schemeClr val="accent1"/>
                </a:solidFill>
              </a:rPr>
              <a:t>m/</a:t>
            </a:r>
            <a:r>
              <a:rPr lang="en-US" dirty="0" err="1" smtClean="0">
                <a:solidFill>
                  <a:schemeClr val="accent1"/>
                </a:solidFill>
              </a:rPr>
              <a:t>s,v</a:t>
            </a:r>
            <a:r>
              <a:rPr lang="en-US" dirty="0" smtClean="0">
                <a:solidFill>
                  <a:schemeClr val="accent1"/>
                </a:solidFill>
              </a:rPr>
              <a:t>=-</a:t>
            </a:r>
            <a:r>
              <a:rPr lang="en-US" dirty="0">
                <a:solidFill>
                  <a:schemeClr val="accent1"/>
                </a:solidFill>
              </a:rPr>
              <a:t>1 m/s)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sz="2800" dirty="0" smtClean="0"/>
              <a:t>Droplet deformation due to a vortex velocity field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                    = stream function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325790"/>
              </p:ext>
            </p:extLst>
          </p:nvPr>
        </p:nvGraphicFramePr>
        <p:xfrm>
          <a:off x="685800" y="2587752"/>
          <a:ext cx="58674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600200"/>
                <a:gridCol w="3276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 (sec)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Mesh Grids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128*128</a:t>
                      </a:r>
                    </a:p>
                    <a:p>
                      <a:pPr algn="ctr"/>
                      <a:r>
                        <a:rPr lang="en-US" sz="2000" dirty="0" smtClean="0"/>
                        <a:t>256*256</a:t>
                      </a:r>
                    </a:p>
                    <a:p>
                      <a:pPr algn="ctr"/>
                      <a:r>
                        <a:rPr lang="en-US" sz="2000" dirty="0" smtClean="0"/>
                        <a:t>512*512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Developed CLSVOF Method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128*128</a:t>
                      </a:r>
                    </a:p>
                    <a:p>
                      <a:pPr algn="ctr"/>
                      <a:r>
                        <a:rPr lang="en-US" sz="2000" dirty="0" smtClean="0"/>
                        <a:t>256*256</a:t>
                      </a:r>
                    </a:p>
                    <a:p>
                      <a:pPr algn="ctr"/>
                      <a:r>
                        <a:rPr lang="en-US" sz="2000" dirty="0" smtClean="0"/>
                        <a:t>512*512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Developed CLSVOF Method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FLUENT CLSVOF Method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Ni</a:t>
                      </a:r>
                      <a:r>
                        <a:rPr lang="en-US" altLang="zh-CN" sz="2000" dirty="0" err="1" smtClean="0"/>
                        <a:t>c</a:t>
                      </a:r>
                      <a:r>
                        <a:rPr lang="en-US" sz="2000" dirty="0" err="1" smtClean="0"/>
                        <a:t>hita’s</a:t>
                      </a:r>
                      <a:r>
                        <a:rPr lang="en-US" sz="2000" dirty="0" smtClean="0"/>
                        <a:t> Simulation*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128*128</a:t>
                      </a:r>
                    </a:p>
                    <a:p>
                      <a:pPr algn="ctr"/>
                      <a:r>
                        <a:rPr lang="en-US" sz="2000" dirty="0" smtClean="0"/>
                        <a:t>256*256</a:t>
                      </a:r>
                    </a:p>
                    <a:p>
                      <a:pPr algn="ctr"/>
                      <a:r>
                        <a:rPr lang="en-US" sz="2000" dirty="0" smtClean="0"/>
                        <a:t>512*512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Developed CLSVOF Method</a:t>
                      </a: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066800" y="2075688"/>
                <a:ext cx="6096000" cy="4770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500" i="1" dirty="0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  <a:cs typeface="Calibri"/>
                          <a:sym typeface="Symbol"/>
                        </a:rPr>
                        <m:t>Ψ</m:t>
                      </m:r>
                      <m:r>
                        <a:rPr lang="en-US" sz="2500" i="1" dirty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  <a:cs typeface="Calibri"/>
                          <a:sym typeface="Symbol"/>
                        </a:rPr>
                        <m:t>=</m:t>
                      </m:r>
                      <m:sSup>
                        <m:sSupPr>
                          <m:ctrlPr>
                            <a:rPr lang="en-US" sz="25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500" i="1" dirty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500" i="1" dirty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500" b="0" i="1" dirty="0" smtClean="0">
                          <a:solidFill>
                            <a:schemeClr val="accent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50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25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5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25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500" i="1" dirty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500" i="1" dirty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500" b="0" i="1" dirty="0" smtClean="0">
                          <a:solidFill>
                            <a:schemeClr val="accent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5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25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sz="25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  <m:r>
                        <m:rPr>
                          <m:sty m:val="p"/>
                        </m:rPr>
                        <a:rPr lang="en-US" sz="2500">
                          <a:solidFill>
                            <a:schemeClr val="accent1"/>
                          </a:solidFill>
                          <a:latin typeface="Cambria Math"/>
                        </a:rPr>
                        <m:t>cos</m:t>
                      </m:r>
                      <m:r>
                        <a:rPr lang="en-US" sz="2500" i="1">
                          <a:solidFill>
                            <a:schemeClr val="accent1"/>
                          </a:solidFill>
                          <a:latin typeface="Cambria Math"/>
                        </a:rPr>
                        <m:t>⁡(</m:t>
                      </m:r>
                      <m:r>
                        <a:rPr lang="en-US" sz="25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25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sz="25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en-US" sz="25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US" sz="25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)/</m:t>
                      </m:r>
                      <m:r>
                        <a:rPr lang="en-US" sz="25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US" sz="25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075688"/>
                <a:ext cx="6096000" cy="477054"/>
              </a:xfrm>
              <a:prstGeom prst="rect">
                <a:avLst/>
              </a:prstGeom>
              <a:blipFill rotWithShape="0">
                <a:blip r:embed="rId2"/>
                <a:stretch>
                  <a:fillRect l="-300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6744649" y="3188890"/>
            <a:ext cx="2323151" cy="2805908"/>
            <a:chOff x="6467010" y="3188890"/>
            <a:chExt cx="2323151" cy="2805908"/>
          </a:xfrm>
        </p:grpSpPr>
        <p:grpSp>
          <p:nvGrpSpPr>
            <p:cNvPr id="7" name="Group 6"/>
            <p:cNvGrpSpPr/>
            <p:nvPr/>
          </p:nvGrpSpPr>
          <p:grpSpPr>
            <a:xfrm>
              <a:off x="6467010" y="3188890"/>
              <a:ext cx="2323151" cy="2805908"/>
              <a:chOff x="5638800" y="1143000"/>
              <a:chExt cx="3293921" cy="3379753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5791200" y="1551620"/>
                <a:ext cx="2743200" cy="2514600"/>
                <a:chOff x="1143000" y="1828800"/>
                <a:chExt cx="2743200" cy="2514600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1143000" y="1828800"/>
                  <a:ext cx="2743200" cy="2514600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2285999" y="2234090"/>
                  <a:ext cx="555471" cy="45720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</p:grpSp>
          <p:sp>
            <p:nvSpPr>
              <p:cNvPr id="9" name="Rectangle 8"/>
              <p:cNvSpPr/>
              <p:nvPr/>
            </p:nvSpPr>
            <p:spPr>
              <a:xfrm>
                <a:off x="8057220" y="1156864"/>
                <a:ext cx="875501" cy="4448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(1,1)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030338" y="4077888"/>
                <a:ext cx="875501" cy="4448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(1,0)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673804" y="4066221"/>
                <a:ext cx="875501" cy="4448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(0,0)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638800" y="1143000"/>
                <a:ext cx="875501" cy="4448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(0,1)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9692" y="3864607"/>
              <a:ext cx="1880836" cy="1621793"/>
              <a:chOff x="6599692" y="3864607"/>
              <a:chExt cx="1880836" cy="1621793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7380634" y="3864607"/>
                <a:ext cx="461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2"/>
                    </a:solidFill>
                  </a:rPr>
                  <a:t>Air</a:t>
                </a:r>
                <a:endParaRPr lang="en-US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570519" y="5117068"/>
                <a:ext cx="7725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2"/>
                    </a:solidFill>
                  </a:rPr>
                  <a:t>Water</a:t>
                </a:r>
                <a:endParaRPr lang="en-US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599692" y="4382869"/>
                <a:ext cx="18808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rgbClr val="00B050"/>
                    </a:solidFill>
                  </a:rPr>
                  <a:t>Center: (0.5, 0.75)</a:t>
                </a:r>
              </a:p>
              <a:p>
                <a:r>
                  <a:rPr lang="en-US" dirty="0" smtClean="0">
                    <a:solidFill>
                      <a:srgbClr val="00B050"/>
                    </a:solidFill>
                  </a:rPr>
                  <a:t>Radius: 0.15</a:t>
                </a:r>
                <a:endParaRPr lang="en-US" dirty="0"/>
              </a:p>
            </p:txBody>
          </p:sp>
        </p:grpSp>
      </p:grpSp>
      <p:sp>
        <p:nvSpPr>
          <p:cNvPr id="20" name="TextBox 19"/>
          <p:cNvSpPr txBox="1"/>
          <p:nvPr/>
        </p:nvSpPr>
        <p:spPr>
          <a:xfrm>
            <a:off x="76200" y="5916168"/>
            <a:ext cx="8507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 B.A. </a:t>
            </a:r>
            <a:r>
              <a:rPr lang="en-US" sz="1600" dirty="0" err="1" smtClean="0"/>
              <a:t>Nichita</a:t>
            </a:r>
            <a:r>
              <a:rPr lang="en-US" sz="1600" dirty="0"/>
              <a:t>, An Improved CFD Tool to Simulate Adiabatic and </a:t>
            </a:r>
            <a:r>
              <a:rPr lang="en-US" sz="1600" dirty="0" err="1"/>
              <a:t>Diabatic</a:t>
            </a:r>
            <a:r>
              <a:rPr lang="en-US" sz="1600" dirty="0"/>
              <a:t> Two-Phase </a:t>
            </a:r>
            <a:r>
              <a:rPr lang="en-US" sz="1600" dirty="0" smtClean="0"/>
              <a:t>Flows, EPFL 2010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1280160" y="6145435"/>
            <a:ext cx="43781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http://puhep1.princeton.edu/~</a:t>
            </a:r>
            <a:r>
              <a:rPr lang="en-US" sz="1000" dirty="0" smtClean="0">
                <a:hlinkClick r:id="rId3"/>
              </a:rPr>
              <a:t>mcdonald/examples/fluids/nichita_thesis_10.pdf</a:t>
            </a:r>
            <a:r>
              <a:rPr lang="en-US" sz="1000" dirty="0" smtClean="0"/>
              <a:t> </a:t>
            </a:r>
            <a:endParaRPr lang="en-US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6400800"/>
            <a:ext cx="6626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 “Droplet” may be just an imaginary surface in a single fluid ? (KTM)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20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000" dirty="0" smtClean="0"/>
              <a:t>Droplet movement due to a constant velocity field</a:t>
            </a:r>
            <a:br>
              <a:rPr lang="en-US" sz="3000" dirty="0" smtClean="0"/>
            </a:br>
            <a:r>
              <a:rPr lang="en-US" altLang="zh-CN" sz="3200" dirty="0" smtClean="0"/>
              <a:t>— </a:t>
            </a:r>
            <a:r>
              <a:rPr lang="en-US" sz="3200" dirty="0" smtClean="0"/>
              <a:t>u = 1</a:t>
            </a:r>
            <a:r>
              <a:rPr lang="en-US" sz="3200" dirty="0" smtClean="0">
                <a:solidFill>
                  <a:schemeClr val="accent1"/>
                </a:solidFill>
              </a:rPr>
              <a:t> </a:t>
            </a:r>
            <a:r>
              <a:rPr lang="en-US" sz="3200" dirty="0" smtClean="0"/>
              <a:t>m/s, v = 0 m/s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003" y="1063907"/>
            <a:ext cx="5973997" cy="5630025"/>
          </a:xfrm>
        </p:spPr>
      </p:pic>
      <p:sp>
        <p:nvSpPr>
          <p:cNvPr id="5" name="TextBox 4"/>
          <p:cNvSpPr txBox="1"/>
          <p:nvPr/>
        </p:nvSpPr>
        <p:spPr>
          <a:xfrm>
            <a:off x="990600" y="9144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8382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00242" y="37338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48242" y="36576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22253" y="773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48207" y="773668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t=0.25 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3593068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t=0.5 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8199" y="3669268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t=0.75 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133578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78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000" dirty="0" smtClean="0"/>
              <a:t>Droplet movement due to a constant velocity field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/>
              <a:t>u = 1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/>
              <a:t>m/s, v = 0 m/s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693" y="1066801"/>
            <a:ext cx="5976841" cy="5632704"/>
          </a:xfrm>
        </p:spPr>
      </p:pic>
      <p:sp>
        <p:nvSpPr>
          <p:cNvPr id="5" name="TextBox 4"/>
          <p:cNvSpPr txBox="1"/>
          <p:nvPr/>
        </p:nvSpPr>
        <p:spPr>
          <a:xfrm>
            <a:off x="914400" y="7620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95842" y="7620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372213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95842" y="364593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22253" y="773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48207" y="773668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t=0.25 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3669268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t=0.5 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8199" y="3669268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t=0.75 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/>
              <a:t>Droplet movement due to a vortex velocity 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/>
              <a:t>u = 1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/>
              <a:t>m/s, v = 0 m/s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030" y="1159877"/>
            <a:ext cx="5921296" cy="5632704"/>
          </a:xfrm>
        </p:spPr>
      </p:pic>
      <p:sp>
        <p:nvSpPr>
          <p:cNvPr id="5" name="TextBox 4"/>
          <p:cNvSpPr txBox="1"/>
          <p:nvPr/>
        </p:nvSpPr>
        <p:spPr>
          <a:xfrm>
            <a:off x="910556" y="9906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47336" y="1095345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903077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61494" y="400782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6061" y="8498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95807" y="849868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t=0.25 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7808" y="3733800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t=0.5 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72007" y="3745468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t=0.75 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133578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/>
              <a:t>Droplet movement due to a </a:t>
            </a:r>
            <a:r>
              <a:rPr lang="en-US" sz="3200" dirty="0" smtClean="0"/>
              <a:t>vortex </a:t>
            </a:r>
            <a:r>
              <a:rPr lang="en-US" sz="3200" dirty="0"/>
              <a:t>velocity </a:t>
            </a:r>
            <a:r>
              <a:rPr lang="en-US" sz="3200" dirty="0" smtClean="0"/>
              <a:t>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 err="1" smtClean="0"/>
              <a:t>coarse_T</a:t>
            </a:r>
            <a:r>
              <a:rPr lang="en-US" sz="3200" dirty="0" smtClean="0"/>
              <a:t>=2 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8" y="1173480"/>
            <a:ext cx="2874792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747" y="1143000"/>
            <a:ext cx="2872643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52" y="4038600"/>
            <a:ext cx="2832815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139" y="4114800"/>
            <a:ext cx="2863121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17338" y="1078468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18482" y="10668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3914745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18482" y="39624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6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53799" y="8382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03545" y="838200"/>
            <a:ext cx="6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55546" y="38100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9745" y="3821668"/>
            <a:ext cx="369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Initial and final interface comparison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81178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4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/>
              <a:t>Droplet movement due to a </a:t>
            </a:r>
            <a:r>
              <a:rPr lang="en-US" sz="3200" dirty="0" smtClean="0"/>
              <a:t>vortex </a:t>
            </a:r>
            <a:r>
              <a:rPr lang="en-US" sz="3200" dirty="0"/>
              <a:t>velocity </a:t>
            </a:r>
            <a:r>
              <a:rPr lang="en-US" sz="3200" dirty="0" smtClean="0"/>
              <a:t>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 err="1" smtClean="0"/>
              <a:t>medium_T</a:t>
            </a:r>
            <a:r>
              <a:rPr lang="en-US" sz="3200" dirty="0" smtClean="0"/>
              <a:t>=2 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40" y="1190655"/>
            <a:ext cx="2873589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737" y="1135358"/>
            <a:ext cx="2869034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81" y="3971285"/>
            <a:ext cx="2894479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674" y="4010055"/>
            <a:ext cx="2804386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1038255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53204" y="9906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6224" y="387855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53204" y="3786619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7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88521" y="7620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38267" y="762000"/>
            <a:ext cx="6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90268" y="37338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4467" y="3821668"/>
            <a:ext cx="369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Initial and final interface comparison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34200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2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/>
              <a:t>Droplet movement due to a </a:t>
            </a:r>
            <a:r>
              <a:rPr lang="en-US" sz="3200" dirty="0" smtClean="0"/>
              <a:t>vortex </a:t>
            </a:r>
            <a:r>
              <a:rPr lang="en-US" sz="3200" dirty="0"/>
              <a:t>velocity </a:t>
            </a:r>
            <a:r>
              <a:rPr lang="en-US" sz="3200" dirty="0" smtClean="0"/>
              <a:t>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 err="1" smtClean="0"/>
              <a:t>fine_T</a:t>
            </a:r>
            <a:r>
              <a:rPr lang="en-US" sz="3200" dirty="0" smtClean="0"/>
              <a:t>=2 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88" y="1102182"/>
            <a:ext cx="2879854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127" y="1066800"/>
            <a:ext cx="2842772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41" y="3962400"/>
            <a:ext cx="2848901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819" y="3962400"/>
            <a:ext cx="3098323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2605" y="9144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58286" y="866745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38100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14784" y="37338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393603" y="7620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43349" y="762000"/>
            <a:ext cx="6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5350" y="37338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19549" y="3745468"/>
            <a:ext cx="369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Initial and final interface comparison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34200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20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/>
              <a:t>Droplet movement due to a </a:t>
            </a:r>
            <a:r>
              <a:rPr lang="en-US" sz="3200" dirty="0" smtClean="0"/>
              <a:t>vortex </a:t>
            </a:r>
            <a:r>
              <a:rPr lang="en-US" sz="3200" dirty="0"/>
              <a:t>velocity </a:t>
            </a:r>
            <a:r>
              <a:rPr lang="en-US" sz="3200" dirty="0" smtClean="0"/>
              <a:t>field</a:t>
            </a:r>
            <a:br>
              <a:rPr lang="en-US" sz="3200" dirty="0" smtClean="0"/>
            </a:br>
            <a:r>
              <a:rPr lang="en-US" altLang="zh-CN" sz="3200" dirty="0"/>
              <a:t>— </a:t>
            </a:r>
            <a:r>
              <a:rPr lang="en-US" sz="3200" dirty="0" err="1" smtClean="0"/>
              <a:t>coarse_T</a:t>
            </a:r>
            <a:r>
              <a:rPr lang="en-US" sz="3200" dirty="0" smtClean="0"/>
              <a:t>=6 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13" y="1067135"/>
            <a:ext cx="2879854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020" y="1143000"/>
            <a:ext cx="2856677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49" y="4114800"/>
            <a:ext cx="2837281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67" y="4114800"/>
            <a:ext cx="2919179" cy="2743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280" y="958334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21967" y="9906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5253" y="39624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06903" y="39624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74F4-B8E9-49F5-8A1D-CCAB0F6A1597}" type="slidenum">
              <a:rPr lang="en-US" smtClean="0"/>
              <a:t>9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81607" y="7620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t=0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31353" y="762000"/>
            <a:ext cx="69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3354" y="38100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t=T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07553" y="3821668"/>
            <a:ext cx="369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Initial and final interface comparison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0" y="1676400"/>
            <a:ext cx="201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Units for x and y: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69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656</Words>
  <Application>Microsoft Office PowerPoint</Application>
  <PresentationFormat>On-screen Show (4:3)</PresentationFormat>
  <Paragraphs>196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宋体</vt:lpstr>
      <vt:lpstr>Arial</vt:lpstr>
      <vt:lpstr>Calibri</vt:lpstr>
      <vt:lpstr>Cambria Math</vt:lpstr>
      <vt:lpstr>Symbol</vt:lpstr>
      <vt:lpstr>Office Theme</vt:lpstr>
      <vt:lpstr>Numerical Validations of the CLSVOF Model</vt:lpstr>
      <vt:lpstr>Outline</vt:lpstr>
      <vt:lpstr>Droplet movement due to a constant velocity field — u = 1 m/s, v = 0 m/s</vt:lpstr>
      <vt:lpstr>Droplet movement due to a constant velocity field — u = 1 m/s, v = 0 m/s</vt:lpstr>
      <vt:lpstr>Droplet movement due to a vortex velocity field — u = 1 m/s, v = 0 m/s</vt:lpstr>
      <vt:lpstr>Droplet movement due to a vortex velocity field — coarse_T=2 s</vt:lpstr>
      <vt:lpstr>Droplet movement due to a vortex velocity field — medium_T=2 s</vt:lpstr>
      <vt:lpstr>Droplet movement due to a vortex velocity field — fine_T=2 s</vt:lpstr>
      <vt:lpstr>Droplet movement due to a vortex velocity field — coarse_T=6 s</vt:lpstr>
      <vt:lpstr>Droplet movement due to a vortex velocity field — fine_T=6 s</vt:lpstr>
      <vt:lpstr>Droplet movement due to a vortex velocity field — FLUENT_coarse_T=6 s</vt:lpstr>
      <vt:lpstr>Droplet movement due to a vortex velocity field — Nichita_coarse_T=6 s</vt:lpstr>
      <vt:lpstr>Droplet movement due to a vortex velocity field — Nichita_medium_T=6 s</vt:lpstr>
      <vt:lpstr>Droplet movement due to a vortex velocity field — Nichita_fine_T=6 s</vt:lpstr>
      <vt:lpstr>Droplet movement due to a vortex velocity field — coarse_T=12 s</vt:lpstr>
      <vt:lpstr>Droplet movement due to a vortex velocity field — fine_T=12 s</vt:lpstr>
    </vt:vector>
  </TitlesOfParts>
  <Company>SUNY AGREEMENT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Validations of the CLSVOF Model</dc:title>
  <dc:creator>Shuai</dc:creator>
  <cp:lastModifiedBy>Kirk</cp:lastModifiedBy>
  <cp:revision>48</cp:revision>
  <dcterms:created xsi:type="dcterms:W3CDTF">2014-07-16T16:50:02Z</dcterms:created>
  <dcterms:modified xsi:type="dcterms:W3CDTF">2014-07-18T17:20:00Z</dcterms:modified>
</cp:coreProperties>
</file>