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59" r:id="rId5"/>
    <p:sldId id="260" r:id="rId6"/>
    <p:sldId id="261" r:id="rId7"/>
    <p:sldId id="262" r:id="rId8"/>
    <p:sldId id="263" r:id="rId9"/>
    <p:sldId id="264" r:id="rId10"/>
    <p:sldId id="265" r:id="rId11"/>
    <p:sldId id="280" r:id="rId12"/>
    <p:sldId id="267" r:id="rId13"/>
    <p:sldId id="266" r:id="rId14"/>
    <p:sldId id="268" r:id="rId15"/>
    <p:sldId id="269" r:id="rId16"/>
    <p:sldId id="270" r:id="rId17"/>
    <p:sldId id="273" r:id="rId18"/>
    <p:sldId id="271" r:id="rId19"/>
    <p:sldId id="272" r:id="rId20"/>
    <p:sldId id="277" r:id="rId21"/>
    <p:sldId id="275" r:id="rId22"/>
    <p:sldId id="278" r:id="rId23"/>
    <p:sldId id="276" r:id="rId24"/>
    <p:sldId id="274" r:id="rId25"/>
    <p:sldId id="27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showGuides="1">
      <p:cViewPr varScale="1">
        <p:scale>
          <a:sx n="72" d="100"/>
          <a:sy n="72" d="100"/>
        </p:scale>
        <p:origin x="-852" y="174"/>
      </p:cViewPr>
      <p:guideLst>
        <p:guide orient="horz" pos="1423"/>
        <p:guide pos="2880"/>
      </p:guideLst>
    </p:cSldViewPr>
  </p:slideViewPr>
  <p:notesTextViewPr>
    <p:cViewPr>
      <p:scale>
        <a:sx n="100" d="100"/>
        <a:sy n="100" d="100"/>
      </p:scale>
      <p:origin x="0" y="0"/>
    </p:cViewPr>
  </p:notesTextViewPr>
  <p:sorterViewPr>
    <p:cViewPr>
      <p:scale>
        <a:sx n="66" d="100"/>
        <a:sy n="66" d="100"/>
      </p:scale>
      <p:origin x="0" y="0"/>
    </p:cViewPr>
  </p:sorter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jrjb\Local%20Settings\Temporary%20Internet%20Files\Content.Outlook\WUBLENJH\fs2angleacc_10%20GeV.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Documents%20and%20Settings\jrjb\Local%20Settings\Temporary%20Internet%20Files\Content.Outlook\WUBLENJH\fs2Zacc_10%20GeV.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majestic\jrjb$\muon%20collider\Pion%20production%20and%20adsorption%20in%20the%20target\Stephen%20Brooks%20calculations%20pion%20yields%20v%20angle%20and%20momentum%20and%20axial%20position.xls"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majestic\jrjb$\muon%20collider\Pion%20production%20and%20adsorption%20in%20the%20target\Book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majestic\jrjb$\muon%20collider\Pion%20production%20and%20adsorption%20in%20the%20target\Stephen%20Brooks%20calculations%20pion%20yields%20v%20angle%20and%20momentum%20and%20axial%20position.xls"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majestic\jrjb$\muon%20collider\Pion%20production%20and%20adsorption%20in%20the%20target\Book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strRef>
              <c:f>fs2angleacc_10.GeV!$B$2</c:f>
              <c:strCache>
                <c:ptCount val="1"/>
                <c:pt idx="0">
                  <c:v>piplus</c:v>
                </c:pt>
              </c:strCache>
            </c:strRef>
          </c:tx>
          <c:marker>
            <c:symbol val="none"/>
          </c:marker>
          <c:xVal>
            <c:numRef>
              <c:f>fs2angleacc_10.GeV!$A$3:$A$182</c:f>
              <c:numCache>
                <c:formatCode>General</c:formatCode>
                <c:ptCount val="18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numCache>
            </c:numRef>
          </c:xVal>
          <c:yVal>
            <c:numRef>
              <c:f>fs2angleacc_10.GeV!$B$3:$B$182</c:f>
              <c:numCache>
                <c:formatCode>General</c:formatCode>
                <c:ptCount val="180"/>
                <c:pt idx="0">
                  <c:v>86.67189999999998</c:v>
                </c:pt>
                <c:pt idx="1">
                  <c:v>307.27099999999939</c:v>
                </c:pt>
                <c:pt idx="2">
                  <c:v>509.803</c:v>
                </c:pt>
                <c:pt idx="3">
                  <c:v>835.03099999999949</c:v>
                </c:pt>
                <c:pt idx="4">
                  <c:v>913.24599999999998</c:v>
                </c:pt>
                <c:pt idx="5">
                  <c:v>1223.79</c:v>
                </c:pt>
                <c:pt idx="6">
                  <c:v>1502.93</c:v>
                </c:pt>
                <c:pt idx="7">
                  <c:v>1513.33</c:v>
                </c:pt>
                <c:pt idx="8">
                  <c:v>1643.74</c:v>
                </c:pt>
                <c:pt idx="9">
                  <c:v>1799.02</c:v>
                </c:pt>
                <c:pt idx="10">
                  <c:v>1860.1599999999999</c:v>
                </c:pt>
                <c:pt idx="11">
                  <c:v>2115.8100000000022</c:v>
                </c:pt>
                <c:pt idx="12">
                  <c:v>2163.5700000000002</c:v>
                </c:pt>
                <c:pt idx="13">
                  <c:v>2206.7799999999997</c:v>
                </c:pt>
                <c:pt idx="14">
                  <c:v>2288.3500000000022</c:v>
                </c:pt>
                <c:pt idx="15">
                  <c:v>2184.5500000000002</c:v>
                </c:pt>
                <c:pt idx="16">
                  <c:v>2149.2399999999998</c:v>
                </c:pt>
                <c:pt idx="17">
                  <c:v>2194.5300000000002</c:v>
                </c:pt>
                <c:pt idx="18">
                  <c:v>2184.11</c:v>
                </c:pt>
                <c:pt idx="19">
                  <c:v>2170.1999999999998</c:v>
                </c:pt>
                <c:pt idx="20">
                  <c:v>2184.52</c:v>
                </c:pt>
                <c:pt idx="21">
                  <c:v>2247.04</c:v>
                </c:pt>
                <c:pt idx="22">
                  <c:v>2143.61</c:v>
                </c:pt>
                <c:pt idx="23">
                  <c:v>2114.7799999999997</c:v>
                </c:pt>
                <c:pt idx="24">
                  <c:v>2012.55</c:v>
                </c:pt>
                <c:pt idx="25">
                  <c:v>2026.96</c:v>
                </c:pt>
                <c:pt idx="26">
                  <c:v>1961.75</c:v>
                </c:pt>
                <c:pt idx="27">
                  <c:v>2036.93</c:v>
                </c:pt>
                <c:pt idx="28">
                  <c:v>1969.83</c:v>
                </c:pt>
                <c:pt idx="29">
                  <c:v>1679.74</c:v>
                </c:pt>
                <c:pt idx="30">
                  <c:v>1774.99</c:v>
                </c:pt>
                <c:pt idx="31">
                  <c:v>1801.1</c:v>
                </c:pt>
                <c:pt idx="32">
                  <c:v>1722.93</c:v>
                </c:pt>
                <c:pt idx="33">
                  <c:v>1569.95</c:v>
                </c:pt>
                <c:pt idx="34">
                  <c:v>1592.36</c:v>
                </c:pt>
                <c:pt idx="35">
                  <c:v>1508.1299999999999</c:v>
                </c:pt>
                <c:pt idx="36">
                  <c:v>1509.81</c:v>
                </c:pt>
                <c:pt idx="37">
                  <c:v>1471.22</c:v>
                </c:pt>
                <c:pt idx="38">
                  <c:v>1450.99</c:v>
                </c:pt>
                <c:pt idx="39">
                  <c:v>1421.09</c:v>
                </c:pt>
                <c:pt idx="40">
                  <c:v>1360.74</c:v>
                </c:pt>
                <c:pt idx="41">
                  <c:v>1211.74</c:v>
                </c:pt>
                <c:pt idx="42">
                  <c:v>1330.72</c:v>
                </c:pt>
                <c:pt idx="43">
                  <c:v>1419.6399999999999</c:v>
                </c:pt>
                <c:pt idx="44">
                  <c:v>1156.8399999999999</c:v>
                </c:pt>
                <c:pt idx="45">
                  <c:v>1100.44</c:v>
                </c:pt>
                <c:pt idx="46">
                  <c:v>1139.2</c:v>
                </c:pt>
                <c:pt idx="47">
                  <c:v>1207.06</c:v>
                </c:pt>
                <c:pt idx="48">
                  <c:v>1040.08</c:v>
                </c:pt>
                <c:pt idx="49">
                  <c:v>1066.3499999999999</c:v>
                </c:pt>
                <c:pt idx="50">
                  <c:v>975.67499999999995</c:v>
                </c:pt>
                <c:pt idx="51">
                  <c:v>912.49800000000005</c:v>
                </c:pt>
                <c:pt idx="52">
                  <c:v>1006.88</c:v>
                </c:pt>
                <c:pt idx="53">
                  <c:v>792.00699999999949</c:v>
                </c:pt>
                <c:pt idx="54">
                  <c:v>862.55599999999947</c:v>
                </c:pt>
                <c:pt idx="55">
                  <c:v>910.45199999999852</c:v>
                </c:pt>
                <c:pt idx="56">
                  <c:v>856.38400000000001</c:v>
                </c:pt>
                <c:pt idx="57">
                  <c:v>890.553</c:v>
                </c:pt>
                <c:pt idx="58">
                  <c:v>680.47699999999998</c:v>
                </c:pt>
                <c:pt idx="59">
                  <c:v>711.84299999999814</c:v>
                </c:pt>
                <c:pt idx="60">
                  <c:v>742.97699999999998</c:v>
                </c:pt>
                <c:pt idx="61">
                  <c:v>690.33599999999876</c:v>
                </c:pt>
                <c:pt idx="62">
                  <c:v>649.95799999999826</c:v>
                </c:pt>
                <c:pt idx="63">
                  <c:v>728.40099999999939</c:v>
                </c:pt>
                <c:pt idx="64">
                  <c:v>586.1</c:v>
                </c:pt>
                <c:pt idx="65">
                  <c:v>602.89</c:v>
                </c:pt>
                <c:pt idx="66">
                  <c:v>528.31599999999946</c:v>
                </c:pt>
                <c:pt idx="67">
                  <c:v>535.58399999999995</c:v>
                </c:pt>
                <c:pt idx="68">
                  <c:v>629.72500000000002</c:v>
                </c:pt>
                <c:pt idx="69">
                  <c:v>590.40300000000002</c:v>
                </c:pt>
                <c:pt idx="70">
                  <c:v>555.78500000000054</c:v>
                </c:pt>
                <c:pt idx="71">
                  <c:v>508.346</c:v>
                </c:pt>
                <c:pt idx="72">
                  <c:v>510.42099999999914</c:v>
                </c:pt>
                <c:pt idx="73">
                  <c:v>527.98699999999997</c:v>
                </c:pt>
                <c:pt idx="74">
                  <c:v>552.39</c:v>
                </c:pt>
                <c:pt idx="75">
                  <c:v>485.29199999999889</c:v>
                </c:pt>
                <c:pt idx="76">
                  <c:v>521.17800000000125</c:v>
                </c:pt>
                <c:pt idx="77">
                  <c:v>530.21799999999996</c:v>
                </c:pt>
                <c:pt idx="78">
                  <c:v>408.43400000000003</c:v>
                </c:pt>
                <c:pt idx="79">
                  <c:v>347.59500000000003</c:v>
                </c:pt>
                <c:pt idx="80">
                  <c:v>436.76099999999963</c:v>
                </c:pt>
                <c:pt idx="81">
                  <c:v>374.35899999999964</c:v>
                </c:pt>
                <c:pt idx="82">
                  <c:v>368.07900000000001</c:v>
                </c:pt>
                <c:pt idx="83">
                  <c:v>363.62299999999999</c:v>
                </c:pt>
                <c:pt idx="84">
                  <c:v>374.66</c:v>
                </c:pt>
                <c:pt idx="85">
                  <c:v>377.98200000000003</c:v>
                </c:pt>
                <c:pt idx="86">
                  <c:v>371.49400000000003</c:v>
                </c:pt>
                <c:pt idx="87">
                  <c:v>302.67099999999999</c:v>
                </c:pt>
                <c:pt idx="88">
                  <c:v>335.16</c:v>
                </c:pt>
                <c:pt idx="89">
                  <c:v>280.08599999999939</c:v>
                </c:pt>
                <c:pt idx="90">
                  <c:v>270.91099999999926</c:v>
                </c:pt>
                <c:pt idx="91">
                  <c:v>308.625</c:v>
                </c:pt>
                <c:pt idx="92">
                  <c:v>283.459</c:v>
                </c:pt>
                <c:pt idx="93">
                  <c:v>318.34500000000008</c:v>
                </c:pt>
                <c:pt idx="94">
                  <c:v>283.59299999999939</c:v>
                </c:pt>
                <c:pt idx="95">
                  <c:v>277.99199999999888</c:v>
                </c:pt>
                <c:pt idx="96">
                  <c:v>305.21499999999969</c:v>
                </c:pt>
                <c:pt idx="97">
                  <c:v>255.834</c:v>
                </c:pt>
                <c:pt idx="98">
                  <c:v>274.68299999999999</c:v>
                </c:pt>
                <c:pt idx="99">
                  <c:v>225.125</c:v>
                </c:pt>
                <c:pt idx="100">
                  <c:v>248.50300000000001</c:v>
                </c:pt>
                <c:pt idx="101">
                  <c:v>212.345</c:v>
                </c:pt>
                <c:pt idx="102">
                  <c:v>227.15700000000001</c:v>
                </c:pt>
                <c:pt idx="103">
                  <c:v>214.65300000000002</c:v>
                </c:pt>
                <c:pt idx="104">
                  <c:v>249.85700000000031</c:v>
                </c:pt>
                <c:pt idx="105">
                  <c:v>225.04599999999999</c:v>
                </c:pt>
                <c:pt idx="106">
                  <c:v>207.833</c:v>
                </c:pt>
                <c:pt idx="107">
                  <c:v>224.12800000000001</c:v>
                </c:pt>
                <c:pt idx="108">
                  <c:v>172.28700000000001</c:v>
                </c:pt>
                <c:pt idx="109">
                  <c:v>170.11599999999999</c:v>
                </c:pt>
                <c:pt idx="110">
                  <c:v>169.441</c:v>
                </c:pt>
                <c:pt idx="111">
                  <c:v>196.56300000000002</c:v>
                </c:pt>
                <c:pt idx="112">
                  <c:v>183.559</c:v>
                </c:pt>
                <c:pt idx="113">
                  <c:v>173.38000000000031</c:v>
                </c:pt>
                <c:pt idx="114">
                  <c:v>129.23099999999999</c:v>
                </c:pt>
                <c:pt idx="115">
                  <c:v>164.26299999999998</c:v>
                </c:pt>
                <c:pt idx="116">
                  <c:v>142.19899999999998</c:v>
                </c:pt>
                <c:pt idx="117">
                  <c:v>177.554</c:v>
                </c:pt>
                <c:pt idx="118">
                  <c:v>167.102</c:v>
                </c:pt>
                <c:pt idx="119">
                  <c:v>139.893</c:v>
                </c:pt>
                <c:pt idx="120">
                  <c:v>112.44900000000015</c:v>
                </c:pt>
                <c:pt idx="121">
                  <c:v>137.12700000000001</c:v>
                </c:pt>
                <c:pt idx="122">
                  <c:v>112.53700000000002</c:v>
                </c:pt>
                <c:pt idx="123">
                  <c:v>129.71499999999995</c:v>
                </c:pt>
                <c:pt idx="124">
                  <c:v>118.101</c:v>
                </c:pt>
                <c:pt idx="125">
                  <c:v>119.735</c:v>
                </c:pt>
                <c:pt idx="126">
                  <c:v>95.139299999999992</c:v>
                </c:pt>
                <c:pt idx="127">
                  <c:v>107.364</c:v>
                </c:pt>
                <c:pt idx="128">
                  <c:v>107.93300000000002</c:v>
                </c:pt>
                <c:pt idx="129">
                  <c:v>121.113</c:v>
                </c:pt>
                <c:pt idx="130">
                  <c:v>59.473400000000005</c:v>
                </c:pt>
                <c:pt idx="131">
                  <c:v>81.481800000000007</c:v>
                </c:pt>
                <c:pt idx="132">
                  <c:v>89.897900000000007</c:v>
                </c:pt>
                <c:pt idx="133">
                  <c:v>87.703700000000012</c:v>
                </c:pt>
                <c:pt idx="134">
                  <c:v>84.344499999999996</c:v>
                </c:pt>
                <c:pt idx="135">
                  <c:v>72.436800000000005</c:v>
                </c:pt>
                <c:pt idx="136">
                  <c:v>72.508499999999998</c:v>
                </c:pt>
                <c:pt idx="137">
                  <c:v>86.633200000000002</c:v>
                </c:pt>
                <c:pt idx="138">
                  <c:v>68.497200000000205</c:v>
                </c:pt>
                <c:pt idx="139">
                  <c:v>58.0946</c:v>
                </c:pt>
                <c:pt idx="140">
                  <c:v>91.841800000000006</c:v>
                </c:pt>
                <c:pt idx="141">
                  <c:v>69.781700000000001</c:v>
                </c:pt>
                <c:pt idx="142">
                  <c:v>41.121900000000011</c:v>
                </c:pt>
                <c:pt idx="143">
                  <c:v>72.372999999999948</c:v>
                </c:pt>
                <c:pt idx="144">
                  <c:v>67.871299999999991</c:v>
                </c:pt>
                <c:pt idx="145">
                  <c:v>37.563600000000001</c:v>
                </c:pt>
                <c:pt idx="146">
                  <c:v>29.5275</c:v>
                </c:pt>
                <c:pt idx="147">
                  <c:v>39.678200000000011</c:v>
                </c:pt>
                <c:pt idx="148">
                  <c:v>47.023400000000002</c:v>
                </c:pt>
                <c:pt idx="149">
                  <c:v>40.433200000000006</c:v>
                </c:pt>
                <c:pt idx="150">
                  <c:v>27.611300000000035</c:v>
                </c:pt>
                <c:pt idx="151">
                  <c:v>46.733300000000078</c:v>
                </c:pt>
                <c:pt idx="152">
                  <c:v>30.034300000000005</c:v>
                </c:pt>
                <c:pt idx="153">
                  <c:v>25.96639999999994</c:v>
                </c:pt>
                <c:pt idx="154">
                  <c:v>20.812000000000001</c:v>
                </c:pt>
                <c:pt idx="155">
                  <c:v>17.779499999999956</c:v>
                </c:pt>
                <c:pt idx="156">
                  <c:v>8.7807900000000014</c:v>
                </c:pt>
                <c:pt idx="157">
                  <c:v>16.799499999999952</c:v>
                </c:pt>
                <c:pt idx="158">
                  <c:v>16.004999999999999</c:v>
                </c:pt>
                <c:pt idx="159">
                  <c:v>24.986899999999956</c:v>
                </c:pt>
                <c:pt idx="160">
                  <c:v>33.989899999999999</c:v>
                </c:pt>
                <c:pt idx="161">
                  <c:v>35.513799999999996</c:v>
                </c:pt>
                <c:pt idx="162">
                  <c:v>12.662400000000023</c:v>
                </c:pt>
                <c:pt idx="163">
                  <c:v>25.528599999999944</c:v>
                </c:pt>
                <c:pt idx="164">
                  <c:v>2.6972299999999998</c:v>
                </c:pt>
                <c:pt idx="165">
                  <c:v>12.862800000000023</c:v>
                </c:pt>
                <c:pt idx="166">
                  <c:v>22.266399999999944</c:v>
                </c:pt>
                <c:pt idx="167">
                  <c:v>6.5365700000000002</c:v>
                </c:pt>
                <c:pt idx="168">
                  <c:v>2.6270199999999999</c:v>
                </c:pt>
                <c:pt idx="169">
                  <c:v>16.526900000000001</c:v>
                </c:pt>
                <c:pt idx="170">
                  <c:v>5.5260799999999985</c:v>
                </c:pt>
                <c:pt idx="171">
                  <c:v>1.3091899999999999</c:v>
                </c:pt>
                <c:pt idx="172">
                  <c:v>6.8994</c:v>
                </c:pt>
                <c:pt idx="173">
                  <c:v>0</c:v>
                </c:pt>
                <c:pt idx="174">
                  <c:v>0</c:v>
                </c:pt>
                <c:pt idx="175">
                  <c:v>2.6786499999999953</c:v>
                </c:pt>
                <c:pt idx="176">
                  <c:v>4.4857500000000003</c:v>
                </c:pt>
                <c:pt idx="177">
                  <c:v>0</c:v>
                </c:pt>
                <c:pt idx="178">
                  <c:v>0</c:v>
                </c:pt>
                <c:pt idx="179">
                  <c:v>0</c:v>
                </c:pt>
              </c:numCache>
            </c:numRef>
          </c:yVal>
        </c:ser>
        <c:ser>
          <c:idx val="1"/>
          <c:order val="1"/>
          <c:tx>
            <c:strRef>
              <c:f>fs2angleacc_10.GeV!$C$2</c:f>
              <c:strCache>
                <c:ptCount val="1"/>
                <c:pt idx="0">
                  <c:v>usefulplus</c:v>
                </c:pt>
              </c:strCache>
            </c:strRef>
          </c:tx>
          <c:marker>
            <c:symbol val="none"/>
          </c:marker>
          <c:xVal>
            <c:numRef>
              <c:f>fs2angleacc_10.GeV!$A$3:$A$182</c:f>
              <c:numCache>
                <c:formatCode>General</c:formatCode>
                <c:ptCount val="18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numCache>
            </c:numRef>
          </c:xVal>
          <c:yVal>
            <c:numRef>
              <c:f>fs2angleacc_10.GeV!$C$3:$C$182</c:f>
              <c:numCache>
                <c:formatCode>General</c:formatCode>
                <c:ptCount val="180"/>
                <c:pt idx="0">
                  <c:v>3.0714999999999977</c:v>
                </c:pt>
                <c:pt idx="1">
                  <c:v>13.2126</c:v>
                </c:pt>
                <c:pt idx="2">
                  <c:v>19.471699999999952</c:v>
                </c:pt>
                <c:pt idx="3">
                  <c:v>37.180600000000005</c:v>
                </c:pt>
                <c:pt idx="4">
                  <c:v>51.997100000000003</c:v>
                </c:pt>
                <c:pt idx="5">
                  <c:v>73.648499999999999</c:v>
                </c:pt>
                <c:pt idx="6">
                  <c:v>106.518</c:v>
                </c:pt>
                <c:pt idx="7">
                  <c:v>90.179399999999958</c:v>
                </c:pt>
                <c:pt idx="8">
                  <c:v>143.48600000000027</c:v>
                </c:pt>
                <c:pt idx="9">
                  <c:v>165.453</c:v>
                </c:pt>
                <c:pt idx="10">
                  <c:v>183.13899999999998</c:v>
                </c:pt>
                <c:pt idx="11">
                  <c:v>202.46300000000002</c:v>
                </c:pt>
                <c:pt idx="12">
                  <c:v>229.71099999999998</c:v>
                </c:pt>
                <c:pt idx="13">
                  <c:v>224.84900000000002</c:v>
                </c:pt>
                <c:pt idx="14">
                  <c:v>214.471</c:v>
                </c:pt>
                <c:pt idx="15">
                  <c:v>271.36399999999969</c:v>
                </c:pt>
                <c:pt idx="16">
                  <c:v>224.98600000000027</c:v>
                </c:pt>
                <c:pt idx="17">
                  <c:v>243.727</c:v>
                </c:pt>
                <c:pt idx="18">
                  <c:v>231.71499999999995</c:v>
                </c:pt>
                <c:pt idx="19">
                  <c:v>286.41099999999926</c:v>
                </c:pt>
                <c:pt idx="20">
                  <c:v>272.13299999999964</c:v>
                </c:pt>
                <c:pt idx="21">
                  <c:v>271.89499999999964</c:v>
                </c:pt>
                <c:pt idx="22">
                  <c:v>219.46100000000001</c:v>
                </c:pt>
                <c:pt idx="23">
                  <c:v>262.16899999999993</c:v>
                </c:pt>
                <c:pt idx="24">
                  <c:v>231.56300000000002</c:v>
                </c:pt>
                <c:pt idx="25">
                  <c:v>219.73499999999999</c:v>
                </c:pt>
                <c:pt idx="26">
                  <c:v>247.67899999999997</c:v>
                </c:pt>
                <c:pt idx="27">
                  <c:v>266.95499999999993</c:v>
                </c:pt>
                <c:pt idx="28">
                  <c:v>236.71799999999999</c:v>
                </c:pt>
                <c:pt idx="29">
                  <c:v>213.24499999999998</c:v>
                </c:pt>
                <c:pt idx="30">
                  <c:v>215.5220000000003</c:v>
                </c:pt>
                <c:pt idx="31">
                  <c:v>246.16</c:v>
                </c:pt>
                <c:pt idx="32">
                  <c:v>237.00200000000001</c:v>
                </c:pt>
                <c:pt idx="33">
                  <c:v>176.595</c:v>
                </c:pt>
                <c:pt idx="34">
                  <c:v>209.434</c:v>
                </c:pt>
                <c:pt idx="35">
                  <c:v>172.50300000000001</c:v>
                </c:pt>
                <c:pt idx="36">
                  <c:v>190.071</c:v>
                </c:pt>
                <c:pt idx="37">
                  <c:v>183.47</c:v>
                </c:pt>
                <c:pt idx="38">
                  <c:v>181.47800000000001</c:v>
                </c:pt>
                <c:pt idx="39">
                  <c:v>170.93800000000007</c:v>
                </c:pt>
                <c:pt idx="40">
                  <c:v>186.875</c:v>
                </c:pt>
                <c:pt idx="41">
                  <c:v>147.44800000000001</c:v>
                </c:pt>
                <c:pt idx="42">
                  <c:v>153.51599999999999</c:v>
                </c:pt>
                <c:pt idx="43">
                  <c:v>174.53700000000001</c:v>
                </c:pt>
                <c:pt idx="44">
                  <c:v>133.977</c:v>
                </c:pt>
                <c:pt idx="45">
                  <c:v>132.88900000000001</c:v>
                </c:pt>
                <c:pt idx="46">
                  <c:v>136.45700000000031</c:v>
                </c:pt>
                <c:pt idx="47">
                  <c:v>154.489</c:v>
                </c:pt>
                <c:pt idx="48">
                  <c:v>113.782</c:v>
                </c:pt>
                <c:pt idx="49">
                  <c:v>123.666</c:v>
                </c:pt>
                <c:pt idx="50">
                  <c:v>115.215</c:v>
                </c:pt>
                <c:pt idx="51">
                  <c:v>105.16800000000001</c:v>
                </c:pt>
                <c:pt idx="52">
                  <c:v>120.777</c:v>
                </c:pt>
                <c:pt idx="53">
                  <c:v>78.923000000000002</c:v>
                </c:pt>
                <c:pt idx="54">
                  <c:v>95.041700000000006</c:v>
                </c:pt>
                <c:pt idx="55">
                  <c:v>94.835599999999999</c:v>
                </c:pt>
                <c:pt idx="56">
                  <c:v>95.281200000000027</c:v>
                </c:pt>
                <c:pt idx="57">
                  <c:v>100.82</c:v>
                </c:pt>
                <c:pt idx="58">
                  <c:v>71.005299999999991</c:v>
                </c:pt>
                <c:pt idx="59">
                  <c:v>66.265600000000006</c:v>
                </c:pt>
                <c:pt idx="60">
                  <c:v>79.945800000000006</c:v>
                </c:pt>
                <c:pt idx="61">
                  <c:v>76.578299999999999</c:v>
                </c:pt>
                <c:pt idx="62">
                  <c:v>61.094900000000003</c:v>
                </c:pt>
                <c:pt idx="63">
                  <c:v>71.676399999999958</c:v>
                </c:pt>
                <c:pt idx="64">
                  <c:v>62.696400000000011</c:v>
                </c:pt>
                <c:pt idx="65">
                  <c:v>58.027500000000003</c:v>
                </c:pt>
                <c:pt idx="66">
                  <c:v>51.234700000000011</c:v>
                </c:pt>
                <c:pt idx="67">
                  <c:v>48.266700000000078</c:v>
                </c:pt>
                <c:pt idx="68">
                  <c:v>64.518100000000004</c:v>
                </c:pt>
                <c:pt idx="69">
                  <c:v>53.661900000000003</c:v>
                </c:pt>
                <c:pt idx="70">
                  <c:v>45.345300000000002</c:v>
                </c:pt>
                <c:pt idx="71">
                  <c:v>41.479500000000002</c:v>
                </c:pt>
                <c:pt idx="72">
                  <c:v>34.690700000000078</c:v>
                </c:pt>
                <c:pt idx="73">
                  <c:v>44.5533</c:v>
                </c:pt>
                <c:pt idx="74">
                  <c:v>49.696900000000063</c:v>
                </c:pt>
                <c:pt idx="75">
                  <c:v>38.2502</c:v>
                </c:pt>
                <c:pt idx="76">
                  <c:v>37.077300000000001</c:v>
                </c:pt>
                <c:pt idx="77">
                  <c:v>40.282100000000078</c:v>
                </c:pt>
                <c:pt idx="78">
                  <c:v>25.3795</c:v>
                </c:pt>
                <c:pt idx="79">
                  <c:v>24.005400000000002</c:v>
                </c:pt>
                <c:pt idx="80">
                  <c:v>28.602599999999956</c:v>
                </c:pt>
                <c:pt idx="81">
                  <c:v>24.281599999999944</c:v>
                </c:pt>
                <c:pt idx="82">
                  <c:v>16.936299999999989</c:v>
                </c:pt>
                <c:pt idx="83">
                  <c:v>10.998200000000001</c:v>
                </c:pt>
                <c:pt idx="84">
                  <c:v>16.29459999999996</c:v>
                </c:pt>
                <c:pt idx="85">
                  <c:v>14.365400000000031</c:v>
                </c:pt>
                <c:pt idx="86">
                  <c:v>13.2791</c:v>
                </c:pt>
                <c:pt idx="87">
                  <c:v>10.114100000000001</c:v>
                </c:pt>
                <c:pt idx="88">
                  <c:v>12.812000000000006</c:v>
                </c:pt>
                <c:pt idx="89">
                  <c:v>9.1451699999999985</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numCache>
            </c:numRef>
          </c:yVal>
        </c:ser>
        <c:ser>
          <c:idx val="2"/>
          <c:order val="2"/>
          <c:tx>
            <c:strRef>
              <c:f>fs2angleacc_10.GeV!$D$2</c:f>
              <c:strCache>
                <c:ptCount val="1"/>
                <c:pt idx="0">
                  <c:v>piminus</c:v>
                </c:pt>
              </c:strCache>
            </c:strRef>
          </c:tx>
          <c:marker>
            <c:symbol val="none"/>
          </c:marker>
          <c:xVal>
            <c:numRef>
              <c:f>fs2angleacc_10.GeV!$A$3:$A$182</c:f>
              <c:numCache>
                <c:formatCode>General</c:formatCode>
                <c:ptCount val="18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numCache>
            </c:numRef>
          </c:xVal>
          <c:yVal>
            <c:numRef>
              <c:f>fs2angleacc_10.GeV!$D$3:$D$182</c:f>
              <c:numCache>
                <c:formatCode>General</c:formatCode>
                <c:ptCount val="180"/>
                <c:pt idx="0">
                  <c:v>62.0871</c:v>
                </c:pt>
                <c:pt idx="1">
                  <c:v>175.292</c:v>
                </c:pt>
                <c:pt idx="2">
                  <c:v>312.69900000000001</c:v>
                </c:pt>
                <c:pt idx="3">
                  <c:v>474.9719999999989</c:v>
                </c:pt>
                <c:pt idx="4">
                  <c:v>746.26499999999999</c:v>
                </c:pt>
                <c:pt idx="5">
                  <c:v>884.12800000000004</c:v>
                </c:pt>
                <c:pt idx="6">
                  <c:v>1104.78</c:v>
                </c:pt>
                <c:pt idx="7">
                  <c:v>1214.5</c:v>
                </c:pt>
                <c:pt idx="8">
                  <c:v>1337.82</c:v>
                </c:pt>
                <c:pt idx="9">
                  <c:v>1604.97</c:v>
                </c:pt>
                <c:pt idx="10">
                  <c:v>1613.79</c:v>
                </c:pt>
                <c:pt idx="11">
                  <c:v>1692.6499999999999</c:v>
                </c:pt>
                <c:pt idx="12">
                  <c:v>1888.2</c:v>
                </c:pt>
                <c:pt idx="13">
                  <c:v>1859.87</c:v>
                </c:pt>
                <c:pt idx="14">
                  <c:v>2010.1</c:v>
                </c:pt>
                <c:pt idx="15">
                  <c:v>2206.59</c:v>
                </c:pt>
                <c:pt idx="16">
                  <c:v>2189.9299999999998</c:v>
                </c:pt>
                <c:pt idx="17">
                  <c:v>2184.3200000000002</c:v>
                </c:pt>
                <c:pt idx="18">
                  <c:v>2251.9100000000012</c:v>
                </c:pt>
                <c:pt idx="19">
                  <c:v>2175.86</c:v>
                </c:pt>
                <c:pt idx="20">
                  <c:v>2204.9</c:v>
                </c:pt>
                <c:pt idx="21">
                  <c:v>2176.29</c:v>
                </c:pt>
                <c:pt idx="22">
                  <c:v>2285.92</c:v>
                </c:pt>
                <c:pt idx="23">
                  <c:v>2031.84</c:v>
                </c:pt>
                <c:pt idx="24">
                  <c:v>2073.62</c:v>
                </c:pt>
                <c:pt idx="25">
                  <c:v>2159.4899999999998</c:v>
                </c:pt>
                <c:pt idx="26">
                  <c:v>2051.2799999999997</c:v>
                </c:pt>
                <c:pt idx="27">
                  <c:v>2183.19</c:v>
                </c:pt>
                <c:pt idx="28">
                  <c:v>1998.85</c:v>
                </c:pt>
                <c:pt idx="29">
                  <c:v>1999.22</c:v>
                </c:pt>
                <c:pt idx="30">
                  <c:v>1934.36</c:v>
                </c:pt>
                <c:pt idx="31">
                  <c:v>1983.81</c:v>
                </c:pt>
                <c:pt idx="32">
                  <c:v>1860.54</c:v>
                </c:pt>
                <c:pt idx="33">
                  <c:v>1938.77</c:v>
                </c:pt>
                <c:pt idx="34">
                  <c:v>1795.4</c:v>
                </c:pt>
                <c:pt idx="35">
                  <c:v>1757.07</c:v>
                </c:pt>
                <c:pt idx="36">
                  <c:v>1705.1699999999998</c:v>
                </c:pt>
                <c:pt idx="37">
                  <c:v>1651.22</c:v>
                </c:pt>
                <c:pt idx="38">
                  <c:v>1673.72</c:v>
                </c:pt>
                <c:pt idx="39">
                  <c:v>1717.82</c:v>
                </c:pt>
                <c:pt idx="40">
                  <c:v>1505.83</c:v>
                </c:pt>
                <c:pt idx="41">
                  <c:v>1537.3</c:v>
                </c:pt>
                <c:pt idx="42">
                  <c:v>1449.56</c:v>
                </c:pt>
                <c:pt idx="43">
                  <c:v>1378.24</c:v>
                </c:pt>
                <c:pt idx="44">
                  <c:v>1390.08</c:v>
                </c:pt>
                <c:pt idx="45">
                  <c:v>1357.44</c:v>
                </c:pt>
                <c:pt idx="46">
                  <c:v>1307.74</c:v>
                </c:pt>
                <c:pt idx="47">
                  <c:v>1333.96</c:v>
                </c:pt>
                <c:pt idx="48">
                  <c:v>1381.92</c:v>
                </c:pt>
                <c:pt idx="49">
                  <c:v>1256.28</c:v>
                </c:pt>
                <c:pt idx="50">
                  <c:v>1243.02</c:v>
                </c:pt>
                <c:pt idx="51">
                  <c:v>1142.5999999999999</c:v>
                </c:pt>
                <c:pt idx="52">
                  <c:v>1203.1899999999998</c:v>
                </c:pt>
                <c:pt idx="53">
                  <c:v>1096.94</c:v>
                </c:pt>
                <c:pt idx="54">
                  <c:v>1089.44</c:v>
                </c:pt>
                <c:pt idx="55">
                  <c:v>1141.4000000000001</c:v>
                </c:pt>
                <c:pt idx="56">
                  <c:v>1061.2</c:v>
                </c:pt>
                <c:pt idx="57">
                  <c:v>1043.97</c:v>
                </c:pt>
                <c:pt idx="58">
                  <c:v>946.58900000000051</c:v>
                </c:pt>
                <c:pt idx="59">
                  <c:v>1061.05</c:v>
                </c:pt>
                <c:pt idx="60">
                  <c:v>913.64300000000003</c:v>
                </c:pt>
                <c:pt idx="61">
                  <c:v>971.05</c:v>
                </c:pt>
                <c:pt idx="62">
                  <c:v>790.476</c:v>
                </c:pt>
                <c:pt idx="63">
                  <c:v>908.88099999999997</c:v>
                </c:pt>
                <c:pt idx="64">
                  <c:v>812.54599999999948</c:v>
                </c:pt>
                <c:pt idx="65">
                  <c:v>754.98800000000051</c:v>
                </c:pt>
                <c:pt idx="66">
                  <c:v>906.98500000000001</c:v>
                </c:pt>
                <c:pt idx="67">
                  <c:v>787.47299999999996</c:v>
                </c:pt>
                <c:pt idx="68">
                  <c:v>846.88599999999997</c:v>
                </c:pt>
                <c:pt idx="69">
                  <c:v>720.39699999999948</c:v>
                </c:pt>
                <c:pt idx="70">
                  <c:v>716.98199999999997</c:v>
                </c:pt>
                <c:pt idx="71">
                  <c:v>662.27800000000161</c:v>
                </c:pt>
                <c:pt idx="72">
                  <c:v>677.89800000000002</c:v>
                </c:pt>
                <c:pt idx="73">
                  <c:v>623.14099999999996</c:v>
                </c:pt>
                <c:pt idx="74">
                  <c:v>676.84599999999853</c:v>
                </c:pt>
                <c:pt idx="75">
                  <c:v>649.101</c:v>
                </c:pt>
                <c:pt idx="76">
                  <c:v>667.94299999999839</c:v>
                </c:pt>
                <c:pt idx="77">
                  <c:v>558.89599999999996</c:v>
                </c:pt>
                <c:pt idx="78">
                  <c:v>660.03800000000001</c:v>
                </c:pt>
                <c:pt idx="79">
                  <c:v>591.46499999999946</c:v>
                </c:pt>
                <c:pt idx="80">
                  <c:v>651.375</c:v>
                </c:pt>
                <c:pt idx="81">
                  <c:v>574.51599999999996</c:v>
                </c:pt>
                <c:pt idx="82">
                  <c:v>602.66499999999996</c:v>
                </c:pt>
                <c:pt idx="83">
                  <c:v>565.70500000000004</c:v>
                </c:pt>
                <c:pt idx="84">
                  <c:v>468.72099999999926</c:v>
                </c:pt>
                <c:pt idx="85">
                  <c:v>478.62599999999969</c:v>
                </c:pt>
                <c:pt idx="86">
                  <c:v>562.53800000000001</c:v>
                </c:pt>
                <c:pt idx="87">
                  <c:v>525.77900000000125</c:v>
                </c:pt>
                <c:pt idx="88">
                  <c:v>456.91899999999896</c:v>
                </c:pt>
                <c:pt idx="89">
                  <c:v>514.28000000000054</c:v>
                </c:pt>
                <c:pt idx="90">
                  <c:v>407.60399999999993</c:v>
                </c:pt>
                <c:pt idx="91">
                  <c:v>540.54699999999946</c:v>
                </c:pt>
                <c:pt idx="92">
                  <c:v>410.97899999999908</c:v>
                </c:pt>
                <c:pt idx="93">
                  <c:v>442.202</c:v>
                </c:pt>
                <c:pt idx="94">
                  <c:v>367.76</c:v>
                </c:pt>
                <c:pt idx="95">
                  <c:v>444.63299999999964</c:v>
                </c:pt>
                <c:pt idx="96">
                  <c:v>337.26400000000001</c:v>
                </c:pt>
                <c:pt idx="97">
                  <c:v>322.13799999999969</c:v>
                </c:pt>
                <c:pt idx="98">
                  <c:v>292.90699999999896</c:v>
                </c:pt>
                <c:pt idx="99">
                  <c:v>318.19900000000001</c:v>
                </c:pt>
                <c:pt idx="100">
                  <c:v>394.66699999999969</c:v>
                </c:pt>
                <c:pt idx="101">
                  <c:v>283.93099999999907</c:v>
                </c:pt>
                <c:pt idx="102">
                  <c:v>382.96999999999969</c:v>
                </c:pt>
                <c:pt idx="103">
                  <c:v>334.61599999999999</c:v>
                </c:pt>
                <c:pt idx="104">
                  <c:v>354.0969999999989</c:v>
                </c:pt>
                <c:pt idx="105">
                  <c:v>329.84899999999999</c:v>
                </c:pt>
                <c:pt idx="106">
                  <c:v>320.92699999999888</c:v>
                </c:pt>
                <c:pt idx="107">
                  <c:v>212.43100000000001</c:v>
                </c:pt>
                <c:pt idx="108">
                  <c:v>336.34800000000001</c:v>
                </c:pt>
                <c:pt idx="109">
                  <c:v>295.55799999999999</c:v>
                </c:pt>
                <c:pt idx="110">
                  <c:v>258.86799999999999</c:v>
                </c:pt>
                <c:pt idx="111">
                  <c:v>214.261</c:v>
                </c:pt>
                <c:pt idx="112">
                  <c:v>248.489</c:v>
                </c:pt>
                <c:pt idx="113">
                  <c:v>220.124</c:v>
                </c:pt>
                <c:pt idx="114">
                  <c:v>272.48299999999927</c:v>
                </c:pt>
                <c:pt idx="115">
                  <c:v>287.70699999999914</c:v>
                </c:pt>
                <c:pt idx="116">
                  <c:v>262.50299999999999</c:v>
                </c:pt>
                <c:pt idx="117">
                  <c:v>291.822</c:v>
                </c:pt>
                <c:pt idx="118">
                  <c:v>196.62100000000001</c:v>
                </c:pt>
                <c:pt idx="119">
                  <c:v>214.16800000000001</c:v>
                </c:pt>
                <c:pt idx="120">
                  <c:v>205.672</c:v>
                </c:pt>
                <c:pt idx="121">
                  <c:v>179.92000000000004</c:v>
                </c:pt>
                <c:pt idx="122">
                  <c:v>233.833</c:v>
                </c:pt>
                <c:pt idx="123">
                  <c:v>189.078</c:v>
                </c:pt>
                <c:pt idx="124">
                  <c:v>201.8850000000003</c:v>
                </c:pt>
                <c:pt idx="125">
                  <c:v>170.05100000000004</c:v>
                </c:pt>
                <c:pt idx="126">
                  <c:v>165.65300000000002</c:v>
                </c:pt>
                <c:pt idx="127">
                  <c:v>188.11699999999999</c:v>
                </c:pt>
                <c:pt idx="128">
                  <c:v>182.18700000000001</c:v>
                </c:pt>
                <c:pt idx="129">
                  <c:v>199.761</c:v>
                </c:pt>
                <c:pt idx="130">
                  <c:v>141.41</c:v>
                </c:pt>
                <c:pt idx="131">
                  <c:v>190.572</c:v>
                </c:pt>
                <c:pt idx="132">
                  <c:v>144.548</c:v>
                </c:pt>
                <c:pt idx="133">
                  <c:v>142.31700000000001</c:v>
                </c:pt>
                <c:pt idx="134">
                  <c:v>137.90600000000001</c:v>
                </c:pt>
                <c:pt idx="135">
                  <c:v>144.16399999999999</c:v>
                </c:pt>
                <c:pt idx="136">
                  <c:v>127.56699999999999</c:v>
                </c:pt>
                <c:pt idx="137">
                  <c:v>102.681</c:v>
                </c:pt>
                <c:pt idx="138">
                  <c:v>121.44300000000015</c:v>
                </c:pt>
                <c:pt idx="139">
                  <c:v>97.066300000000012</c:v>
                </c:pt>
                <c:pt idx="140">
                  <c:v>102.78400000000002</c:v>
                </c:pt>
                <c:pt idx="141">
                  <c:v>120.96899999999999</c:v>
                </c:pt>
                <c:pt idx="142">
                  <c:v>102.64700000000002</c:v>
                </c:pt>
                <c:pt idx="143">
                  <c:v>78.447700000000026</c:v>
                </c:pt>
                <c:pt idx="144">
                  <c:v>81.913200000000188</c:v>
                </c:pt>
                <c:pt idx="145">
                  <c:v>62.989699999999999</c:v>
                </c:pt>
                <c:pt idx="146">
                  <c:v>90.4221</c:v>
                </c:pt>
                <c:pt idx="147">
                  <c:v>90.509500000000003</c:v>
                </c:pt>
                <c:pt idx="148">
                  <c:v>65.605299999999986</c:v>
                </c:pt>
                <c:pt idx="149">
                  <c:v>52.505900000000011</c:v>
                </c:pt>
                <c:pt idx="150">
                  <c:v>66.55289999999998</c:v>
                </c:pt>
                <c:pt idx="151">
                  <c:v>53.038100000000078</c:v>
                </c:pt>
                <c:pt idx="152">
                  <c:v>65.198299999999989</c:v>
                </c:pt>
                <c:pt idx="153">
                  <c:v>38.701900000000002</c:v>
                </c:pt>
                <c:pt idx="154">
                  <c:v>36.750100000000003</c:v>
                </c:pt>
                <c:pt idx="155">
                  <c:v>70.60939999999998</c:v>
                </c:pt>
                <c:pt idx="156">
                  <c:v>38.402800000000006</c:v>
                </c:pt>
                <c:pt idx="157">
                  <c:v>28.2393</c:v>
                </c:pt>
                <c:pt idx="158">
                  <c:v>39.411299999999997</c:v>
                </c:pt>
                <c:pt idx="159">
                  <c:v>21.950900000000001</c:v>
                </c:pt>
                <c:pt idx="160">
                  <c:v>35.295000000000087</c:v>
                </c:pt>
                <c:pt idx="161">
                  <c:v>26.225699999999936</c:v>
                </c:pt>
                <c:pt idx="162">
                  <c:v>16.812200000000001</c:v>
                </c:pt>
                <c:pt idx="163">
                  <c:v>31.620200000000001</c:v>
                </c:pt>
                <c:pt idx="164">
                  <c:v>23.575500000000002</c:v>
                </c:pt>
                <c:pt idx="165">
                  <c:v>13.476000000000004</c:v>
                </c:pt>
                <c:pt idx="166">
                  <c:v>20.828099999999989</c:v>
                </c:pt>
                <c:pt idx="167">
                  <c:v>32.605400000000003</c:v>
                </c:pt>
                <c:pt idx="168">
                  <c:v>18.319099999999999</c:v>
                </c:pt>
                <c:pt idx="169">
                  <c:v>8.178609999999999</c:v>
                </c:pt>
                <c:pt idx="170">
                  <c:v>0.53993999999999998</c:v>
                </c:pt>
                <c:pt idx="171">
                  <c:v>6.7013700000000034</c:v>
                </c:pt>
                <c:pt idx="172">
                  <c:v>8.7488299999999999</c:v>
                </c:pt>
                <c:pt idx="173">
                  <c:v>0</c:v>
                </c:pt>
                <c:pt idx="174">
                  <c:v>9.3595700000000068</c:v>
                </c:pt>
                <c:pt idx="175">
                  <c:v>2.7133900000000049</c:v>
                </c:pt>
                <c:pt idx="176">
                  <c:v>1.2771899999999998</c:v>
                </c:pt>
                <c:pt idx="177">
                  <c:v>1.8099899999999998</c:v>
                </c:pt>
                <c:pt idx="178">
                  <c:v>0</c:v>
                </c:pt>
                <c:pt idx="179">
                  <c:v>0</c:v>
                </c:pt>
              </c:numCache>
            </c:numRef>
          </c:yVal>
        </c:ser>
        <c:ser>
          <c:idx val="3"/>
          <c:order val="3"/>
          <c:tx>
            <c:strRef>
              <c:f>fs2angleacc_10.GeV!$E$2</c:f>
              <c:strCache>
                <c:ptCount val="1"/>
                <c:pt idx="0">
                  <c:v>usefulminus</c:v>
                </c:pt>
              </c:strCache>
            </c:strRef>
          </c:tx>
          <c:marker>
            <c:symbol val="none"/>
          </c:marker>
          <c:xVal>
            <c:numRef>
              <c:f>fs2angleacc_10.GeV!$A$3:$A$182</c:f>
              <c:numCache>
                <c:formatCode>General</c:formatCode>
                <c:ptCount val="180"/>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numCache>
            </c:numRef>
          </c:xVal>
          <c:yVal>
            <c:numRef>
              <c:f>fs2angleacc_10.GeV!$E$3:$E$182</c:f>
              <c:numCache>
                <c:formatCode>General</c:formatCode>
                <c:ptCount val="180"/>
                <c:pt idx="0">
                  <c:v>3.59938</c:v>
                </c:pt>
                <c:pt idx="1">
                  <c:v>13.938099999999999</c:v>
                </c:pt>
                <c:pt idx="2">
                  <c:v>11.771800000000001</c:v>
                </c:pt>
                <c:pt idx="3">
                  <c:v>35.058</c:v>
                </c:pt>
                <c:pt idx="4">
                  <c:v>39.171900000000001</c:v>
                </c:pt>
                <c:pt idx="5">
                  <c:v>59.411899999999996</c:v>
                </c:pt>
                <c:pt idx="6">
                  <c:v>69.253</c:v>
                </c:pt>
                <c:pt idx="7">
                  <c:v>89.621200000000002</c:v>
                </c:pt>
                <c:pt idx="8">
                  <c:v>137.08000000000001</c:v>
                </c:pt>
                <c:pt idx="9">
                  <c:v>144.68600000000001</c:v>
                </c:pt>
                <c:pt idx="10">
                  <c:v>169.96100000000001</c:v>
                </c:pt>
                <c:pt idx="11">
                  <c:v>197.517</c:v>
                </c:pt>
                <c:pt idx="12">
                  <c:v>192.13399999999999</c:v>
                </c:pt>
                <c:pt idx="13">
                  <c:v>193.554</c:v>
                </c:pt>
                <c:pt idx="14">
                  <c:v>237.31</c:v>
                </c:pt>
                <c:pt idx="15">
                  <c:v>287.95</c:v>
                </c:pt>
                <c:pt idx="16">
                  <c:v>272.86399999999969</c:v>
                </c:pt>
                <c:pt idx="17">
                  <c:v>269.85500000000002</c:v>
                </c:pt>
                <c:pt idx="18">
                  <c:v>315.303</c:v>
                </c:pt>
                <c:pt idx="19">
                  <c:v>254.11199999999999</c:v>
                </c:pt>
                <c:pt idx="20">
                  <c:v>292.60399999999993</c:v>
                </c:pt>
                <c:pt idx="21">
                  <c:v>261.21799999999939</c:v>
                </c:pt>
                <c:pt idx="22">
                  <c:v>324.01599999999939</c:v>
                </c:pt>
                <c:pt idx="23">
                  <c:v>251.72800000000001</c:v>
                </c:pt>
                <c:pt idx="24">
                  <c:v>268.67399999999969</c:v>
                </c:pt>
                <c:pt idx="25">
                  <c:v>335.9889999999989</c:v>
                </c:pt>
                <c:pt idx="26">
                  <c:v>251.71099999999998</c:v>
                </c:pt>
                <c:pt idx="27">
                  <c:v>283.904</c:v>
                </c:pt>
                <c:pt idx="28">
                  <c:v>237.85200000000037</c:v>
                </c:pt>
                <c:pt idx="29">
                  <c:v>273.9749999999994</c:v>
                </c:pt>
                <c:pt idx="30">
                  <c:v>238.67399999999998</c:v>
                </c:pt>
                <c:pt idx="31">
                  <c:v>266.68700000000001</c:v>
                </c:pt>
                <c:pt idx="32">
                  <c:v>244.13299999999998</c:v>
                </c:pt>
                <c:pt idx="33">
                  <c:v>272.00900000000001</c:v>
                </c:pt>
                <c:pt idx="34">
                  <c:v>252.82300000000001</c:v>
                </c:pt>
                <c:pt idx="35">
                  <c:v>226.16</c:v>
                </c:pt>
                <c:pt idx="36">
                  <c:v>212.13299999999998</c:v>
                </c:pt>
                <c:pt idx="37">
                  <c:v>212.73299999999998</c:v>
                </c:pt>
                <c:pt idx="38">
                  <c:v>242.46600000000001</c:v>
                </c:pt>
                <c:pt idx="39">
                  <c:v>231.16299999999998</c:v>
                </c:pt>
                <c:pt idx="40">
                  <c:v>194.221</c:v>
                </c:pt>
                <c:pt idx="41">
                  <c:v>212.80100000000004</c:v>
                </c:pt>
                <c:pt idx="42">
                  <c:v>196.64</c:v>
                </c:pt>
                <c:pt idx="43">
                  <c:v>163.798</c:v>
                </c:pt>
                <c:pt idx="44">
                  <c:v>190.523</c:v>
                </c:pt>
                <c:pt idx="45">
                  <c:v>173.69399999999999</c:v>
                </c:pt>
                <c:pt idx="46">
                  <c:v>170.67699999999999</c:v>
                </c:pt>
                <c:pt idx="47">
                  <c:v>174.708</c:v>
                </c:pt>
                <c:pt idx="48">
                  <c:v>181.309</c:v>
                </c:pt>
                <c:pt idx="49">
                  <c:v>143.65</c:v>
                </c:pt>
                <c:pt idx="50">
                  <c:v>149.00800000000001</c:v>
                </c:pt>
                <c:pt idx="51">
                  <c:v>135.90300000000002</c:v>
                </c:pt>
                <c:pt idx="52">
                  <c:v>134.536</c:v>
                </c:pt>
                <c:pt idx="53">
                  <c:v>126.639</c:v>
                </c:pt>
                <c:pt idx="54">
                  <c:v>121.762</c:v>
                </c:pt>
                <c:pt idx="55">
                  <c:v>128.06800000000001</c:v>
                </c:pt>
                <c:pt idx="56">
                  <c:v>121.97199999999999</c:v>
                </c:pt>
                <c:pt idx="57">
                  <c:v>124.76700000000002</c:v>
                </c:pt>
                <c:pt idx="58">
                  <c:v>96.844600000000156</c:v>
                </c:pt>
                <c:pt idx="59">
                  <c:v>121.902</c:v>
                </c:pt>
                <c:pt idx="60">
                  <c:v>94.012799999999999</c:v>
                </c:pt>
                <c:pt idx="61">
                  <c:v>103.14400000000002</c:v>
                </c:pt>
                <c:pt idx="62">
                  <c:v>66.685299999999998</c:v>
                </c:pt>
                <c:pt idx="63">
                  <c:v>95.007300000000001</c:v>
                </c:pt>
                <c:pt idx="64">
                  <c:v>86.172999999999988</c:v>
                </c:pt>
                <c:pt idx="65">
                  <c:v>71.082699999999988</c:v>
                </c:pt>
                <c:pt idx="66">
                  <c:v>89.509399999999999</c:v>
                </c:pt>
                <c:pt idx="67">
                  <c:v>70.19589999999998</c:v>
                </c:pt>
                <c:pt idx="68">
                  <c:v>80.647499999999994</c:v>
                </c:pt>
                <c:pt idx="69">
                  <c:v>64.793999999999997</c:v>
                </c:pt>
                <c:pt idx="70">
                  <c:v>63.508600000000001</c:v>
                </c:pt>
                <c:pt idx="71">
                  <c:v>63.906300000000002</c:v>
                </c:pt>
                <c:pt idx="72">
                  <c:v>52.103400000000001</c:v>
                </c:pt>
                <c:pt idx="73">
                  <c:v>51.183500000000002</c:v>
                </c:pt>
                <c:pt idx="74">
                  <c:v>55.792100000000126</c:v>
                </c:pt>
                <c:pt idx="75">
                  <c:v>47.792800000000078</c:v>
                </c:pt>
                <c:pt idx="76">
                  <c:v>53.845500000000001</c:v>
                </c:pt>
                <c:pt idx="77">
                  <c:v>38.1432</c:v>
                </c:pt>
                <c:pt idx="78">
                  <c:v>49.444099999999999</c:v>
                </c:pt>
                <c:pt idx="79">
                  <c:v>43.973700000000001</c:v>
                </c:pt>
                <c:pt idx="80">
                  <c:v>55.5593</c:v>
                </c:pt>
                <c:pt idx="81">
                  <c:v>32.704000000000001</c:v>
                </c:pt>
                <c:pt idx="82">
                  <c:v>36.173200000000001</c:v>
                </c:pt>
                <c:pt idx="83">
                  <c:v>25.391800000000035</c:v>
                </c:pt>
                <c:pt idx="84">
                  <c:v>14.171299999999999</c:v>
                </c:pt>
                <c:pt idx="85">
                  <c:v>17.22559999999994</c:v>
                </c:pt>
                <c:pt idx="86">
                  <c:v>19.738499999999952</c:v>
                </c:pt>
                <c:pt idx="87">
                  <c:v>16.603000000000005</c:v>
                </c:pt>
                <c:pt idx="88">
                  <c:v>14.9262</c:v>
                </c:pt>
                <c:pt idx="89">
                  <c:v>15.085500000000019</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0</c:v>
                </c:pt>
                <c:pt idx="172">
                  <c:v>0</c:v>
                </c:pt>
                <c:pt idx="173">
                  <c:v>0</c:v>
                </c:pt>
                <c:pt idx="174">
                  <c:v>0</c:v>
                </c:pt>
                <c:pt idx="175">
                  <c:v>0</c:v>
                </c:pt>
                <c:pt idx="176">
                  <c:v>0</c:v>
                </c:pt>
                <c:pt idx="177">
                  <c:v>0</c:v>
                </c:pt>
                <c:pt idx="178">
                  <c:v>0</c:v>
                </c:pt>
                <c:pt idx="179">
                  <c:v>0</c:v>
                </c:pt>
              </c:numCache>
            </c:numRef>
          </c:yVal>
        </c:ser>
        <c:axId val="43026688"/>
        <c:axId val="49568768"/>
      </c:scatterChart>
      <c:valAx>
        <c:axId val="43026688"/>
        <c:scaling>
          <c:orientation val="minMax"/>
        </c:scaling>
        <c:axPos val="b"/>
        <c:numFmt formatCode="General" sourceLinked="1"/>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9568768"/>
        <c:crosses val="autoZero"/>
        <c:crossBetween val="midCat"/>
      </c:valAx>
      <c:valAx>
        <c:axId val="49568768"/>
        <c:scaling>
          <c:orientation val="minMax"/>
        </c:scaling>
        <c:axPos val="l"/>
        <c:majorGridlines/>
        <c:numFmt formatCode="General" sourceLinked="1"/>
        <c:tickLblPos val="nextTo"/>
        <c:crossAx val="43026688"/>
        <c:crosses val="autoZero"/>
        <c:crossBetween val="midCat"/>
      </c:valAx>
    </c:plotArea>
    <c:legend>
      <c:legendPos val="r"/>
    </c:legend>
    <c:plotVisOnly val="1"/>
    <c:dispBlanksAs val="gap"/>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col"/>
        <c:grouping val="clustered"/>
        <c:ser>
          <c:idx val="1"/>
          <c:order val="0"/>
          <c:tx>
            <c:strRef>
              <c:f>fs2Zacc_10.GeV!$B$2</c:f>
              <c:strCache>
                <c:ptCount val="1"/>
                <c:pt idx="0">
                  <c:v>piplus</c:v>
                </c:pt>
              </c:strCache>
            </c:strRef>
          </c:tx>
          <c:cat>
            <c:numRef>
              <c:f>fs2Zacc_10.GeV!$A$3:$A$23</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fs2Zacc_10.GeV!$B$3:$B$23</c:f>
              <c:numCache>
                <c:formatCode>General</c:formatCode>
                <c:ptCount val="21"/>
                <c:pt idx="0">
                  <c:v>2418.8000000000002</c:v>
                </c:pt>
                <c:pt idx="1">
                  <c:v>4604.58</c:v>
                </c:pt>
                <c:pt idx="2">
                  <c:v>6059.1200000000044</c:v>
                </c:pt>
                <c:pt idx="3">
                  <c:v>7074.6200000000044</c:v>
                </c:pt>
                <c:pt idx="4">
                  <c:v>7004.8</c:v>
                </c:pt>
                <c:pt idx="5">
                  <c:v>7161.26</c:v>
                </c:pt>
                <c:pt idx="6">
                  <c:v>6787.7</c:v>
                </c:pt>
                <c:pt idx="7">
                  <c:v>6593.95</c:v>
                </c:pt>
                <c:pt idx="8">
                  <c:v>6356.1100000000024</c:v>
                </c:pt>
                <c:pt idx="9">
                  <c:v>6027.04</c:v>
                </c:pt>
                <c:pt idx="10">
                  <c:v>6170.6600000000044</c:v>
                </c:pt>
                <c:pt idx="11">
                  <c:v>5523.1100000000024</c:v>
                </c:pt>
                <c:pt idx="12">
                  <c:v>5137.58</c:v>
                </c:pt>
                <c:pt idx="13">
                  <c:v>5034.58</c:v>
                </c:pt>
                <c:pt idx="14">
                  <c:v>4451.3900000000003</c:v>
                </c:pt>
                <c:pt idx="15">
                  <c:v>4256.8600000000024</c:v>
                </c:pt>
                <c:pt idx="16">
                  <c:v>4066.82</c:v>
                </c:pt>
                <c:pt idx="17">
                  <c:v>3684.82</c:v>
                </c:pt>
                <c:pt idx="18">
                  <c:v>3383.3700000000022</c:v>
                </c:pt>
                <c:pt idx="19">
                  <c:v>3109.65</c:v>
                </c:pt>
                <c:pt idx="20">
                  <c:v>8080.95</c:v>
                </c:pt>
              </c:numCache>
            </c:numRef>
          </c:val>
        </c:ser>
        <c:ser>
          <c:idx val="2"/>
          <c:order val="1"/>
          <c:tx>
            <c:strRef>
              <c:f>fs2Zacc_10.GeV!$C$2</c:f>
              <c:strCache>
                <c:ptCount val="1"/>
                <c:pt idx="0">
                  <c:v>usefulplus</c:v>
                </c:pt>
              </c:strCache>
            </c:strRef>
          </c:tx>
          <c:cat>
            <c:numRef>
              <c:f>fs2Zacc_10.GeV!$A$3:$A$23</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fs2Zacc_10.GeV!$C$3:$C$23</c:f>
              <c:numCache>
                <c:formatCode>General</c:formatCode>
                <c:ptCount val="21"/>
                <c:pt idx="0">
                  <c:v>160.21199999999999</c:v>
                </c:pt>
                <c:pt idx="1">
                  <c:v>431.52799999999939</c:v>
                </c:pt>
                <c:pt idx="2">
                  <c:v>609.38300000000004</c:v>
                </c:pt>
                <c:pt idx="3">
                  <c:v>726.18400000000054</c:v>
                </c:pt>
                <c:pt idx="4">
                  <c:v>648.65</c:v>
                </c:pt>
                <c:pt idx="5">
                  <c:v>705.95499999999947</c:v>
                </c:pt>
                <c:pt idx="6">
                  <c:v>654.64800000000002</c:v>
                </c:pt>
                <c:pt idx="7">
                  <c:v>655.92599999999948</c:v>
                </c:pt>
                <c:pt idx="8">
                  <c:v>625.74</c:v>
                </c:pt>
                <c:pt idx="9">
                  <c:v>625.13400000000001</c:v>
                </c:pt>
                <c:pt idx="10">
                  <c:v>625.08900000000051</c:v>
                </c:pt>
                <c:pt idx="11">
                  <c:v>564.27300000000162</c:v>
                </c:pt>
                <c:pt idx="12">
                  <c:v>516.20899999999995</c:v>
                </c:pt>
                <c:pt idx="13">
                  <c:v>476.93499999999926</c:v>
                </c:pt>
                <c:pt idx="14">
                  <c:v>396.38900000000001</c:v>
                </c:pt>
                <c:pt idx="15">
                  <c:v>382.37</c:v>
                </c:pt>
                <c:pt idx="16">
                  <c:v>398.15199999999999</c:v>
                </c:pt>
                <c:pt idx="17">
                  <c:v>353.90299999999939</c:v>
                </c:pt>
                <c:pt idx="18">
                  <c:v>322.51900000000001</c:v>
                </c:pt>
                <c:pt idx="19">
                  <c:v>319.06200000000001</c:v>
                </c:pt>
                <c:pt idx="20">
                  <c:v>809.77400000000137</c:v>
                </c:pt>
              </c:numCache>
            </c:numRef>
          </c:val>
        </c:ser>
        <c:ser>
          <c:idx val="3"/>
          <c:order val="2"/>
          <c:tx>
            <c:strRef>
              <c:f>fs2Zacc_10.GeV!$D$2</c:f>
              <c:strCache>
                <c:ptCount val="1"/>
                <c:pt idx="0">
                  <c:v>piminus</c:v>
                </c:pt>
              </c:strCache>
            </c:strRef>
          </c:tx>
          <c:cat>
            <c:numRef>
              <c:f>fs2Zacc_10.GeV!$A$3:$A$23</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fs2Zacc_10.GeV!$D$3:$D$23</c:f>
              <c:numCache>
                <c:formatCode>General</c:formatCode>
                <c:ptCount val="21"/>
                <c:pt idx="0">
                  <c:v>3363.11</c:v>
                </c:pt>
                <c:pt idx="1">
                  <c:v>6337.6500000000024</c:v>
                </c:pt>
                <c:pt idx="2">
                  <c:v>7193.3</c:v>
                </c:pt>
                <c:pt idx="3">
                  <c:v>7831.09</c:v>
                </c:pt>
                <c:pt idx="4">
                  <c:v>8341.8699999999626</c:v>
                </c:pt>
                <c:pt idx="5">
                  <c:v>8002.83</c:v>
                </c:pt>
                <c:pt idx="6">
                  <c:v>7787.01</c:v>
                </c:pt>
                <c:pt idx="7">
                  <c:v>7505.4</c:v>
                </c:pt>
                <c:pt idx="8">
                  <c:v>7078.96</c:v>
                </c:pt>
                <c:pt idx="9">
                  <c:v>6886.41</c:v>
                </c:pt>
                <c:pt idx="10">
                  <c:v>6417.7</c:v>
                </c:pt>
                <c:pt idx="11">
                  <c:v>6175.8200000000024</c:v>
                </c:pt>
                <c:pt idx="12">
                  <c:v>5812.31</c:v>
                </c:pt>
                <c:pt idx="13">
                  <c:v>5444.22</c:v>
                </c:pt>
                <c:pt idx="14">
                  <c:v>5132.5</c:v>
                </c:pt>
                <c:pt idx="15">
                  <c:v>4674.0600000000004</c:v>
                </c:pt>
                <c:pt idx="16">
                  <c:v>4403.34</c:v>
                </c:pt>
                <c:pt idx="17">
                  <c:v>4056.61</c:v>
                </c:pt>
                <c:pt idx="18">
                  <c:v>3689.03</c:v>
                </c:pt>
                <c:pt idx="19">
                  <c:v>3281.17</c:v>
                </c:pt>
                <c:pt idx="20">
                  <c:v>7413.8600000000024</c:v>
                </c:pt>
              </c:numCache>
            </c:numRef>
          </c:val>
        </c:ser>
        <c:ser>
          <c:idx val="4"/>
          <c:order val="3"/>
          <c:tx>
            <c:strRef>
              <c:f>fs2Zacc_10.GeV!$E$2</c:f>
              <c:strCache>
                <c:ptCount val="1"/>
                <c:pt idx="0">
                  <c:v>usefulminus</c:v>
                </c:pt>
              </c:strCache>
            </c:strRef>
          </c:tx>
          <c:cat>
            <c:numRef>
              <c:f>fs2Zacc_10.GeV!$A$3:$A$23</c:f>
              <c:numCache>
                <c:formatCode>General</c:formatCode>
                <c:ptCount val="2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numCache>
            </c:numRef>
          </c:cat>
          <c:val>
            <c:numRef>
              <c:f>fs2Zacc_10.GeV!$E$3:$E$23</c:f>
              <c:numCache>
                <c:formatCode>General</c:formatCode>
                <c:ptCount val="21"/>
                <c:pt idx="0">
                  <c:v>210.58500000000001</c:v>
                </c:pt>
                <c:pt idx="1">
                  <c:v>651.07000000000005</c:v>
                </c:pt>
                <c:pt idx="2">
                  <c:v>684.98400000000004</c:v>
                </c:pt>
                <c:pt idx="3">
                  <c:v>805.71900000000005</c:v>
                </c:pt>
                <c:pt idx="4">
                  <c:v>843.55499999999938</c:v>
                </c:pt>
                <c:pt idx="5">
                  <c:v>793.50599999999997</c:v>
                </c:pt>
                <c:pt idx="6">
                  <c:v>727.71</c:v>
                </c:pt>
                <c:pt idx="7">
                  <c:v>709.22900000000004</c:v>
                </c:pt>
                <c:pt idx="8">
                  <c:v>697.54199999999946</c:v>
                </c:pt>
                <c:pt idx="9">
                  <c:v>646.4</c:v>
                </c:pt>
                <c:pt idx="10">
                  <c:v>647.45499999999947</c:v>
                </c:pt>
                <c:pt idx="11">
                  <c:v>669.73699999999997</c:v>
                </c:pt>
                <c:pt idx="12">
                  <c:v>613.29900000000055</c:v>
                </c:pt>
                <c:pt idx="13">
                  <c:v>607.92099999999948</c:v>
                </c:pt>
                <c:pt idx="14">
                  <c:v>549.13199999999949</c:v>
                </c:pt>
                <c:pt idx="15">
                  <c:v>481.21</c:v>
                </c:pt>
                <c:pt idx="16">
                  <c:v>440.8259999999994</c:v>
                </c:pt>
                <c:pt idx="17">
                  <c:v>453.245</c:v>
                </c:pt>
                <c:pt idx="18">
                  <c:v>341.87900000000002</c:v>
                </c:pt>
                <c:pt idx="19">
                  <c:v>346.86599999999999</c:v>
                </c:pt>
                <c:pt idx="20">
                  <c:v>904.87699999999938</c:v>
                </c:pt>
              </c:numCache>
            </c:numRef>
          </c:val>
        </c:ser>
        <c:axId val="43747200"/>
        <c:axId val="43748736"/>
      </c:barChart>
      <c:catAx>
        <c:axId val="43747200"/>
        <c:scaling>
          <c:orientation val="minMax"/>
        </c:scaling>
        <c:axPos val="b"/>
        <c:numFmt formatCode="General" sourceLinked="1"/>
        <c:tickLblPos val="nextTo"/>
        <c:crossAx val="43748736"/>
        <c:crosses val="autoZero"/>
        <c:auto val="1"/>
        <c:lblAlgn val="ctr"/>
        <c:lblOffset val="100"/>
      </c:catAx>
      <c:valAx>
        <c:axId val="43748736"/>
        <c:scaling>
          <c:orientation val="minMax"/>
        </c:scaling>
        <c:axPos val="l"/>
        <c:majorGridlines/>
        <c:numFmt formatCode="General" sourceLinked="1"/>
        <c:tickLblPos val="nextTo"/>
        <c:crossAx val="43747200"/>
        <c:crosses val="autoZero"/>
        <c:crossBetween val="between"/>
      </c:valAx>
    </c:plotArea>
    <c:legend>
      <c:legendPos val="r"/>
    </c:legend>
    <c:plotVisOnly val="1"/>
    <c:dispBlanksAs val="gap"/>
  </c:chart>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a:t>Number of useful pions v angle of emergence at different axial positions</a:t>
            </a:r>
          </a:p>
        </c:rich>
      </c:tx>
    </c:title>
    <c:plotArea>
      <c:layout/>
      <c:scatterChart>
        <c:scatterStyle val="smoothMarker"/>
        <c:ser>
          <c:idx val="1"/>
          <c:order val="0"/>
          <c:tx>
            <c:v>1 cm</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angle'!$B$27:$S$27</c:f>
              <c:numCache>
                <c:formatCode>General</c:formatCode>
                <c:ptCount val="18"/>
                <c:pt idx="0">
                  <c:v>0</c:v>
                </c:pt>
                <c:pt idx="1">
                  <c:v>0.42009000000000002</c:v>
                </c:pt>
                <c:pt idx="2">
                  <c:v>0.16270999999999999</c:v>
                </c:pt>
                <c:pt idx="3">
                  <c:v>5.3751199999999955</c:v>
                </c:pt>
                <c:pt idx="4">
                  <c:v>8.2703400000000009</c:v>
                </c:pt>
                <c:pt idx="5">
                  <c:v>3.9516999999999971</c:v>
                </c:pt>
                <c:pt idx="6">
                  <c:v>7.8890099999999999</c:v>
                </c:pt>
                <c:pt idx="7">
                  <c:v>24.018699999999971</c:v>
                </c:pt>
                <c:pt idx="8">
                  <c:v>15.268899999999999</c:v>
                </c:pt>
                <c:pt idx="9">
                  <c:v>15.8232</c:v>
                </c:pt>
                <c:pt idx="10">
                  <c:v>16.7879</c:v>
                </c:pt>
                <c:pt idx="11">
                  <c:v>11.441000000000001</c:v>
                </c:pt>
                <c:pt idx="12">
                  <c:v>11.155900000000004</c:v>
                </c:pt>
                <c:pt idx="13">
                  <c:v>14.140600000000001</c:v>
                </c:pt>
                <c:pt idx="14">
                  <c:v>9.1103899999999989</c:v>
                </c:pt>
                <c:pt idx="15">
                  <c:v>8.7000400000000013</c:v>
                </c:pt>
                <c:pt idx="16">
                  <c:v>3.7707000000000002</c:v>
                </c:pt>
                <c:pt idx="17">
                  <c:v>3.92563</c:v>
                </c:pt>
              </c:numCache>
            </c:numRef>
          </c:yVal>
          <c:smooth val="1"/>
        </c:ser>
        <c:ser>
          <c:idx val="0"/>
          <c:order val="1"/>
          <c:tx>
            <c:v>End</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angle'!$B$47:$S$47</c:f>
              <c:numCache>
                <c:formatCode>General</c:formatCode>
                <c:ptCount val="18"/>
                <c:pt idx="0">
                  <c:v>63.150100000000002</c:v>
                </c:pt>
                <c:pt idx="1">
                  <c:v>155.76599999999999</c:v>
                </c:pt>
                <c:pt idx="2">
                  <c:v>170.16899999999998</c:v>
                </c:pt>
                <c:pt idx="3">
                  <c:v>118.53</c:v>
                </c:pt>
                <c:pt idx="4">
                  <c:v>101.7440000000001</c:v>
                </c:pt>
                <c:pt idx="5">
                  <c:v>68.014399999999995</c:v>
                </c:pt>
                <c:pt idx="6">
                  <c:v>46.350599999999993</c:v>
                </c:pt>
                <c:pt idx="7">
                  <c:v>35.3825</c:v>
                </c:pt>
                <c:pt idx="8">
                  <c:v>21.32679999999997</c:v>
                </c:pt>
                <c:pt idx="9">
                  <c:v>8.749039999999999</c:v>
                </c:pt>
                <c:pt idx="10">
                  <c:v>7.4426300000000003</c:v>
                </c:pt>
                <c:pt idx="11">
                  <c:v>7.4624799999999976</c:v>
                </c:pt>
                <c:pt idx="12">
                  <c:v>1.5678199999999998</c:v>
                </c:pt>
                <c:pt idx="13">
                  <c:v>1.5784400000000001</c:v>
                </c:pt>
                <c:pt idx="14">
                  <c:v>2.0054399999999997</c:v>
                </c:pt>
                <c:pt idx="15">
                  <c:v>0</c:v>
                </c:pt>
                <c:pt idx="16">
                  <c:v>0.53337999999999997</c:v>
                </c:pt>
                <c:pt idx="17">
                  <c:v>0</c:v>
                </c:pt>
              </c:numCache>
            </c:numRef>
          </c:yVal>
          <c:smooth val="1"/>
        </c:ser>
        <c:ser>
          <c:idx val="2"/>
          <c:order val="2"/>
          <c:tx>
            <c:v>5 cm</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angle'!$B$31:$S$31</c:f>
              <c:numCache>
                <c:formatCode>General</c:formatCode>
                <c:ptCount val="18"/>
                <c:pt idx="0">
                  <c:v>2.2887300000000041</c:v>
                </c:pt>
                <c:pt idx="1">
                  <c:v>19.786399999999968</c:v>
                </c:pt>
                <c:pt idx="2">
                  <c:v>56.933400000000006</c:v>
                </c:pt>
                <c:pt idx="3">
                  <c:v>55.429300000000012</c:v>
                </c:pt>
                <c:pt idx="4">
                  <c:v>79.13679999999998</c:v>
                </c:pt>
                <c:pt idx="5">
                  <c:v>74.142899999999983</c:v>
                </c:pt>
                <c:pt idx="6">
                  <c:v>69.285200000000003</c:v>
                </c:pt>
                <c:pt idx="7">
                  <c:v>54.839800000000004</c:v>
                </c:pt>
                <c:pt idx="8">
                  <c:v>61.741100000000003</c:v>
                </c:pt>
                <c:pt idx="9">
                  <c:v>39.926600000000001</c:v>
                </c:pt>
                <c:pt idx="10">
                  <c:v>26.413799999999966</c:v>
                </c:pt>
                <c:pt idx="11">
                  <c:v>24.086099999999966</c:v>
                </c:pt>
                <c:pt idx="12">
                  <c:v>25.887599999999974</c:v>
                </c:pt>
                <c:pt idx="13">
                  <c:v>19.630099999999999</c:v>
                </c:pt>
                <c:pt idx="14">
                  <c:v>13.963000000000006</c:v>
                </c:pt>
                <c:pt idx="15">
                  <c:v>16.06149999999997</c:v>
                </c:pt>
                <c:pt idx="16">
                  <c:v>6.0405099999999985</c:v>
                </c:pt>
                <c:pt idx="17">
                  <c:v>3.05633</c:v>
                </c:pt>
              </c:numCache>
            </c:numRef>
          </c:yVal>
          <c:smooth val="1"/>
        </c:ser>
        <c:ser>
          <c:idx val="3"/>
          <c:order val="3"/>
          <c:tx>
            <c:v>10 cm</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angle'!$B$36:$S$36</c:f>
              <c:numCache>
                <c:formatCode>General</c:formatCode>
                <c:ptCount val="18"/>
                <c:pt idx="0">
                  <c:v>10.597100000000001</c:v>
                </c:pt>
                <c:pt idx="1">
                  <c:v>25.384899999999988</c:v>
                </c:pt>
                <c:pt idx="2">
                  <c:v>55.961100000000002</c:v>
                </c:pt>
                <c:pt idx="3">
                  <c:v>81.27849999999998</c:v>
                </c:pt>
                <c:pt idx="4">
                  <c:v>61.445300000000003</c:v>
                </c:pt>
                <c:pt idx="5">
                  <c:v>80.101500000000001</c:v>
                </c:pt>
                <c:pt idx="6">
                  <c:v>84.0839</c:v>
                </c:pt>
                <c:pt idx="7">
                  <c:v>58.808500000000002</c:v>
                </c:pt>
                <c:pt idx="8">
                  <c:v>44.169400000000003</c:v>
                </c:pt>
                <c:pt idx="9">
                  <c:v>30.456199999999971</c:v>
                </c:pt>
                <c:pt idx="10">
                  <c:v>23.354099999999999</c:v>
                </c:pt>
                <c:pt idx="11">
                  <c:v>17.304900000000025</c:v>
                </c:pt>
                <c:pt idx="12">
                  <c:v>15.182700000000002</c:v>
                </c:pt>
                <c:pt idx="13">
                  <c:v>17.5288</c:v>
                </c:pt>
                <c:pt idx="14">
                  <c:v>7.8681799999999935</c:v>
                </c:pt>
                <c:pt idx="15">
                  <c:v>6.94503</c:v>
                </c:pt>
                <c:pt idx="16">
                  <c:v>1.5459899999999998</c:v>
                </c:pt>
                <c:pt idx="17">
                  <c:v>3.11816</c:v>
                </c:pt>
              </c:numCache>
            </c:numRef>
          </c:yVal>
          <c:smooth val="1"/>
        </c:ser>
        <c:ser>
          <c:idx val="4"/>
          <c:order val="4"/>
          <c:tx>
            <c:v>15 cm</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angle'!$B$41:$S$41</c:f>
              <c:numCache>
                <c:formatCode>General</c:formatCode>
                <c:ptCount val="18"/>
                <c:pt idx="0">
                  <c:v>3.30314</c:v>
                </c:pt>
                <c:pt idx="1">
                  <c:v>23.235699999999969</c:v>
                </c:pt>
                <c:pt idx="2">
                  <c:v>29.415500000000002</c:v>
                </c:pt>
                <c:pt idx="3">
                  <c:v>35.200000000000003</c:v>
                </c:pt>
                <c:pt idx="4">
                  <c:v>36.491500000000002</c:v>
                </c:pt>
                <c:pt idx="5">
                  <c:v>44.539900000000003</c:v>
                </c:pt>
                <c:pt idx="6">
                  <c:v>46.357599999999998</c:v>
                </c:pt>
                <c:pt idx="7">
                  <c:v>26.114200000000029</c:v>
                </c:pt>
                <c:pt idx="8">
                  <c:v>34.067</c:v>
                </c:pt>
                <c:pt idx="9">
                  <c:v>38.359299999999998</c:v>
                </c:pt>
                <c:pt idx="10">
                  <c:v>24.258599999999969</c:v>
                </c:pt>
                <c:pt idx="11">
                  <c:v>17.948299999999957</c:v>
                </c:pt>
                <c:pt idx="12">
                  <c:v>12.636200000000001</c:v>
                </c:pt>
                <c:pt idx="13">
                  <c:v>6.0393300000000014</c:v>
                </c:pt>
                <c:pt idx="14">
                  <c:v>6.7203200000000001</c:v>
                </c:pt>
                <c:pt idx="15">
                  <c:v>5.5074399999999955</c:v>
                </c:pt>
                <c:pt idx="16">
                  <c:v>4.1831699999999996</c:v>
                </c:pt>
                <c:pt idx="17">
                  <c:v>2.011859999999996</c:v>
                </c:pt>
              </c:numCache>
            </c:numRef>
          </c:yVal>
          <c:smooth val="1"/>
        </c:ser>
        <c:ser>
          <c:idx val="5"/>
          <c:order val="5"/>
          <c:tx>
            <c:v>18 cm</c:v>
          </c:tx>
          <c:marker>
            <c:symbol val="none"/>
          </c:marker>
          <c:xVal>
            <c:numRef>
              <c:f>'z versus angle'!$B$4:$S$4</c:f>
              <c:numCache>
                <c:formatCode>General</c:formatCode>
                <c:ptCount val="18"/>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numCache>
            </c:numRef>
          </c:xVal>
          <c:yVal>
            <c:numRef>
              <c:f>'z versus angle'!$B$44:$S$44</c:f>
              <c:numCache>
                <c:formatCode>General</c:formatCode>
                <c:ptCount val="18"/>
                <c:pt idx="0">
                  <c:v>0.42387000000000052</c:v>
                </c:pt>
                <c:pt idx="1">
                  <c:v>20.0871</c:v>
                </c:pt>
                <c:pt idx="2">
                  <c:v>33.709800000000001</c:v>
                </c:pt>
                <c:pt idx="3">
                  <c:v>49.018500000000003</c:v>
                </c:pt>
                <c:pt idx="4">
                  <c:v>41.734500000000011</c:v>
                </c:pt>
                <c:pt idx="5">
                  <c:v>29.253900000000005</c:v>
                </c:pt>
                <c:pt idx="6">
                  <c:v>22.250399999999974</c:v>
                </c:pt>
                <c:pt idx="7">
                  <c:v>36.834299999999999</c:v>
                </c:pt>
                <c:pt idx="8">
                  <c:v>32.49210000000005</c:v>
                </c:pt>
                <c:pt idx="9">
                  <c:v>20.634000000000029</c:v>
                </c:pt>
                <c:pt idx="10">
                  <c:v>14.0647</c:v>
                </c:pt>
                <c:pt idx="11">
                  <c:v>13.226700000000001</c:v>
                </c:pt>
                <c:pt idx="12">
                  <c:v>9.5791900000000005</c:v>
                </c:pt>
                <c:pt idx="13">
                  <c:v>11.565400000000015</c:v>
                </c:pt>
                <c:pt idx="14">
                  <c:v>10.818900000000001</c:v>
                </c:pt>
                <c:pt idx="15">
                  <c:v>3.3916399999999967</c:v>
                </c:pt>
                <c:pt idx="16">
                  <c:v>2.5145999999999997</c:v>
                </c:pt>
                <c:pt idx="17">
                  <c:v>2.3033600000000001</c:v>
                </c:pt>
              </c:numCache>
            </c:numRef>
          </c:yVal>
          <c:smooth val="1"/>
        </c:ser>
        <c:axId val="44074112"/>
        <c:axId val="44076032"/>
      </c:scatterChart>
      <c:valAx>
        <c:axId val="44074112"/>
        <c:scaling>
          <c:orientation val="minMax"/>
        </c:scaling>
        <c:axPos val="b"/>
        <c:majorGridlines/>
        <c:title>
          <c:tx>
            <c:rich>
              <a:bodyPr/>
              <a:lstStyle/>
              <a:p>
                <a:pPr>
                  <a:defRPr sz="1800"/>
                </a:pPr>
                <a:r>
                  <a:rPr lang="en-US" sz="1800"/>
                  <a:t>Angle, Degrees</a:t>
                </a:r>
              </a:p>
            </c:rich>
          </c:tx>
        </c:title>
        <c:numFmt formatCode="General" sourceLinked="1"/>
        <c:majorTickMark val="none"/>
        <c:tickLblPos val="nextTo"/>
        <c:crossAx val="44076032"/>
        <c:crosses val="autoZero"/>
        <c:crossBetween val="midCat"/>
      </c:valAx>
      <c:valAx>
        <c:axId val="44076032"/>
        <c:scaling>
          <c:orientation val="minMax"/>
        </c:scaling>
        <c:axPos val="l"/>
        <c:majorGridlines/>
        <c:title>
          <c:tx>
            <c:rich>
              <a:bodyPr/>
              <a:lstStyle/>
              <a:p>
                <a:pPr>
                  <a:defRPr sz="1800"/>
                </a:pPr>
                <a:r>
                  <a:rPr lang="en-US" sz="1800"/>
                  <a:t>Number of useful pions</a:t>
                </a:r>
              </a:p>
            </c:rich>
          </c:tx>
        </c:title>
        <c:numFmt formatCode="General" sourceLinked="1"/>
        <c:majorTickMark val="none"/>
        <c:tickLblPos val="nextTo"/>
        <c:crossAx val="44074112"/>
        <c:crosses val="autoZero"/>
        <c:crossBetween val="midCat"/>
      </c:valAx>
    </c:plotArea>
    <c:legend>
      <c:legendPos val="r"/>
      <c:txPr>
        <a:bodyPr/>
        <a:lstStyle/>
        <a:p>
          <a:pPr>
            <a:defRPr sz="18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a:t>Peak angle versus axial position</a:t>
            </a:r>
          </a:p>
        </c:rich>
      </c:tx>
    </c:title>
    <c:plotArea>
      <c:layout/>
      <c:scatterChart>
        <c:scatterStyle val="smoothMarker"/>
        <c:ser>
          <c:idx val="0"/>
          <c:order val="0"/>
          <c:xVal>
            <c:numRef>
              <c:f>'z versus angle'!$AM$27:$AM$47</c:f>
              <c:numCache>
                <c:formatCode>General</c:formatCod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numCache>
            </c:numRef>
          </c:xVal>
          <c:yVal>
            <c:numRef>
              <c:f>'z versus angle'!$AN$27:$AN$47</c:f>
              <c:numCache>
                <c:formatCode>General</c:formatCode>
                <c:ptCount val="21"/>
                <c:pt idx="0">
                  <c:v>40</c:v>
                </c:pt>
                <c:pt idx="1">
                  <c:v>40</c:v>
                </c:pt>
                <c:pt idx="2">
                  <c:v>30</c:v>
                </c:pt>
                <c:pt idx="3">
                  <c:v>35</c:v>
                </c:pt>
                <c:pt idx="4">
                  <c:v>25</c:v>
                </c:pt>
                <c:pt idx="5">
                  <c:v>25</c:v>
                </c:pt>
                <c:pt idx="6">
                  <c:v>35</c:v>
                </c:pt>
                <c:pt idx="7">
                  <c:v>30</c:v>
                </c:pt>
                <c:pt idx="8">
                  <c:v>25</c:v>
                </c:pt>
                <c:pt idx="9">
                  <c:v>35</c:v>
                </c:pt>
                <c:pt idx="10">
                  <c:v>30</c:v>
                </c:pt>
                <c:pt idx="11">
                  <c:v>25</c:v>
                </c:pt>
                <c:pt idx="12">
                  <c:v>25</c:v>
                </c:pt>
                <c:pt idx="13">
                  <c:v>25</c:v>
                </c:pt>
                <c:pt idx="14">
                  <c:v>35</c:v>
                </c:pt>
                <c:pt idx="15">
                  <c:v>30</c:v>
                </c:pt>
                <c:pt idx="16">
                  <c:v>20</c:v>
                </c:pt>
                <c:pt idx="17">
                  <c:v>20</c:v>
                </c:pt>
                <c:pt idx="18">
                  <c:v>20</c:v>
                </c:pt>
                <c:pt idx="19">
                  <c:v>20</c:v>
                </c:pt>
                <c:pt idx="20">
                  <c:v>15</c:v>
                </c:pt>
              </c:numCache>
            </c:numRef>
          </c:yVal>
          <c:smooth val="1"/>
        </c:ser>
        <c:axId val="44092416"/>
        <c:axId val="55587968"/>
      </c:scatterChart>
      <c:valAx>
        <c:axId val="44092416"/>
        <c:scaling>
          <c:orientation val="minMax"/>
        </c:scaling>
        <c:axPos val="b"/>
        <c:majorGridlines/>
        <c:title>
          <c:tx>
            <c:rich>
              <a:bodyPr/>
              <a:lstStyle/>
              <a:p>
                <a:pPr>
                  <a:defRPr/>
                </a:pPr>
                <a:r>
                  <a:rPr lang="en-US" dirty="0" smtClean="0"/>
                  <a:t>z, axial </a:t>
                </a:r>
                <a:r>
                  <a:rPr lang="en-US" dirty="0"/>
                  <a:t>position, cm</a:t>
                </a:r>
              </a:p>
            </c:rich>
          </c:tx>
        </c:title>
        <c:numFmt formatCode="General" sourceLinked="1"/>
        <c:majorTickMark val="none"/>
        <c:tickLblPos val="nextTo"/>
        <c:crossAx val="55587968"/>
        <c:crosses val="autoZero"/>
        <c:crossBetween val="midCat"/>
      </c:valAx>
      <c:valAx>
        <c:axId val="55587968"/>
        <c:scaling>
          <c:orientation val="minMax"/>
          <c:min val="10"/>
        </c:scaling>
        <c:axPos val="l"/>
        <c:majorGridlines/>
        <c:title>
          <c:tx>
            <c:rich>
              <a:bodyPr/>
              <a:lstStyle/>
              <a:p>
                <a:pPr>
                  <a:defRPr/>
                </a:pPr>
                <a:r>
                  <a:rPr lang="en-US"/>
                  <a:t>Peak Angle</a:t>
                </a:r>
              </a:p>
            </c:rich>
          </c:tx>
        </c:title>
        <c:numFmt formatCode="General" sourceLinked="1"/>
        <c:majorTickMark val="none"/>
        <c:tickLblPos val="nextTo"/>
        <c:crossAx val="44092416"/>
        <c:crosses val="autoZero"/>
        <c:crossBetween val="midCat"/>
      </c:valAx>
    </c:plotArea>
    <c:plotVisOnly val="1"/>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sz="1800"/>
            </a:pPr>
            <a:r>
              <a:rPr lang="en-US" sz="1800"/>
              <a:t>Useful</a:t>
            </a:r>
            <a:r>
              <a:rPr lang="en-US" sz="1800" baseline="0"/>
              <a:t> </a:t>
            </a:r>
            <a:r>
              <a:rPr lang="en-US" sz="1800"/>
              <a:t>Number</a:t>
            </a:r>
            <a:r>
              <a:rPr lang="en-US" sz="1800" baseline="0"/>
              <a:t> of Pions</a:t>
            </a:r>
            <a:r>
              <a:rPr lang="en-US" sz="1800"/>
              <a:t> versus Momentum from</a:t>
            </a:r>
            <a:r>
              <a:rPr lang="en-US" sz="1800" baseline="0"/>
              <a:t> different target axial bins</a:t>
            </a:r>
            <a:endParaRPr lang="en-US" sz="1800"/>
          </a:p>
        </c:rich>
      </c:tx>
    </c:title>
    <c:plotArea>
      <c:layout/>
      <c:scatterChart>
        <c:scatterStyle val="smoothMarker"/>
        <c:ser>
          <c:idx val="0"/>
          <c:order val="0"/>
          <c:tx>
            <c:v>1 cm</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p'!$B$27:$U$27</c:f>
              <c:numCache>
                <c:formatCode>General</c:formatCode>
                <c:ptCount val="20"/>
                <c:pt idx="0">
                  <c:v>0</c:v>
                </c:pt>
                <c:pt idx="1">
                  <c:v>2.5254699999999977</c:v>
                </c:pt>
                <c:pt idx="2">
                  <c:v>21.785099999999979</c:v>
                </c:pt>
                <c:pt idx="3">
                  <c:v>40.461200000000005</c:v>
                </c:pt>
                <c:pt idx="4">
                  <c:v>54.706100000000013</c:v>
                </c:pt>
                <c:pt idx="5">
                  <c:v>25.184999999999999</c:v>
                </c:pt>
                <c:pt idx="6">
                  <c:v>5.1947099999999953</c:v>
                </c:pt>
                <c:pt idx="7">
                  <c:v>6.8404099999999985</c:v>
                </c:pt>
                <c:pt idx="8">
                  <c:v>1.61212</c:v>
                </c:pt>
                <c:pt idx="9">
                  <c:v>0.73392000000000068</c:v>
                </c:pt>
                <c:pt idx="10">
                  <c:v>0.11992999999999998</c:v>
                </c:pt>
                <c:pt idx="11">
                  <c:v>0.36939000000000027</c:v>
                </c:pt>
                <c:pt idx="12">
                  <c:v>6.701780000000003E-2</c:v>
                </c:pt>
                <c:pt idx="13">
                  <c:v>2.8547400000000013E-4</c:v>
                </c:pt>
                <c:pt idx="14">
                  <c:v>0.22542999999999999</c:v>
                </c:pt>
                <c:pt idx="15">
                  <c:v>2.7055700000000044E-3</c:v>
                </c:pt>
                <c:pt idx="16">
                  <c:v>0.16298000000000001</c:v>
                </c:pt>
                <c:pt idx="17" formatCode="0.00E+00">
                  <c:v>7.2789700000000114E-5</c:v>
                </c:pt>
                <c:pt idx="18">
                  <c:v>0.19466</c:v>
                </c:pt>
                <c:pt idx="19">
                  <c:v>2.556849999999998E-2</c:v>
                </c:pt>
              </c:numCache>
            </c:numRef>
          </c:yVal>
          <c:smooth val="1"/>
        </c:ser>
        <c:ser>
          <c:idx val="1"/>
          <c:order val="1"/>
          <c:tx>
            <c:v>5 cm</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p'!$B$31:$U$31</c:f>
              <c:numCache>
                <c:formatCode>General</c:formatCode>
                <c:ptCount val="20"/>
                <c:pt idx="0">
                  <c:v>4.3861600000000044E-3</c:v>
                </c:pt>
                <c:pt idx="1">
                  <c:v>10.0351</c:v>
                </c:pt>
                <c:pt idx="2">
                  <c:v>89.462000000000003</c:v>
                </c:pt>
                <c:pt idx="3">
                  <c:v>118.37499999999999</c:v>
                </c:pt>
                <c:pt idx="4">
                  <c:v>142.435</c:v>
                </c:pt>
                <c:pt idx="5">
                  <c:v>103.035</c:v>
                </c:pt>
                <c:pt idx="6">
                  <c:v>69.68219999999998</c:v>
                </c:pt>
                <c:pt idx="7">
                  <c:v>41.627600000000001</c:v>
                </c:pt>
                <c:pt idx="8">
                  <c:v>27.834599999999988</c:v>
                </c:pt>
                <c:pt idx="9">
                  <c:v>15.38210000000001</c:v>
                </c:pt>
                <c:pt idx="10">
                  <c:v>9.4819900000000015</c:v>
                </c:pt>
                <c:pt idx="11">
                  <c:v>9.5052700000000012</c:v>
                </c:pt>
                <c:pt idx="12">
                  <c:v>4.3973099999999965</c:v>
                </c:pt>
                <c:pt idx="13">
                  <c:v>2.2870499999999998</c:v>
                </c:pt>
                <c:pt idx="14">
                  <c:v>2.3336299999999977</c:v>
                </c:pt>
                <c:pt idx="15">
                  <c:v>1.90323</c:v>
                </c:pt>
                <c:pt idx="16">
                  <c:v>0.36088000000000042</c:v>
                </c:pt>
                <c:pt idx="17">
                  <c:v>0.13419</c:v>
                </c:pt>
                <c:pt idx="18">
                  <c:v>6.7920599999999998E-2</c:v>
                </c:pt>
                <c:pt idx="19">
                  <c:v>0.25372999999999996</c:v>
                </c:pt>
              </c:numCache>
            </c:numRef>
          </c:yVal>
          <c:smooth val="1"/>
        </c:ser>
        <c:ser>
          <c:idx val="2"/>
          <c:order val="2"/>
          <c:tx>
            <c:v>10 cm</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p'!$B$36:$U$36</c:f>
              <c:numCache>
                <c:formatCode>General</c:formatCode>
                <c:ptCount val="20"/>
                <c:pt idx="0">
                  <c:v>7.7985400000000057E-3</c:v>
                </c:pt>
                <c:pt idx="1">
                  <c:v>10.1252</c:v>
                </c:pt>
                <c:pt idx="2">
                  <c:v>68.308299999999988</c:v>
                </c:pt>
                <c:pt idx="3">
                  <c:v>123.36499999999999</c:v>
                </c:pt>
                <c:pt idx="4">
                  <c:v>146.73299999999998</c:v>
                </c:pt>
                <c:pt idx="5">
                  <c:v>95.527500000000003</c:v>
                </c:pt>
                <c:pt idx="6">
                  <c:v>57.078700000000012</c:v>
                </c:pt>
                <c:pt idx="7">
                  <c:v>40.944899999999997</c:v>
                </c:pt>
                <c:pt idx="8">
                  <c:v>27.19</c:v>
                </c:pt>
                <c:pt idx="9">
                  <c:v>17.228000000000002</c:v>
                </c:pt>
                <c:pt idx="10">
                  <c:v>9.4738800000000047</c:v>
                </c:pt>
                <c:pt idx="11">
                  <c:v>13.9922</c:v>
                </c:pt>
                <c:pt idx="12">
                  <c:v>6.1672399999999952</c:v>
                </c:pt>
                <c:pt idx="13">
                  <c:v>1.4828899999999998</c:v>
                </c:pt>
                <c:pt idx="14">
                  <c:v>2.2029000000000001</c:v>
                </c:pt>
                <c:pt idx="15">
                  <c:v>2.5656599999999976</c:v>
                </c:pt>
                <c:pt idx="16">
                  <c:v>0.92735999999999996</c:v>
                </c:pt>
                <c:pt idx="17">
                  <c:v>0.78674999999999995</c:v>
                </c:pt>
                <c:pt idx="18">
                  <c:v>0.95687000000000055</c:v>
                </c:pt>
                <c:pt idx="19">
                  <c:v>5.7429399999999999E-2</c:v>
                </c:pt>
              </c:numCache>
            </c:numRef>
          </c:yVal>
          <c:smooth val="1"/>
        </c:ser>
        <c:ser>
          <c:idx val="3"/>
          <c:order val="3"/>
          <c:tx>
            <c:v>15 cm</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p'!$B$41:$U$41</c:f>
              <c:numCache>
                <c:formatCode>General</c:formatCode>
                <c:ptCount val="20"/>
                <c:pt idx="0">
                  <c:v>2.5246200000000021E-2</c:v>
                </c:pt>
                <c:pt idx="1">
                  <c:v>7.6917900000000001</c:v>
                </c:pt>
                <c:pt idx="2">
                  <c:v>50.867000000000004</c:v>
                </c:pt>
                <c:pt idx="3">
                  <c:v>80.348500000000001</c:v>
                </c:pt>
                <c:pt idx="4">
                  <c:v>75.393500000000003</c:v>
                </c:pt>
                <c:pt idx="5">
                  <c:v>63.499200000000002</c:v>
                </c:pt>
                <c:pt idx="6">
                  <c:v>40.961200000000005</c:v>
                </c:pt>
                <c:pt idx="7">
                  <c:v>23.750900000000001</c:v>
                </c:pt>
                <c:pt idx="8">
                  <c:v>21.743299999999977</c:v>
                </c:pt>
                <c:pt idx="9">
                  <c:v>7.8738200000000003</c:v>
                </c:pt>
                <c:pt idx="10">
                  <c:v>10.306900000000002</c:v>
                </c:pt>
                <c:pt idx="11">
                  <c:v>4.027839999999995</c:v>
                </c:pt>
                <c:pt idx="12">
                  <c:v>2.7345600000000001</c:v>
                </c:pt>
                <c:pt idx="13">
                  <c:v>2.2803400000000011</c:v>
                </c:pt>
                <c:pt idx="14">
                  <c:v>0.85516999999999999</c:v>
                </c:pt>
                <c:pt idx="15">
                  <c:v>1.60117</c:v>
                </c:pt>
                <c:pt idx="16">
                  <c:v>0.87181000000000053</c:v>
                </c:pt>
                <c:pt idx="17">
                  <c:v>0.7950199999999995</c:v>
                </c:pt>
                <c:pt idx="18">
                  <c:v>0.52059999999999951</c:v>
                </c:pt>
                <c:pt idx="19">
                  <c:v>0.22353999999999999</c:v>
                </c:pt>
              </c:numCache>
            </c:numRef>
          </c:yVal>
          <c:smooth val="1"/>
        </c:ser>
        <c:ser>
          <c:idx val="4"/>
          <c:order val="4"/>
          <c:tx>
            <c:v>20 cm</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p'!$B$46:$U$46</c:f>
              <c:numCache>
                <c:formatCode>General</c:formatCode>
                <c:ptCount val="20"/>
                <c:pt idx="0">
                  <c:v>4.9930700000000057E-3</c:v>
                </c:pt>
                <c:pt idx="1">
                  <c:v>8.4593900000000026</c:v>
                </c:pt>
                <c:pt idx="2">
                  <c:v>44.419899999999998</c:v>
                </c:pt>
                <c:pt idx="3">
                  <c:v>66.066999999999993</c:v>
                </c:pt>
                <c:pt idx="4">
                  <c:v>53.939500000000002</c:v>
                </c:pt>
                <c:pt idx="5">
                  <c:v>43.738600000000012</c:v>
                </c:pt>
                <c:pt idx="6">
                  <c:v>33.213200000000001</c:v>
                </c:pt>
                <c:pt idx="7">
                  <c:v>26.537800000000018</c:v>
                </c:pt>
                <c:pt idx="8">
                  <c:v>14.985400000000009</c:v>
                </c:pt>
                <c:pt idx="9">
                  <c:v>7.9047299999999998</c:v>
                </c:pt>
                <c:pt idx="10">
                  <c:v>5.7530799999999997</c:v>
                </c:pt>
                <c:pt idx="11">
                  <c:v>4.9941899999999952</c:v>
                </c:pt>
                <c:pt idx="12">
                  <c:v>2.8899499999999976</c:v>
                </c:pt>
                <c:pt idx="13">
                  <c:v>1.12547</c:v>
                </c:pt>
                <c:pt idx="14">
                  <c:v>1.8746799999999999</c:v>
                </c:pt>
                <c:pt idx="15">
                  <c:v>1.5209199999999998</c:v>
                </c:pt>
                <c:pt idx="16">
                  <c:v>1.0880000000000001</c:v>
                </c:pt>
                <c:pt idx="17">
                  <c:v>2.5003400000000002E-2</c:v>
                </c:pt>
                <c:pt idx="18">
                  <c:v>0.46059</c:v>
                </c:pt>
                <c:pt idx="19">
                  <c:v>5.9966400000000086E-2</c:v>
                </c:pt>
              </c:numCache>
            </c:numRef>
          </c:yVal>
          <c:smooth val="1"/>
        </c:ser>
        <c:ser>
          <c:idx val="5"/>
          <c:order val="5"/>
          <c:tx>
            <c:v>end</c:v>
          </c:tx>
          <c:marker>
            <c:symbol val="none"/>
          </c:marker>
          <c:xVal>
            <c:numRef>
              <c:f>'z versus p'!$B$4:$U$4</c:f>
              <c:numCache>
                <c:formatCode>General</c:formatCode>
                <c:ptCount val="2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numCache>
            </c:numRef>
          </c:xVal>
          <c:yVal>
            <c:numRef>
              <c:f>'z versus p'!$B$47:$U$47</c:f>
              <c:numCache>
                <c:formatCode>General</c:formatCode>
                <c:ptCount val="20"/>
                <c:pt idx="0">
                  <c:v>5.4712600000000142E-3</c:v>
                </c:pt>
                <c:pt idx="1">
                  <c:v>9.6985199999999985</c:v>
                </c:pt>
                <c:pt idx="2">
                  <c:v>42.667900000000003</c:v>
                </c:pt>
                <c:pt idx="3">
                  <c:v>116.45699999999999</c:v>
                </c:pt>
                <c:pt idx="4">
                  <c:v>134.99100000000001</c:v>
                </c:pt>
                <c:pt idx="5">
                  <c:v>153.96900000000002</c:v>
                </c:pt>
                <c:pt idx="6">
                  <c:v>69.0518</c:v>
                </c:pt>
                <c:pt idx="7">
                  <c:v>77.096700000000013</c:v>
                </c:pt>
                <c:pt idx="8">
                  <c:v>62.364599999999996</c:v>
                </c:pt>
                <c:pt idx="9">
                  <c:v>33.247900000000001</c:v>
                </c:pt>
                <c:pt idx="10">
                  <c:v>22.334599999999988</c:v>
                </c:pt>
                <c:pt idx="11">
                  <c:v>25.358499999999989</c:v>
                </c:pt>
                <c:pt idx="12">
                  <c:v>17.371200000000005</c:v>
                </c:pt>
                <c:pt idx="13">
                  <c:v>14.0939</c:v>
                </c:pt>
                <c:pt idx="14">
                  <c:v>10.3498</c:v>
                </c:pt>
                <c:pt idx="15">
                  <c:v>8.1268199999999986</c:v>
                </c:pt>
                <c:pt idx="16">
                  <c:v>4.3836599999999999</c:v>
                </c:pt>
                <c:pt idx="17">
                  <c:v>3.0655999999999999</c:v>
                </c:pt>
                <c:pt idx="18">
                  <c:v>2.7375500000000001</c:v>
                </c:pt>
                <c:pt idx="19">
                  <c:v>2.1091799999999998</c:v>
                </c:pt>
              </c:numCache>
            </c:numRef>
          </c:yVal>
          <c:smooth val="1"/>
        </c:ser>
        <c:axId val="55637504"/>
        <c:axId val="55639424"/>
      </c:scatterChart>
      <c:valAx>
        <c:axId val="55637504"/>
        <c:scaling>
          <c:orientation val="minMax"/>
          <c:max val="1000"/>
        </c:scaling>
        <c:axPos val="b"/>
        <c:majorGridlines/>
        <c:title>
          <c:tx>
            <c:rich>
              <a:bodyPr/>
              <a:lstStyle/>
              <a:p>
                <a:pPr>
                  <a:defRPr sz="1800"/>
                </a:pPr>
                <a:r>
                  <a:rPr lang="en-US" sz="1800"/>
                  <a:t>Pion Momentum, MeV/c</a:t>
                </a:r>
              </a:p>
            </c:rich>
          </c:tx>
        </c:title>
        <c:numFmt formatCode="General" sourceLinked="1"/>
        <c:majorTickMark val="none"/>
        <c:tickLblPos val="nextTo"/>
        <c:crossAx val="55639424"/>
        <c:crosses val="autoZero"/>
        <c:crossBetween val="midCat"/>
      </c:valAx>
      <c:valAx>
        <c:axId val="55639424"/>
        <c:scaling>
          <c:orientation val="minMax"/>
        </c:scaling>
        <c:axPos val="l"/>
        <c:majorGridlines/>
        <c:title>
          <c:tx>
            <c:rich>
              <a:bodyPr/>
              <a:lstStyle/>
              <a:p>
                <a:pPr>
                  <a:defRPr sz="1800"/>
                </a:pPr>
                <a:r>
                  <a:rPr lang="en-US" sz="1800"/>
                  <a:t>Number of pions</a:t>
                </a:r>
              </a:p>
            </c:rich>
          </c:tx>
        </c:title>
        <c:numFmt formatCode="General" sourceLinked="1"/>
        <c:majorTickMark val="none"/>
        <c:tickLblPos val="nextTo"/>
        <c:crossAx val="55637504"/>
        <c:crosses val="autoZero"/>
        <c:crossBetween val="midCat"/>
      </c:valAx>
    </c:plotArea>
    <c:legend>
      <c:legendPos val="r"/>
      <c:txPr>
        <a:bodyPr/>
        <a:lstStyle/>
        <a:p>
          <a:pPr>
            <a:defRPr sz="14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sz="2400"/>
            </a:pPr>
            <a:r>
              <a:rPr lang="en-US" sz="2400" dirty="0"/>
              <a:t>No of </a:t>
            </a:r>
            <a:r>
              <a:rPr lang="en-US" sz="2400" dirty="0" smtClean="0"/>
              <a:t>Useful Pions </a:t>
            </a:r>
            <a:r>
              <a:rPr lang="en-US" sz="2400" dirty="0"/>
              <a:t>at 250 MeV/c versus Axial Position</a:t>
            </a:r>
          </a:p>
        </c:rich>
      </c:tx>
      <c:layout>
        <c:manualLayout>
          <c:xMode val="edge"/>
          <c:yMode val="edge"/>
          <c:x val="0.12048580221888509"/>
          <c:y val="1.5624824240719962E-2"/>
        </c:manualLayout>
      </c:layout>
    </c:title>
    <c:plotArea>
      <c:layout/>
      <c:scatterChart>
        <c:scatterStyle val="smoothMarker"/>
        <c:ser>
          <c:idx val="0"/>
          <c:order val="0"/>
          <c:xVal>
            <c:numRef>
              <c:f>'z versus p'!$X$27:$X$47</c:f>
              <c:numCache>
                <c:formatCode>General</c:formatCod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numCache>
            </c:numRef>
          </c:xVal>
          <c:yVal>
            <c:numRef>
              <c:f>'z versus p'!$Y$27:$Y$47</c:f>
              <c:numCache>
                <c:formatCode>General</c:formatCode>
                <c:ptCount val="21"/>
                <c:pt idx="0">
                  <c:v>54.706100000000013</c:v>
                </c:pt>
                <c:pt idx="1">
                  <c:v>113.43899999999999</c:v>
                </c:pt>
                <c:pt idx="2">
                  <c:v>137.999</c:v>
                </c:pt>
                <c:pt idx="3">
                  <c:v>160.46200000000007</c:v>
                </c:pt>
                <c:pt idx="4">
                  <c:v>142.435</c:v>
                </c:pt>
                <c:pt idx="5">
                  <c:v>176.10999999999999</c:v>
                </c:pt>
                <c:pt idx="6">
                  <c:v>129.96600000000001</c:v>
                </c:pt>
                <c:pt idx="7">
                  <c:v>143.66299999999998</c:v>
                </c:pt>
                <c:pt idx="8">
                  <c:v>107.803</c:v>
                </c:pt>
                <c:pt idx="9">
                  <c:v>146.73299999999998</c:v>
                </c:pt>
                <c:pt idx="10">
                  <c:v>114.15900000000001</c:v>
                </c:pt>
                <c:pt idx="11">
                  <c:v>114.248</c:v>
                </c:pt>
                <c:pt idx="12">
                  <c:v>103.786</c:v>
                </c:pt>
                <c:pt idx="13">
                  <c:v>98.070799999999949</c:v>
                </c:pt>
                <c:pt idx="14">
                  <c:v>75.393500000000003</c:v>
                </c:pt>
                <c:pt idx="15">
                  <c:v>71.844899999999996</c:v>
                </c:pt>
                <c:pt idx="16">
                  <c:v>52.382600000000004</c:v>
                </c:pt>
                <c:pt idx="17">
                  <c:v>83.812600000000003</c:v>
                </c:pt>
                <c:pt idx="18">
                  <c:v>50.674300000000002</c:v>
                </c:pt>
                <c:pt idx="19">
                  <c:v>53.939500000000002</c:v>
                </c:pt>
                <c:pt idx="20">
                  <c:v>134.99100000000001</c:v>
                </c:pt>
              </c:numCache>
            </c:numRef>
          </c:yVal>
          <c:smooth val="1"/>
        </c:ser>
        <c:axId val="55532928"/>
        <c:axId val="55535104"/>
      </c:scatterChart>
      <c:valAx>
        <c:axId val="55532928"/>
        <c:scaling>
          <c:orientation val="minMax"/>
        </c:scaling>
        <c:axPos val="b"/>
        <c:majorGridlines/>
        <c:title>
          <c:tx>
            <c:rich>
              <a:bodyPr/>
              <a:lstStyle/>
              <a:p>
                <a:pPr>
                  <a:defRPr sz="1800"/>
                </a:pPr>
                <a:r>
                  <a:rPr lang="en-US" sz="1800"/>
                  <a:t>Axial Position, z, cm</a:t>
                </a:r>
              </a:p>
            </c:rich>
          </c:tx>
          <c:layout/>
        </c:title>
        <c:numFmt formatCode="General" sourceLinked="1"/>
        <c:majorTickMark val="none"/>
        <c:tickLblPos val="nextTo"/>
        <c:crossAx val="55535104"/>
        <c:crosses val="autoZero"/>
        <c:crossBetween val="midCat"/>
      </c:valAx>
      <c:valAx>
        <c:axId val="55535104"/>
        <c:scaling>
          <c:orientation val="minMax"/>
        </c:scaling>
        <c:axPos val="l"/>
        <c:majorGridlines/>
        <c:title>
          <c:tx>
            <c:rich>
              <a:bodyPr/>
              <a:lstStyle/>
              <a:p>
                <a:pPr>
                  <a:defRPr sz="1800"/>
                </a:pPr>
                <a:r>
                  <a:rPr lang="en-US" sz="1800"/>
                  <a:t>Numer of pions at 250 MeV/c</a:t>
                </a:r>
              </a:p>
            </c:rich>
          </c:tx>
          <c:layout/>
        </c:title>
        <c:numFmt formatCode="General" sourceLinked="1"/>
        <c:majorTickMark val="none"/>
        <c:tickLblPos val="nextTo"/>
        <c:crossAx val="55532928"/>
        <c:crosses val="autoZero"/>
        <c:crossBetween val="midCat"/>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0.8811</cdr:x>
      <cdr:y>0.9192</cdr:y>
    </cdr:from>
    <cdr:to>
      <cdr:x>0.98514</cdr:x>
      <cdr:y>0.97796</cdr:y>
    </cdr:to>
    <cdr:sp macro="" textlink="">
      <cdr:nvSpPr>
        <cdr:cNvPr id="2" name="TextBox 1"/>
        <cdr:cNvSpPr txBox="1"/>
      </cdr:nvSpPr>
      <cdr:spPr>
        <a:xfrm xmlns:a="http://schemas.openxmlformats.org/drawingml/2006/main">
          <a:off x="7905750" y="5562600"/>
          <a:ext cx="933450" cy="3556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GB" sz="2000" dirty="0" smtClean="0"/>
            <a:t>angle</a:t>
          </a:r>
          <a:endParaRPr lang="en-GB" sz="2000" dirty="0"/>
        </a:p>
      </cdr:txBody>
    </cdr:sp>
  </cdr:relSizeAnchor>
  <cdr:relSizeAnchor xmlns:cdr="http://schemas.openxmlformats.org/drawingml/2006/chartDrawing">
    <cdr:from>
      <cdr:x>0.17304</cdr:x>
      <cdr:y>0.03425</cdr:y>
    </cdr:from>
    <cdr:to>
      <cdr:x>0.86164</cdr:x>
      <cdr:y>0.15414</cdr:y>
    </cdr:to>
    <cdr:sp macro="" textlink="">
      <cdr:nvSpPr>
        <cdr:cNvPr id="3" name="TextBox 2"/>
        <cdr:cNvSpPr txBox="1"/>
      </cdr:nvSpPr>
      <cdr:spPr>
        <a:xfrm xmlns:a="http://schemas.openxmlformats.org/drawingml/2006/main">
          <a:off x="1552575" y="228600"/>
          <a:ext cx="6178550" cy="8001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GB" sz="2400" dirty="0" smtClean="0"/>
            <a:t>Number of pions for 100,000 protons hitting</a:t>
          </a:r>
        </a:p>
        <a:p xmlns:a="http://schemas.openxmlformats.org/drawingml/2006/main">
          <a:pPr algn="ctr"/>
          <a:r>
            <a:rPr lang="en-GB" sz="2400" dirty="0" smtClean="0"/>
            <a:t> the target</a:t>
          </a:r>
          <a:endParaRPr lang="en-GB" sz="2400" dirty="0"/>
        </a:p>
      </cdr:txBody>
    </cdr:sp>
  </cdr:relSizeAnchor>
  <cdr:relSizeAnchor xmlns:cdr="http://schemas.openxmlformats.org/drawingml/2006/chartDrawing">
    <cdr:from>
      <cdr:x>0.52972</cdr:x>
      <cdr:y>0.24072</cdr:y>
    </cdr:from>
    <cdr:to>
      <cdr:x>0.82696</cdr:x>
      <cdr:y>0.33397</cdr:y>
    </cdr:to>
    <cdr:sp macro="" textlink="">
      <cdr:nvSpPr>
        <cdr:cNvPr id="4" name="TextBox 3"/>
        <cdr:cNvSpPr txBox="1"/>
      </cdr:nvSpPr>
      <cdr:spPr>
        <a:xfrm xmlns:a="http://schemas.openxmlformats.org/drawingml/2006/main">
          <a:off x="4752975" y="1606550"/>
          <a:ext cx="2667000" cy="6223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GB" sz="2400" b="1" dirty="0" smtClean="0">
              <a:latin typeface="Comic Sans MS" pitchFamily="66" charset="0"/>
            </a:rPr>
            <a:t>Stephen Brooks</a:t>
          </a:r>
          <a:endParaRPr lang="en-GB" sz="2400" b="1" dirty="0">
            <a:latin typeface="Comic Sans MS" pitchFamily="66"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0.85972</cdr:x>
      <cdr:y>0.83206</cdr:y>
    </cdr:from>
    <cdr:to>
      <cdr:x>1</cdr:x>
      <cdr:y>0.98473</cdr:y>
    </cdr:to>
    <cdr:sp macro="" textlink="">
      <cdr:nvSpPr>
        <cdr:cNvPr id="2" name="TextBox 1"/>
        <cdr:cNvSpPr txBox="1"/>
      </cdr:nvSpPr>
      <cdr:spPr>
        <a:xfrm xmlns:a="http://schemas.openxmlformats.org/drawingml/2006/main">
          <a:off x="7861300" y="4845050"/>
          <a:ext cx="1282700" cy="889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GB" sz="1800" dirty="0" smtClean="0"/>
            <a:t>Axial position, cm</a:t>
          </a:r>
          <a:endParaRPr lang="en-GB" sz="1800" dirty="0"/>
        </a:p>
      </cdr:txBody>
    </cdr:sp>
  </cdr:relSizeAnchor>
  <cdr:relSizeAnchor xmlns:cdr="http://schemas.openxmlformats.org/drawingml/2006/chartDrawing">
    <cdr:from>
      <cdr:x>0.04792</cdr:x>
      <cdr:y>0.03053</cdr:y>
    </cdr:from>
    <cdr:to>
      <cdr:x>0.64583</cdr:x>
      <cdr:y>0.09924</cdr:y>
    </cdr:to>
    <cdr:sp macro="" textlink="">
      <cdr:nvSpPr>
        <cdr:cNvPr id="3" name="TextBox 2"/>
        <cdr:cNvSpPr txBox="1"/>
      </cdr:nvSpPr>
      <cdr:spPr>
        <a:xfrm xmlns:a="http://schemas.openxmlformats.org/drawingml/2006/main">
          <a:off x="438150" y="177800"/>
          <a:ext cx="5467350" cy="4000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GB" sz="1800" dirty="0" smtClean="0"/>
            <a:t>Number of pions per 100,000 protons hitting the target</a:t>
          </a:r>
          <a:endParaRPr lang="en-GB" sz="1800" dirty="0"/>
        </a:p>
      </cdr:txBody>
    </cdr:sp>
  </cdr:relSizeAnchor>
  <cdr:relSizeAnchor xmlns:cdr="http://schemas.openxmlformats.org/drawingml/2006/chartDrawing">
    <cdr:from>
      <cdr:x>0.51944</cdr:x>
      <cdr:y>0.1374</cdr:y>
    </cdr:from>
    <cdr:to>
      <cdr:x>0.81111</cdr:x>
      <cdr:y>0.24427</cdr:y>
    </cdr:to>
    <cdr:sp macro="" textlink="">
      <cdr:nvSpPr>
        <cdr:cNvPr id="4" name="TextBox 1"/>
        <cdr:cNvSpPr txBox="1"/>
      </cdr:nvSpPr>
      <cdr:spPr>
        <a:xfrm xmlns:a="http://schemas.openxmlformats.org/drawingml/2006/main">
          <a:off x="4749800" y="800100"/>
          <a:ext cx="2667000" cy="6223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GB" sz="2400" b="1" dirty="0" smtClean="0">
              <a:latin typeface="Comic Sans MS" pitchFamily="66" charset="0"/>
            </a:rPr>
            <a:t>Stephen Brooks</a:t>
          </a:r>
          <a:endParaRPr lang="en-GB" sz="2400" b="1" dirty="0">
            <a:latin typeface="Comic Sans MS" pitchFamily="66"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0.734</cdr:x>
      <cdr:y>0.77953</cdr:y>
    </cdr:from>
    <cdr:to>
      <cdr:x>0.92817</cdr:x>
      <cdr:y>0.85827</cdr:y>
    </cdr:to>
    <cdr:sp macro="" textlink="">
      <cdr:nvSpPr>
        <cdr:cNvPr id="2" name="TextBox 1"/>
        <cdr:cNvSpPr txBox="1"/>
      </cdr:nvSpPr>
      <cdr:spPr>
        <a:xfrm xmlns:a="http://schemas.openxmlformats.org/drawingml/2006/main">
          <a:off x="6553200" y="4400550"/>
          <a:ext cx="1733550" cy="4445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GB" sz="1800" dirty="0" err="1" smtClean="0">
              <a:latin typeface="Comic Sans MS" pitchFamily="66" charset="0"/>
            </a:rPr>
            <a:t>Dowstream</a:t>
          </a:r>
          <a:r>
            <a:rPr lang="en-GB" sz="1800" dirty="0" smtClean="0">
              <a:latin typeface="Comic Sans MS" pitchFamily="66" charset="0"/>
            </a:rPr>
            <a:t> end of target</a:t>
          </a:r>
          <a:endParaRPr lang="en-GB" sz="1800" dirty="0">
            <a:latin typeface="Comic Sans MS" pitchFamily="66"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0.71574</cdr:x>
      <cdr:y>0.19531</cdr:y>
    </cdr:from>
    <cdr:to>
      <cdr:x>0.93401</cdr:x>
      <cdr:y>0.3125</cdr:y>
    </cdr:to>
    <cdr:sp macro="" textlink="">
      <cdr:nvSpPr>
        <cdr:cNvPr id="2" name="TextBox 1"/>
        <cdr:cNvSpPr txBox="1"/>
      </cdr:nvSpPr>
      <cdr:spPr>
        <a:xfrm xmlns:a="http://schemas.openxmlformats.org/drawingml/2006/main">
          <a:off x="6267450" y="1111250"/>
          <a:ext cx="1911350" cy="66675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GB" sz="2000" dirty="0" smtClean="0"/>
            <a:t>Downstream end of target</a:t>
          </a:r>
          <a:endParaRPr lang="en-GB" sz="2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B0B1264-54E9-4EA1-809E-02C3D5394813}" type="datetimeFigureOut">
              <a:rPr lang="en-US"/>
              <a:pPr>
                <a:defRPr/>
              </a:pPr>
              <a:t>11/4/2008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9EC19E2-4B7D-4AB1-B31D-7DB0462CAD89}"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a:fld id="{FE652ED6-7D85-41EB-8FF3-77E021229E79}" type="slidenum">
              <a:rPr lang="en-GB" smtClean="0"/>
              <a:pPr defTabSz="912813"/>
              <a:t>18</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41BAE509-E2C3-4CFC-B283-CE1B8A0D66C3}" type="datetimeFigureOut">
              <a:rPr lang="en-US"/>
              <a:pPr/>
              <a:t>11/4/2008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21F500D-6203-4B63-947F-8B2D03E33C90}"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4E278717-3911-44B5-9A13-B6A26942B7C0}" type="datetimeFigureOut">
              <a:rPr lang="en-US"/>
              <a:pPr/>
              <a:t>11/4/2008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F5BA4215-4279-4FCF-B2A5-EDC758C01168}"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028555B5-5596-42DD-BA93-FAD92F6FCC56}" type="datetimeFigureOut">
              <a:rPr lang="en-US"/>
              <a:pPr/>
              <a:t>11/4/2008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9CE0F13C-BFC4-414B-B52A-1002502B4C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17CC2B7-088A-4AF6-BD71-34534258BE44}" type="datetimeFigureOut">
              <a:rPr lang="en-US"/>
              <a:pPr/>
              <a:t>11/4/2008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1F68A55-0D08-45CB-878F-60253BD652EB}"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4B53D95-A060-422E-8FEA-5BE50AA61D6C}" type="datetimeFigureOut">
              <a:rPr lang="en-US"/>
              <a:pPr/>
              <a:t>11/4/2008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02F404D-DB34-483C-BF4C-F251FE7B2E5E}"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545FAF87-9230-40BF-8BA8-5472AEE36AAB}" type="datetimeFigureOut">
              <a:rPr lang="en-US"/>
              <a:pPr/>
              <a:t>11/4/2008</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BFB3A21F-72AE-4DCB-8075-77670CF2B4A2}"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1063C7AA-9E0F-4CF0-A908-217A848B2451}" type="datetimeFigureOut">
              <a:rPr lang="en-US"/>
              <a:pPr/>
              <a:t>11/4/2008</a:t>
            </a:fld>
            <a:endParaRPr lang="en-GB"/>
          </a:p>
        </p:txBody>
      </p:sp>
      <p:sp>
        <p:nvSpPr>
          <p:cNvPr id="8" name="Footer Placeholder 4"/>
          <p:cNvSpPr>
            <a:spLocks noGrp="1"/>
          </p:cNvSpPr>
          <p:nvPr>
            <p:ph type="ftr" sz="quarter" idx="11"/>
          </p:nvPr>
        </p:nvSpPr>
        <p:spPr/>
        <p:txBody>
          <a:bodyPr/>
          <a:lstStyle>
            <a:lvl1pPr>
              <a:defRPr/>
            </a:lvl1pPr>
          </a:lstStyle>
          <a:p>
            <a:endParaRPr lang="en-GB"/>
          </a:p>
        </p:txBody>
      </p:sp>
      <p:sp>
        <p:nvSpPr>
          <p:cNvPr id="9" name="Slide Number Placeholder 5"/>
          <p:cNvSpPr>
            <a:spLocks noGrp="1"/>
          </p:cNvSpPr>
          <p:nvPr>
            <p:ph type="sldNum" sz="quarter" idx="12"/>
          </p:nvPr>
        </p:nvSpPr>
        <p:spPr/>
        <p:txBody>
          <a:bodyPr/>
          <a:lstStyle>
            <a:lvl1pPr>
              <a:defRPr/>
            </a:lvl1pPr>
          </a:lstStyle>
          <a:p>
            <a:fld id="{37A355DB-1C24-429D-B7A7-FCC6956E3F4C}"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F419F08F-3F00-46DC-A3B8-D10EF3009906}" type="datetimeFigureOut">
              <a:rPr lang="en-US"/>
              <a:pPr/>
              <a:t>11/4/2008</a:t>
            </a:fld>
            <a:endParaRPr lang="en-GB"/>
          </a:p>
        </p:txBody>
      </p:sp>
      <p:sp>
        <p:nvSpPr>
          <p:cNvPr id="4" name="Footer Placeholder 4"/>
          <p:cNvSpPr>
            <a:spLocks noGrp="1"/>
          </p:cNvSpPr>
          <p:nvPr>
            <p:ph type="ftr" sz="quarter" idx="11"/>
          </p:nvPr>
        </p:nvSpPr>
        <p:spPr/>
        <p:txBody>
          <a:bodyPr/>
          <a:lstStyle>
            <a:lvl1pPr>
              <a:defRPr/>
            </a:lvl1pPr>
          </a:lstStyle>
          <a:p>
            <a:endParaRPr lang="en-GB"/>
          </a:p>
        </p:txBody>
      </p:sp>
      <p:sp>
        <p:nvSpPr>
          <p:cNvPr id="5" name="Slide Number Placeholder 5"/>
          <p:cNvSpPr>
            <a:spLocks noGrp="1"/>
          </p:cNvSpPr>
          <p:nvPr>
            <p:ph type="sldNum" sz="quarter" idx="12"/>
          </p:nvPr>
        </p:nvSpPr>
        <p:spPr/>
        <p:txBody>
          <a:bodyPr/>
          <a:lstStyle>
            <a:lvl1pPr>
              <a:defRPr/>
            </a:lvl1pPr>
          </a:lstStyle>
          <a:p>
            <a:fld id="{D743B0B0-B282-4FF3-B766-25D637FB95D3}"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DA49AB0-E7FE-4988-AFC8-9E0B4EE19D62}" type="datetimeFigureOut">
              <a:rPr lang="en-US"/>
              <a:pPr/>
              <a:t>11/4/2008</a:t>
            </a:fld>
            <a:endParaRPr lang="en-GB"/>
          </a:p>
        </p:txBody>
      </p:sp>
      <p:sp>
        <p:nvSpPr>
          <p:cNvPr id="3" name="Footer Placeholder 4"/>
          <p:cNvSpPr>
            <a:spLocks noGrp="1"/>
          </p:cNvSpPr>
          <p:nvPr>
            <p:ph type="ftr" sz="quarter" idx="11"/>
          </p:nvPr>
        </p:nvSpPr>
        <p:spPr/>
        <p:txBody>
          <a:bodyPr/>
          <a:lstStyle>
            <a:lvl1pPr>
              <a:defRPr/>
            </a:lvl1pPr>
          </a:lstStyle>
          <a:p>
            <a:endParaRPr lang="en-GB"/>
          </a:p>
        </p:txBody>
      </p:sp>
      <p:sp>
        <p:nvSpPr>
          <p:cNvPr id="4" name="Slide Number Placeholder 5"/>
          <p:cNvSpPr>
            <a:spLocks noGrp="1"/>
          </p:cNvSpPr>
          <p:nvPr>
            <p:ph type="sldNum" sz="quarter" idx="12"/>
          </p:nvPr>
        </p:nvSpPr>
        <p:spPr/>
        <p:txBody>
          <a:bodyPr/>
          <a:lstStyle>
            <a:lvl1pPr>
              <a:defRPr/>
            </a:lvl1pPr>
          </a:lstStyle>
          <a:p>
            <a:fld id="{79145DBA-03FD-4036-B21D-3847FE6AF2C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3F47695-640F-45F3-B820-FD1525866CE6}" type="datetimeFigureOut">
              <a:rPr lang="en-US"/>
              <a:pPr/>
              <a:t>11/4/2008</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ADBD0F18-D7E6-428C-BC21-C8A108485E6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893CD3C-1470-419D-BF55-53DA54874E6E}" type="datetimeFigureOut">
              <a:rPr lang="en-US"/>
              <a:pPr/>
              <a:t>11/4/2008</a:t>
            </a:fld>
            <a:endParaRPr lang="en-GB"/>
          </a:p>
        </p:txBody>
      </p:sp>
      <p:sp>
        <p:nvSpPr>
          <p:cNvPr id="6" name="Footer Placeholder 4"/>
          <p:cNvSpPr>
            <a:spLocks noGrp="1"/>
          </p:cNvSpPr>
          <p:nvPr>
            <p:ph type="ftr" sz="quarter" idx="11"/>
          </p:nvPr>
        </p:nvSpPr>
        <p:spPr/>
        <p:txBody>
          <a:bodyPr/>
          <a:lstStyle>
            <a:lvl1pPr>
              <a:defRPr/>
            </a:lvl1pPr>
          </a:lstStyle>
          <a:p>
            <a:endParaRPr lang="en-GB"/>
          </a:p>
        </p:txBody>
      </p:sp>
      <p:sp>
        <p:nvSpPr>
          <p:cNvPr id="7" name="Slide Number Placeholder 5"/>
          <p:cNvSpPr>
            <a:spLocks noGrp="1"/>
          </p:cNvSpPr>
          <p:nvPr>
            <p:ph type="sldNum" sz="quarter" idx="12"/>
          </p:nvPr>
        </p:nvSpPr>
        <p:spPr/>
        <p:txBody>
          <a:bodyPr/>
          <a:lstStyle>
            <a:lvl1pPr>
              <a:defRPr/>
            </a:lvl1pPr>
          </a:lstStyle>
          <a:p>
            <a:fld id="{C491EC3E-F9D7-4C5F-A547-0BDEA514F3A7}"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21AF0751-B3E6-472D-AE22-B865F25F2BFF}" type="datetimeFigureOut">
              <a:rPr lang="en-US"/>
              <a:pPr/>
              <a:t>11/4/2008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D5C01C73-7267-4680-85F8-E3B8591F41F3}"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2"/>
          <a:srcRect/>
          <a:stretch>
            <a:fillRect/>
          </a:stretch>
        </p:blipFill>
        <p:spPr bwMode="auto">
          <a:xfrm>
            <a:off x="0" y="-3175"/>
            <a:ext cx="9144000" cy="6864350"/>
          </a:xfrm>
          <a:prstGeom prst="rect">
            <a:avLst/>
          </a:prstGeom>
          <a:noFill/>
          <a:ln w="9525">
            <a:noFill/>
            <a:miter lim="800000"/>
            <a:headEnd/>
            <a:tailEnd/>
          </a:ln>
        </p:spPr>
      </p:pic>
      <p:sp>
        <p:nvSpPr>
          <p:cNvPr id="2051" name="TextBox 4"/>
          <p:cNvSpPr txBox="1">
            <a:spLocks noChangeArrowheads="1"/>
          </p:cNvSpPr>
          <p:nvPr/>
        </p:nvSpPr>
        <p:spPr bwMode="auto">
          <a:xfrm>
            <a:off x="0" y="1784350"/>
            <a:ext cx="9144000" cy="369888"/>
          </a:xfrm>
          <a:prstGeom prst="rect">
            <a:avLst/>
          </a:prstGeom>
          <a:noFill/>
          <a:ln w="9525">
            <a:noFill/>
            <a:miter lim="800000"/>
            <a:headEnd/>
            <a:tailEnd/>
          </a:ln>
        </p:spPr>
        <p:txBody>
          <a:bodyPr>
            <a:spAutoFit/>
          </a:bodyPr>
          <a:lstStyle/>
          <a:p>
            <a:pPr defTabSz="912813"/>
            <a:endParaRPr lang="en-GB">
              <a:latin typeface="Calibri" pitchFamily="34" charset="0"/>
            </a:endParaRPr>
          </a:p>
        </p:txBody>
      </p:sp>
      <p:sp>
        <p:nvSpPr>
          <p:cNvPr id="7" name="TextBox 6"/>
          <p:cNvSpPr txBox="1"/>
          <p:nvPr/>
        </p:nvSpPr>
        <p:spPr>
          <a:xfrm>
            <a:off x="0" y="1428750"/>
            <a:ext cx="9144000" cy="5262563"/>
          </a:xfrm>
          <a:prstGeom prst="rect">
            <a:avLst/>
          </a:prstGeom>
          <a:noFill/>
        </p:spPr>
        <p:txBody>
          <a:bodyPr>
            <a:spAutoFit/>
          </a:bodyPr>
          <a:lstStyle/>
          <a:p>
            <a:pPr algn="ctr" fontAlgn="auto">
              <a:spcBef>
                <a:spcPts val="0"/>
              </a:spcBef>
              <a:spcAft>
                <a:spcPts val="0"/>
              </a:spcAft>
              <a:defRPr/>
            </a:pPr>
            <a:r>
              <a:rPr lang="en-GB" sz="4800" b="1" dirty="0">
                <a:solidFill>
                  <a:schemeClr val="tx2">
                    <a:lumMod val="75000"/>
                  </a:schemeClr>
                </a:solidFill>
                <a:latin typeface="+mn-lt"/>
              </a:rPr>
              <a:t>Some Thoughts on Reduced Density Targets and Pion Absorption</a:t>
            </a:r>
          </a:p>
          <a:p>
            <a:pPr algn="ctr" fontAlgn="auto">
              <a:spcBef>
                <a:spcPts val="0"/>
              </a:spcBef>
              <a:spcAft>
                <a:spcPts val="0"/>
              </a:spcAft>
              <a:defRPr/>
            </a:pPr>
            <a:endParaRPr lang="en-GB" sz="3200" dirty="0">
              <a:solidFill>
                <a:schemeClr val="tx2">
                  <a:lumMod val="75000"/>
                </a:schemeClr>
              </a:solidFill>
              <a:latin typeface="+mn-lt"/>
            </a:endParaRPr>
          </a:p>
          <a:p>
            <a:pPr algn="ctr" fontAlgn="auto">
              <a:spcBef>
                <a:spcPts val="0"/>
              </a:spcBef>
              <a:spcAft>
                <a:spcPts val="0"/>
              </a:spcAft>
              <a:defRPr/>
            </a:pPr>
            <a:r>
              <a:rPr lang="en-GB" sz="3200" b="1" dirty="0">
                <a:solidFill>
                  <a:schemeClr val="tx2">
                    <a:lumMod val="75000"/>
                  </a:schemeClr>
                </a:solidFill>
                <a:latin typeface="+mn-lt"/>
              </a:rPr>
              <a:t>J. R. J. Bennett</a:t>
            </a:r>
          </a:p>
          <a:p>
            <a:pPr algn="ctr" fontAlgn="auto">
              <a:spcBef>
                <a:spcPts val="0"/>
              </a:spcBef>
              <a:spcAft>
                <a:spcPts val="0"/>
              </a:spcAft>
              <a:defRPr/>
            </a:pPr>
            <a:endParaRPr lang="en-GB" sz="2400" i="1" dirty="0">
              <a:solidFill>
                <a:schemeClr val="tx2">
                  <a:lumMod val="75000"/>
                </a:schemeClr>
              </a:solidFill>
              <a:latin typeface="+mn-lt"/>
            </a:endParaRPr>
          </a:p>
          <a:p>
            <a:pPr algn="ctr" fontAlgn="auto">
              <a:spcBef>
                <a:spcPts val="0"/>
              </a:spcBef>
              <a:spcAft>
                <a:spcPts val="0"/>
              </a:spcAft>
              <a:defRPr/>
            </a:pPr>
            <a:endParaRPr lang="en-GB" sz="3600" i="1" dirty="0">
              <a:solidFill>
                <a:schemeClr val="tx2">
                  <a:lumMod val="75000"/>
                </a:schemeClr>
              </a:solidFill>
              <a:latin typeface="+mn-lt"/>
            </a:endParaRPr>
          </a:p>
          <a:p>
            <a:pPr algn="ctr" fontAlgn="auto">
              <a:spcBef>
                <a:spcPts val="0"/>
              </a:spcBef>
              <a:spcAft>
                <a:spcPts val="0"/>
              </a:spcAft>
              <a:defRPr/>
            </a:pPr>
            <a:r>
              <a:rPr lang="en-GB" sz="2400" i="1" dirty="0">
                <a:solidFill>
                  <a:schemeClr val="tx2">
                    <a:lumMod val="75000"/>
                  </a:schemeClr>
                </a:solidFill>
                <a:latin typeface="+mn-lt"/>
              </a:rPr>
              <a:t>Rutherford Appleton Laboratory, Chilton, Didcot, Oxon, OX11 0QX</a:t>
            </a:r>
          </a:p>
          <a:p>
            <a:pPr algn="ctr" fontAlgn="auto">
              <a:spcBef>
                <a:spcPts val="0"/>
              </a:spcBef>
              <a:spcAft>
                <a:spcPts val="0"/>
              </a:spcAft>
              <a:defRPr/>
            </a:pPr>
            <a:endParaRPr lang="en-GB" sz="2400" i="1" dirty="0">
              <a:solidFill>
                <a:schemeClr val="tx2">
                  <a:lumMod val="75000"/>
                </a:schemeClr>
              </a:solidFill>
              <a:latin typeface="+mn-lt"/>
            </a:endParaRPr>
          </a:p>
          <a:p>
            <a:pPr algn="ctr" fontAlgn="auto">
              <a:spcBef>
                <a:spcPts val="0"/>
              </a:spcBef>
              <a:spcAft>
                <a:spcPts val="0"/>
              </a:spcAft>
              <a:defRPr/>
            </a:pPr>
            <a:r>
              <a:rPr lang="en-GB" sz="2000" dirty="0">
                <a:latin typeface="+mn-lt"/>
              </a:rPr>
              <a:t>2</a:t>
            </a:r>
            <a:r>
              <a:rPr lang="en-GB" sz="2000" baseline="30000" dirty="0">
                <a:latin typeface="+mn-lt"/>
              </a:rPr>
              <a:t>nd</a:t>
            </a:r>
            <a:r>
              <a:rPr lang="en-GB" sz="2000" dirty="0">
                <a:latin typeface="+mn-lt"/>
              </a:rPr>
              <a:t> Oxford-Princeton High-Power Target Workshop, 6-7 November 2008, Princeton</a:t>
            </a:r>
            <a:endParaRPr lang="en-GB" sz="2000" dirty="0">
              <a:solidFill>
                <a:schemeClr val="tx2">
                  <a:lumMod val="75000"/>
                </a:schemeClr>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0" y="5473700"/>
            <a:ext cx="9144000" cy="1200150"/>
          </a:xfrm>
          <a:prstGeom prst="rect">
            <a:avLst/>
          </a:prstGeom>
          <a:noFill/>
          <a:ln w="9525">
            <a:noFill/>
            <a:miter lim="800000"/>
            <a:headEnd/>
            <a:tailEnd/>
          </a:ln>
        </p:spPr>
        <p:txBody>
          <a:bodyPr>
            <a:spAutoFit/>
          </a:bodyPr>
          <a:lstStyle/>
          <a:p>
            <a:pPr algn="just" defTabSz="912813"/>
            <a:r>
              <a:rPr lang="en-GB" sz="2400">
                <a:solidFill>
                  <a:srgbClr val="0000FF"/>
                </a:solidFill>
                <a:latin typeface="Comic Sans MS" pitchFamily="66" charset="0"/>
              </a:rPr>
              <a:t>Graph of the yield ratios, </a:t>
            </a:r>
            <a:r>
              <a:rPr lang="en-GB" sz="2400" i="1">
                <a:solidFill>
                  <a:srgbClr val="0000FF"/>
                </a:solidFill>
                <a:latin typeface="Comic Sans MS" pitchFamily="66" charset="0"/>
              </a:rPr>
              <a:t>R</a:t>
            </a:r>
            <a:r>
              <a:rPr lang="en-GB" sz="2400">
                <a:solidFill>
                  <a:srgbClr val="0000FF"/>
                </a:solidFill>
                <a:latin typeface="Comic Sans MS" pitchFamily="66" charset="0"/>
              </a:rPr>
              <a:t> = </a:t>
            </a:r>
            <a:r>
              <a:rPr lang="en-GB" sz="2400" i="1">
                <a:solidFill>
                  <a:srgbClr val="0000FF"/>
                </a:solidFill>
                <a:latin typeface="Comic Sans MS" pitchFamily="66" charset="0"/>
              </a:rPr>
              <a:t>Y</a:t>
            </a:r>
            <a:r>
              <a:rPr lang="en-GB" sz="2400" i="1" baseline="-25000">
                <a:solidFill>
                  <a:srgbClr val="0000FF"/>
                </a:solidFill>
                <a:latin typeface="Comic Sans MS" pitchFamily="66" charset="0"/>
              </a:rPr>
              <a:t>f</a:t>
            </a:r>
            <a:r>
              <a:rPr lang="en-GB" sz="2400">
                <a:solidFill>
                  <a:srgbClr val="0000FF"/>
                </a:solidFill>
                <a:latin typeface="Comic Sans MS" pitchFamily="66" charset="0"/>
              </a:rPr>
              <a:t>/</a:t>
            </a:r>
            <a:r>
              <a:rPr lang="en-GB" sz="2400" i="1">
                <a:solidFill>
                  <a:srgbClr val="0000FF"/>
                </a:solidFill>
                <a:latin typeface="Comic Sans MS" pitchFamily="66" charset="0"/>
              </a:rPr>
              <a:t>Y</a:t>
            </a:r>
            <a:r>
              <a:rPr lang="en-GB" sz="2400">
                <a:solidFill>
                  <a:srgbClr val="0000FF"/>
                </a:solidFill>
                <a:latin typeface="Comic Sans MS" pitchFamily="66" charset="0"/>
              </a:rPr>
              <a:t>  for various target densities, </a:t>
            </a:r>
            <a:r>
              <a:rPr lang="en-GB" sz="2400" i="1">
                <a:solidFill>
                  <a:srgbClr val="0000FF"/>
                </a:solidFill>
                <a:latin typeface="Comic Sans MS" pitchFamily="66" charset="0"/>
              </a:rPr>
              <a:t>f, </a:t>
            </a:r>
            <a:r>
              <a:rPr lang="en-GB" sz="2400">
                <a:solidFill>
                  <a:srgbClr val="0000FF"/>
                </a:solidFill>
                <a:latin typeface="Comic Sans MS" pitchFamily="66" charset="0"/>
              </a:rPr>
              <a:t>and absorptions, </a:t>
            </a:r>
            <a:r>
              <a:rPr lang="en-GB" sz="2400" i="1">
                <a:solidFill>
                  <a:srgbClr val="0000FF"/>
                </a:solidFill>
                <a:latin typeface="Comic Sans MS" pitchFamily="66" charset="0"/>
              </a:rPr>
              <a:t>a</a:t>
            </a:r>
            <a:r>
              <a:rPr lang="en-GB" sz="2400">
                <a:solidFill>
                  <a:srgbClr val="0000FF"/>
                </a:solidFill>
                <a:latin typeface="Comic Sans MS" pitchFamily="66" charset="0"/>
              </a:rPr>
              <a:t>. </a:t>
            </a:r>
            <a:r>
              <a:rPr lang="en-GB" sz="2400">
                <a:latin typeface="Comic Sans MS" pitchFamily="66" charset="0"/>
              </a:rPr>
              <a:t>Absorption of </a:t>
            </a:r>
            <a:r>
              <a:rPr lang="en-GB" sz="2400" i="1">
                <a:latin typeface="Comic Sans MS" pitchFamily="66" charset="0"/>
              </a:rPr>
              <a:t>a</a:t>
            </a:r>
            <a:r>
              <a:rPr lang="en-GB" sz="2400">
                <a:latin typeface="Comic Sans MS" pitchFamily="66" charset="0"/>
              </a:rPr>
              <a:t> = 0.5-0.65 would seem to fit John Back’s calculations.</a:t>
            </a:r>
          </a:p>
        </p:txBody>
      </p:sp>
      <p:pic>
        <p:nvPicPr>
          <p:cNvPr id="11267" name="Picture 4"/>
          <p:cNvPicPr>
            <a:picLocks noChangeAspect="1" noChangeArrowheads="1"/>
          </p:cNvPicPr>
          <p:nvPr/>
        </p:nvPicPr>
        <p:blipFill>
          <a:blip r:embed="rId2"/>
          <a:srcRect/>
          <a:stretch>
            <a:fillRect/>
          </a:stretch>
        </p:blipFill>
        <p:spPr bwMode="auto">
          <a:xfrm>
            <a:off x="-15875" y="0"/>
            <a:ext cx="9167813" cy="54737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3"/>
          <p:cNvPicPr>
            <a:picLocks noChangeAspect="1" noChangeArrowheads="1"/>
          </p:cNvPicPr>
          <p:nvPr/>
        </p:nvPicPr>
        <p:blipFill>
          <a:blip r:embed="rId2"/>
          <a:srcRect/>
          <a:stretch>
            <a:fillRect/>
          </a:stretch>
        </p:blipFill>
        <p:spPr bwMode="auto">
          <a:xfrm>
            <a:off x="-1" y="0"/>
            <a:ext cx="9037043" cy="5829300"/>
          </a:xfrm>
          <a:prstGeom prst="rect">
            <a:avLst/>
          </a:prstGeom>
          <a:noFill/>
          <a:ln w="9525">
            <a:noFill/>
            <a:miter lim="800000"/>
            <a:headEnd/>
            <a:tailEnd/>
          </a:ln>
          <a:effectLst/>
        </p:spPr>
      </p:pic>
      <p:sp>
        <p:nvSpPr>
          <p:cNvPr id="4" name="TextBox 3"/>
          <p:cNvSpPr txBox="1"/>
          <p:nvPr/>
        </p:nvSpPr>
        <p:spPr>
          <a:xfrm>
            <a:off x="349250" y="5903893"/>
            <a:ext cx="8401050" cy="830997"/>
          </a:xfrm>
          <a:prstGeom prst="rect">
            <a:avLst/>
          </a:prstGeom>
          <a:noFill/>
        </p:spPr>
        <p:txBody>
          <a:bodyPr wrap="square" rtlCol="0">
            <a:spAutoFit/>
          </a:bodyPr>
          <a:lstStyle/>
          <a:p>
            <a:r>
              <a:rPr lang="en-GB" sz="2400" dirty="0" smtClean="0">
                <a:latin typeface="Comic Sans MS" pitchFamily="66" charset="0"/>
              </a:rPr>
              <a:t>Yield as a function of target density, </a:t>
            </a:r>
            <a:r>
              <a:rPr lang="en-GB" sz="2400" i="1" dirty="0" smtClean="0">
                <a:latin typeface="Comic Sans MS" pitchFamily="66" charset="0"/>
              </a:rPr>
              <a:t>f</a:t>
            </a:r>
            <a:r>
              <a:rPr lang="en-GB" sz="2400" dirty="0" smtClean="0">
                <a:latin typeface="Comic Sans MS" pitchFamily="66" charset="0"/>
              </a:rPr>
              <a:t>, for different absorptions, </a:t>
            </a:r>
            <a:r>
              <a:rPr lang="en-GB" sz="2400" i="1" dirty="0" smtClean="0">
                <a:latin typeface="Comic Sans MS" pitchFamily="66" charset="0"/>
              </a:rPr>
              <a:t>a</a:t>
            </a:r>
            <a:r>
              <a:rPr lang="en-GB" sz="2400" dirty="0" smtClean="0">
                <a:latin typeface="Comic Sans MS" pitchFamily="66" charset="0"/>
              </a:rPr>
              <a:t>. </a:t>
            </a:r>
            <a:endParaRPr lang="en-GB" sz="24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0" y="406400"/>
            <a:ext cx="9144000" cy="5262563"/>
          </a:xfrm>
          <a:prstGeom prst="rect">
            <a:avLst/>
          </a:prstGeom>
          <a:noFill/>
          <a:ln w="9525">
            <a:noFill/>
            <a:miter lim="800000"/>
            <a:headEnd/>
            <a:tailEnd/>
          </a:ln>
        </p:spPr>
        <p:txBody>
          <a:bodyPr>
            <a:spAutoFit/>
          </a:bodyPr>
          <a:lstStyle/>
          <a:p>
            <a:pPr algn="ctr" defTabSz="912813"/>
            <a:r>
              <a:rPr lang="en-GB" sz="4400">
                <a:solidFill>
                  <a:srgbClr val="0000FF"/>
                </a:solidFill>
                <a:latin typeface="Comic Sans MS" pitchFamily="66" charset="0"/>
              </a:rPr>
              <a:t>Now calculate the yields using MARS. </a:t>
            </a:r>
          </a:p>
          <a:p>
            <a:pPr algn="ctr" defTabSz="912813"/>
            <a:r>
              <a:rPr lang="en-GB" sz="4400">
                <a:latin typeface="Comic Sans MS" pitchFamily="66" charset="0"/>
              </a:rPr>
              <a:t>Goran Skoro has done this for me.</a:t>
            </a:r>
          </a:p>
          <a:p>
            <a:pPr algn="just" defTabSz="912813"/>
            <a:endParaRPr lang="en-GB" sz="2800">
              <a:latin typeface="Comic Sans MS" pitchFamily="66" charset="0"/>
            </a:endParaRPr>
          </a:p>
          <a:p>
            <a:pPr algn="just" defTabSz="912813"/>
            <a:r>
              <a:rPr lang="en-GB" sz="3200">
                <a:latin typeface="Comic Sans MS" pitchFamily="66" charset="0"/>
              </a:rPr>
              <a:t>The next slide shows the MARS calculation superimposed on my simple model.</a:t>
            </a:r>
          </a:p>
          <a:p>
            <a:pPr algn="just" defTabSz="912813"/>
            <a:endParaRPr lang="en-GB" sz="2800">
              <a:latin typeface="Comic Sans MS" pitchFamily="66" charset="0"/>
            </a:endParaRPr>
          </a:p>
          <a:p>
            <a:pPr algn="just" defTabSz="912813"/>
            <a:r>
              <a:rPr lang="en-GB" sz="2800">
                <a:latin typeface="Comic Sans MS" pitchFamily="66" charset="0"/>
              </a:rPr>
              <a:t>N.B.</a:t>
            </a:r>
          </a:p>
          <a:p>
            <a:pPr algn="just" defTabSz="912813"/>
            <a:r>
              <a:rPr lang="en-GB" sz="2800">
                <a:latin typeface="Comic Sans MS" pitchFamily="66" charset="0"/>
              </a:rPr>
              <a:t> No magnetic field.</a:t>
            </a:r>
          </a:p>
          <a:p>
            <a:pPr algn="just" defTabSz="912813"/>
            <a:r>
              <a:rPr lang="en-GB" sz="2800">
                <a:latin typeface="Comic Sans MS" pitchFamily="66" charset="0"/>
              </a:rPr>
              <a:t> Yields are from the target surface, not downstream.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0" y="0"/>
            <a:ext cx="9142413" cy="6858000"/>
          </a:xfrm>
          <a:prstGeom prst="rect">
            <a:avLst/>
          </a:prstGeom>
          <a:noFill/>
          <a:ln w="9525">
            <a:noFill/>
            <a:miter lim="800000"/>
            <a:headEnd/>
            <a:tailEnd/>
          </a:ln>
        </p:spPr>
      </p:pic>
      <p:sp>
        <p:nvSpPr>
          <p:cNvPr id="13315" name="TextBox 2"/>
          <p:cNvSpPr txBox="1">
            <a:spLocks noChangeArrowheads="1"/>
          </p:cNvSpPr>
          <p:nvPr/>
        </p:nvSpPr>
        <p:spPr bwMode="auto">
          <a:xfrm>
            <a:off x="6350000" y="6318250"/>
            <a:ext cx="2178050" cy="461963"/>
          </a:xfrm>
          <a:prstGeom prst="rect">
            <a:avLst/>
          </a:prstGeom>
          <a:noFill/>
          <a:ln w="9525">
            <a:noFill/>
            <a:miter lim="800000"/>
            <a:headEnd/>
            <a:tailEnd/>
          </a:ln>
        </p:spPr>
        <p:txBody>
          <a:bodyPr>
            <a:spAutoFit/>
          </a:bodyPr>
          <a:lstStyle/>
          <a:p>
            <a:pPr defTabSz="912813"/>
            <a:r>
              <a:rPr lang="en-GB" sz="2400" b="1">
                <a:solidFill>
                  <a:srgbClr val="0000FF"/>
                </a:solidFill>
                <a:latin typeface="Comic Sans MS" pitchFamily="66" charset="0"/>
              </a:rPr>
              <a:t>Goran Skoro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0"/>
            <a:ext cx="9144000" cy="3292475"/>
          </a:xfrm>
          <a:prstGeom prst="rect">
            <a:avLst/>
          </a:prstGeom>
          <a:noFill/>
          <a:ln w="9525">
            <a:noFill/>
            <a:miter lim="800000"/>
            <a:headEnd/>
            <a:tailEnd/>
          </a:ln>
        </p:spPr>
        <p:txBody>
          <a:bodyPr>
            <a:spAutoFit/>
          </a:bodyPr>
          <a:lstStyle/>
          <a:p>
            <a:pPr defTabSz="912813"/>
            <a:r>
              <a:rPr lang="en-GB" sz="3200">
                <a:solidFill>
                  <a:srgbClr val="0000FF"/>
                </a:solidFill>
                <a:latin typeface="Comic Sans MS" pitchFamily="66" charset="0"/>
              </a:rPr>
              <a:t>So it looks like a good fit to the model, with absorption, </a:t>
            </a:r>
          </a:p>
          <a:p>
            <a:pPr algn="ctr" defTabSz="912813"/>
            <a:r>
              <a:rPr lang="en-GB" sz="3200" i="1">
                <a:solidFill>
                  <a:srgbClr val="FF0000"/>
                </a:solidFill>
                <a:latin typeface="Comic Sans MS" pitchFamily="66" charset="0"/>
              </a:rPr>
              <a:t>a</a:t>
            </a:r>
            <a:r>
              <a:rPr lang="en-GB" sz="3200">
                <a:solidFill>
                  <a:srgbClr val="FF0000"/>
                </a:solidFill>
                <a:latin typeface="Comic Sans MS" pitchFamily="66" charset="0"/>
              </a:rPr>
              <a:t> = ~0.5. </a:t>
            </a:r>
          </a:p>
          <a:p>
            <a:pPr algn="just" defTabSz="912813"/>
            <a:r>
              <a:rPr lang="en-GB" sz="2800">
                <a:latin typeface="Comic Sans MS" pitchFamily="66" charset="0"/>
              </a:rPr>
              <a:t>Again </a:t>
            </a:r>
            <a:r>
              <a:rPr lang="en-GB" sz="2800" b="1">
                <a:latin typeface="Comic Sans MS" pitchFamily="66" charset="0"/>
              </a:rPr>
              <a:t>Large</a:t>
            </a:r>
            <a:r>
              <a:rPr lang="en-GB" sz="2800">
                <a:latin typeface="Comic Sans MS" pitchFamily="66" charset="0"/>
              </a:rPr>
              <a:t> </a:t>
            </a:r>
            <a:r>
              <a:rPr lang="en-GB" sz="2800" b="1">
                <a:latin typeface="Comic Sans MS" pitchFamily="66" charset="0"/>
              </a:rPr>
              <a:t>Absorption</a:t>
            </a:r>
            <a:r>
              <a:rPr lang="en-GB" sz="2800">
                <a:latin typeface="Comic Sans MS" pitchFamily="66" charset="0"/>
              </a:rPr>
              <a:t>!!</a:t>
            </a:r>
          </a:p>
          <a:p>
            <a:pPr algn="just" defTabSz="912813"/>
            <a:endParaRPr lang="en-GB" sz="2800">
              <a:latin typeface="Comic Sans MS" pitchFamily="66" charset="0"/>
            </a:endParaRPr>
          </a:p>
          <a:p>
            <a:pPr algn="just" defTabSz="912813"/>
            <a:r>
              <a:rPr lang="en-GB" sz="2800">
                <a:latin typeface="Comic Sans MS" pitchFamily="66" charset="0"/>
              </a:rPr>
              <a:t>So it looks like absorption is around 0.5 from both John and Goran’s results.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9144000" cy="954088"/>
          </a:xfrm>
          <a:prstGeom prst="rect">
            <a:avLst/>
          </a:prstGeom>
          <a:noFill/>
          <a:ln w="9525">
            <a:noFill/>
            <a:miter lim="800000"/>
            <a:headEnd/>
            <a:tailEnd/>
          </a:ln>
        </p:spPr>
        <p:txBody>
          <a:bodyPr>
            <a:spAutoFit/>
          </a:bodyPr>
          <a:lstStyle/>
          <a:p>
            <a:pPr algn="just" defTabSz="912813"/>
            <a:r>
              <a:rPr lang="en-GB" sz="2800">
                <a:latin typeface="Comic Sans MS" pitchFamily="66" charset="0"/>
              </a:rPr>
              <a:t>The range of pions in tungsten in the momentum range 100-500 MeV/c is shown below.</a:t>
            </a:r>
          </a:p>
        </p:txBody>
      </p:sp>
      <p:pic>
        <p:nvPicPr>
          <p:cNvPr id="15363" name="Picture 2"/>
          <p:cNvPicPr>
            <a:picLocks noChangeAspect="1" noChangeArrowheads="1"/>
          </p:cNvPicPr>
          <p:nvPr/>
        </p:nvPicPr>
        <p:blipFill>
          <a:blip r:embed="rId2"/>
          <a:srcRect/>
          <a:stretch>
            <a:fillRect/>
          </a:stretch>
        </p:blipFill>
        <p:spPr bwMode="auto">
          <a:xfrm>
            <a:off x="541338" y="1473200"/>
            <a:ext cx="8061325" cy="5207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678613"/>
          </a:xfrm>
          <a:prstGeom prst="rect">
            <a:avLst/>
          </a:prstGeom>
          <a:noFill/>
        </p:spPr>
        <p:txBody>
          <a:bodyPr>
            <a:spAutoFit/>
          </a:bodyPr>
          <a:lstStyle/>
          <a:p>
            <a:pPr marL="342900" indent="-342900">
              <a:defRPr/>
            </a:pPr>
            <a:r>
              <a:rPr lang="en-GB" sz="3200" dirty="0">
                <a:solidFill>
                  <a:srgbClr val="0000FF"/>
                </a:solidFill>
                <a:latin typeface="Comic Sans MS" pitchFamily="66" charset="0"/>
              </a:rPr>
              <a:t>The pions of low momentum will only get out of the target if they have a short path length within the target. So absorptions of 0.5 are realistic.</a:t>
            </a:r>
          </a:p>
          <a:p>
            <a:pPr marL="342900" indent="-342900">
              <a:defRPr/>
            </a:pPr>
            <a:endParaRPr lang="en-GB" sz="2000" dirty="0">
              <a:solidFill>
                <a:srgbClr val="00B0F0"/>
              </a:solidFill>
              <a:latin typeface="Comic Sans MS" pitchFamily="66" charset="0"/>
            </a:endParaRPr>
          </a:p>
          <a:p>
            <a:pPr marL="342900" indent="-342900">
              <a:defRPr/>
            </a:pPr>
            <a:r>
              <a:rPr lang="en-GB" sz="3200" dirty="0">
                <a:solidFill>
                  <a:srgbClr val="00B0F0"/>
                </a:solidFill>
                <a:latin typeface="Comic Sans MS" pitchFamily="66" charset="0"/>
              </a:rPr>
              <a:t>So, I ask:- What is the origin of the usefully accepted pions:</a:t>
            </a:r>
          </a:p>
          <a:p>
            <a:pPr marL="714375" indent="-357188">
              <a:buFontTx/>
              <a:buAutoNum type="arabicPeriod"/>
              <a:defRPr/>
            </a:pPr>
            <a:r>
              <a:rPr lang="en-GB" sz="3200" dirty="0">
                <a:latin typeface="Comic Sans MS" pitchFamily="66" charset="0"/>
              </a:rPr>
              <a:t>From where do the pions originate?</a:t>
            </a:r>
          </a:p>
          <a:p>
            <a:pPr marL="714375" indent="-357188">
              <a:buFontTx/>
              <a:buAutoNum type="arabicPeriod"/>
              <a:defRPr/>
            </a:pPr>
            <a:r>
              <a:rPr lang="en-GB" sz="3200" dirty="0">
                <a:latin typeface="Comic Sans MS" pitchFamily="66" charset="0"/>
              </a:rPr>
              <a:t>With what momenta?</a:t>
            </a:r>
          </a:p>
          <a:p>
            <a:pPr marL="714375" indent="-357188">
              <a:buFontTx/>
              <a:buAutoNum type="arabicPeriod"/>
              <a:defRPr/>
            </a:pPr>
            <a:r>
              <a:rPr lang="en-GB" sz="3200" dirty="0">
                <a:latin typeface="Comic Sans MS" pitchFamily="66" charset="0"/>
              </a:rPr>
              <a:t>With what angles?</a:t>
            </a:r>
          </a:p>
          <a:p>
            <a:pPr marL="342900" indent="-342900">
              <a:defRPr/>
            </a:pPr>
            <a:endParaRPr lang="en-GB" sz="2000" dirty="0">
              <a:latin typeface="Comic Sans MS" pitchFamily="66" charset="0"/>
            </a:endParaRPr>
          </a:p>
          <a:p>
            <a:pPr marL="342900" indent="-342900">
              <a:defRPr/>
            </a:pPr>
            <a:r>
              <a:rPr lang="en-GB" sz="3200" dirty="0">
                <a:solidFill>
                  <a:srgbClr val="FF0000"/>
                </a:solidFill>
                <a:latin typeface="Comic Sans MS" pitchFamily="66" charset="0"/>
              </a:rPr>
              <a:t>Perhaps knowing the answers will enable us to optimise the target density and geometry for maximum useful yield.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09529"/>
          </a:xfrm>
          <a:prstGeom prst="rect">
            <a:avLst/>
          </a:prstGeom>
          <a:noFill/>
        </p:spPr>
        <p:txBody>
          <a:bodyPr>
            <a:spAutoFit/>
          </a:bodyPr>
          <a:lstStyle/>
          <a:p>
            <a:pPr>
              <a:defRPr/>
            </a:pPr>
            <a:r>
              <a:rPr lang="en-GB" sz="3200" dirty="0">
                <a:solidFill>
                  <a:srgbClr val="0000FF"/>
                </a:solidFill>
                <a:latin typeface="Comic Sans MS" pitchFamily="66" charset="0"/>
              </a:rPr>
              <a:t>Stephen Brooks has  made some plots of: </a:t>
            </a:r>
          </a:p>
          <a:p>
            <a:pPr marL="514350" indent="-514350">
              <a:buFontTx/>
              <a:buAutoNum type="arabicPeriod"/>
              <a:defRPr/>
            </a:pPr>
            <a:r>
              <a:rPr lang="en-GB" sz="2400" dirty="0">
                <a:latin typeface="Comic Sans MS" pitchFamily="66" charset="0"/>
              </a:rPr>
              <a:t>Number of pions emerging from the target surface versus the angle.</a:t>
            </a:r>
          </a:p>
          <a:p>
            <a:pPr marL="514350" indent="-514350">
              <a:buFontTx/>
              <a:buAutoNum type="arabicPeriod"/>
              <a:defRPr/>
            </a:pPr>
            <a:r>
              <a:rPr lang="en-GB" sz="2400" dirty="0">
                <a:latin typeface="Comic Sans MS" pitchFamily="66" charset="0"/>
              </a:rPr>
              <a:t>Number of pions emerging from 1 cm long bins along the axis of the surface of the target. Also included at z = 20 cm are the pions emerging from the end of the target cylinder. In terms of pion density at the surface, the pion density is twice as high from the end of the target as the best density from the cylindrical part of the target.</a:t>
            </a:r>
          </a:p>
          <a:p>
            <a:pPr marL="514350" indent="-514350">
              <a:buFontTx/>
              <a:buAutoNum type="arabicPeriod"/>
              <a:defRPr/>
            </a:pPr>
            <a:r>
              <a:rPr lang="en-GB" sz="2400" dirty="0">
                <a:latin typeface="Comic Sans MS" pitchFamily="66" charset="0"/>
              </a:rPr>
              <a:t>Number of pions emerging from the target as a function of angle within 1 cm long axial bins. </a:t>
            </a:r>
          </a:p>
          <a:p>
            <a:pPr marL="514350" indent="-514350">
              <a:buFontTx/>
              <a:buAutoNum type="arabicPeriod"/>
              <a:defRPr/>
            </a:pPr>
            <a:r>
              <a:rPr lang="en-GB" sz="2400" dirty="0">
                <a:latin typeface="Comic Sans MS" pitchFamily="66" charset="0"/>
              </a:rPr>
              <a:t>Number of pions emerging from the target as a function of momentum versus 1 cm long axial bins.</a:t>
            </a:r>
          </a:p>
          <a:p>
            <a:pPr marL="514350" indent="-514350">
              <a:defRPr/>
            </a:pPr>
            <a:endParaRPr lang="en-GB" sz="2800" dirty="0">
              <a:latin typeface="Comic Sans MS" pitchFamily="66" charset="0"/>
            </a:endParaRPr>
          </a:p>
          <a:p>
            <a:pPr marL="514350" indent="-514350">
              <a:defRPr/>
            </a:pPr>
            <a:r>
              <a:rPr lang="en-GB" dirty="0">
                <a:latin typeface="Comic Sans MS" pitchFamily="66" charset="0"/>
              </a:rPr>
              <a:t>N.B. In all cases there are 100,000 protons hitting the target. The number emerging from the target and the number accepted into the cooling channel </a:t>
            </a:r>
            <a:r>
              <a:rPr lang="en-GB" i="1" dirty="0">
                <a:latin typeface="Comic Sans MS" pitchFamily="66" charset="0"/>
              </a:rPr>
              <a:t>(the useful pions) </a:t>
            </a:r>
            <a:r>
              <a:rPr lang="en-GB" dirty="0">
                <a:latin typeface="Comic Sans MS" pitchFamily="66" charset="0"/>
              </a:rPr>
              <a:t>are shown.</a:t>
            </a:r>
          </a:p>
          <a:p>
            <a:pPr>
              <a:defRPr/>
            </a:pPr>
            <a:r>
              <a:rPr lang="en-GB" sz="2800" dirty="0">
                <a:latin typeface="Comic Sans MS" pitchFamily="66"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85725" y="0"/>
          <a:ext cx="8972550" cy="66738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nvGraphicFramePr>
        <p:xfrm>
          <a:off x="0" y="406400"/>
          <a:ext cx="9144000" cy="58229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6400"/>
            <a:ext cx="9144000" cy="1570038"/>
          </a:xfrm>
          <a:prstGeom prst="rect">
            <a:avLst/>
          </a:prstGeom>
        </p:spPr>
        <p:txBody>
          <a:bodyPr>
            <a:spAutoFit/>
          </a:bodyPr>
          <a:lstStyle/>
          <a:p>
            <a:pPr algn="ctr">
              <a:defRPr/>
            </a:pPr>
            <a:r>
              <a:rPr lang="en-GB" sz="3200" b="1" dirty="0">
                <a:solidFill>
                  <a:schemeClr val="tx2">
                    <a:lumMod val="75000"/>
                  </a:schemeClr>
                </a:solidFill>
              </a:rPr>
              <a:t>With particular thanks to </a:t>
            </a:r>
          </a:p>
          <a:p>
            <a:pPr algn="ctr">
              <a:defRPr/>
            </a:pPr>
            <a:r>
              <a:rPr lang="en-GB" sz="3200" b="1" dirty="0">
                <a:solidFill>
                  <a:schemeClr val="tx2">
                    <a:lumMod val="75000"/>
                  </a:schemeClr>
                </a:solidFill>
              </a:rPr>
              <a:t>John Back, Stephen Brooks and Goran Skoro for computer calculations and discussions</a:t>
            </a:r>
            <a:endParaRPr lang="en-GB"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4000" cy="60071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07950" y="184150"/>
          <a:ext cx="8928100" cy="5645150"/>
        </p:xfrm>
        <a:graphic>
          <a:graphicData uri="http://schemas.openxmlformats.org/drawingml/2006/chart">
            <c:chart xmlns:c="http://schemas.openxmlformats.org/drawingml/2006/chart" xmlns:r="http://schemas.openxmlformats.org/officeDocument/2006/relationships" r:id="rId2"/>
          </a:graphicData>
        </a:graphic>
      </p:graphicFrame>
      <p:sp>
        <p:nvSpPr>
          <p:cNvPr id="21507" name="TextBox 2"/>
          <p:cNvSpPr txBox="1">
            <a:spLocks noChangeArrowheads="1"/>
          </p:cNvSpPr>
          <p:nvPr/>
        </p:nvSpPr>
        <p:spPr bwMode="auto">
          <a:xfrm>
            <a:off x="0" y="5934075"/>
            <a:ext cx="9144000" cy="923925"/>
          </a:xfrm>
          <a:prstGeom prst="rect">
            <a:avLst/>
          </a:prstGeom>
          <a:noFill/>
          <a:ln w="9525">
            <a:noFill/>
            <a:miter lim="800000"/>
            <a:headEnd/>
            <a:tailEnd/>
          </a:ln>
        </p:spPr>
        <p:txBody>
          <a:bodyPr>
            <a:spAutoFit/>
          </a:bodyPr>
          <a:lstStyle/>
          <a:p>
            <a:pPr defTabSz="912813"/>
            <a:r>
              <a:rPr lang="en-GB"/>
              <a:t>Graph of the peak angle of the angular distribution of useful pions versus axial position, z (1 cm bins). </a:t>
            </a:r>
          </a:p>
          <a:p>
            <a:pPr defTabSz="912813"/>
            <a:r>
              <a:rPr lang="en-GB"/>
              <a:t>The peak no. of pions is approximately constant with z, but at the end is 3 times higher.</a:t>
            </a:r>
          </a:p>
        </p:txBody>
      </p:sp>
      <p:sp>
        <p:nvSpPr>
          <p:cNvPr id="21508" name="TextBox 1"/>
          <p:cNvSpPr txBox="1">
            <a:spLocks noChangeArrowheads="1"/>
          </p:cNvSpPr>
          <p:nvPr/>
        </p:nvSpPr>
        <p:spPr bwMode="auto">
          <a:xfrm>
            <a:off x="6038850" y="984250"/>
            <a:ext cx="2667000" cy="622300"/>
          </a:xfrm>
          <a:prstGeom prst="rect">
            <a:avLst/>
          </a:prstGeom>
          <a:noFill/>
          <a:ln w="9525">
            <a:noFill/>
            <a:miter lim="800000"/>
            <a:headEnd/>
            <a:tailEnd/>
          </a:ln>
        </p:spPr>
        <p:txBody>
          <a:bodyPr/>
          <a:lstStyle/>
          <a:p>
            <a:pPr defTabSz="912813"/>
            <a:r>
              <a:rPr lang="en-GB" sz="2400" b="1">
                <a:latin typeface="Comic Sans MS" pitchFamily="66" charset="0"/>
              </a:rPr>
              <a:t>Stephen Brooks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0" y="0"/>
          <a:ext cx="9143999" cy="6184899"/>
        </p:xfrm>
        <a:graphic>
          <a:graphicData uri="http://schemas.openxmlformats.org/drawingml/2006/chart">
            <c:chart xmlns:c="http://schemas.openxmlformats.org/drawingml/2006/chart" xmlns:r="http://schemas.openxmlformats.org/officeDocument/2006/relationships" r:id="rId2"/>
          </a:graphicData>
        </a:graphic>
      </p:graphicFrame>
      <p:sp>
        <p:nvSpPr>
          <p:cNvPr id="22531" name="TextBox 2"/>
          <p:cNvSpPr txBox="1">
            <a:spLocks noChangeArrowheads="1"/>
          </p:cNvSpPr>
          <p:nvPr/>
        </p:nvSpPr>
        <p:spPr bwMode="auto">
          <a:xfrm>
            <a:off x="0" y="6096000"/>
            <a:ext cx="9144000" cy="708025"/>
          </a:xfrm>
          <a:prstGeom prst="rect">
            <a:avLst/>
          </a:prstGeom>
          <a:noFill/>
          <a:ln w="9525">
            <a:noFill/>
            <a:miter lim="800000"/>
            <a:headEnd/>
            <a:tailEnd/>
          </a:ln>
        </p:spPr>
        <p:txBody>
          <a:bodyPr>
            <a:spAutoFit/>
          </a:bodyPr>
          <a:lstStyle/>
          <a:p>
            <a:pPr defTabSz="912813"/>
            <a:r>
              <a:rPr lang="en-GB" sz="2000">
                <a:latin typeface="Comic Sans MS" pitchFamily="66" charset="0"/>
              </a:rPr>
              <a:t>The number of useful pions produced per 100,000 protons at different axial positions along the target versus their momenta, MeV/c.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71450" y="228600"/>
          <a:ext cx="8756650" cy="5689600"/>
        </p:xfrm>
        <a:graphic>
          <a:graphicData uri="http://schemas.openxmlformats.org/drawingml/2006/chart">
            <c:chart xmlns:c="http://schemas.openxmlformats.org/drawingml/2006/chart" xmlns:r="http://schemas.openxmlformats.org/officeDocument/2006/relationships" r:id="rId2"/>
          </a:graphicData>
        </a:graphic>
      </p:graphicFrame>
      <p:sp>
        <p:nvSpPr>
          <p:cNvPr id="23555" name="TextBox 2"/>
          <p:cNvSpPr txBox="1">
            <a:spLocks noChangeArrowheads="1"/>
          </p:cNvSpPr>
          <p:nvPr/>
        </p:nvSpPr>
        <p:spPr bwMode="auto">
          <a:xfrm>
            <a:off x="0" y="5873750"/>
            <a:ext cx="9144000" cy="830263"/>
          </a:xfrm>
          <a:prstGeom prst="rect">
            <a:avLst/>
          </a:prstGeom>
          <a:noFill/>
          <a:ln w="9525">
            <a:noFill/>
            <a:miter lim="800000"/>
            <a:headEnd/>
            <a:tailEnd/>
          </a:ln>
        </p:spPr>
        <p:txBody>
          <a:bodyPr>
            <a:spAutoFit/>
          </a:bodyPr>
          <a:lstStyle/>
          <a:p>
            <a:pPr defTabSz="912813"/>
            <a:r>
              <a:rPr lang="en-GB" sz="2400">
                <a:latin typeface="Comic Sans MS" pitchFamily="66" charset="0"/>
              </a:rPr>
              <a:t>The peak of the useful pion distribution is at an momentum of ~250 MeV/c for all values of axial positions, z.</a:t>
            </a:r>
          </a:p>
        </p:txBody>
      </p:sp>
      <p:sp>
        <p:nvSpPr>
          <p:cNvPr id="23556" name="TextBox 1"/>
          <p:cNvSpPr txBox="1">
            <a:spLocks noChangeArrowheads="1"/>
          </p:cNvSpPr>
          <p:nvPr/>
        </p:nvSpPr>
        <p:spPr bwMode="auto">
          <a:xfrm>
            <a:off x="1193800" y="4362450"/>
            <a:ext cx="2667000" cy="622300"/>
          </a:xfrm>
          <a:prstGeom prst="rect">
            <a:avLst/>
          </a:prstGeom>
          <a:noFill/>
          <a:ln w="9525">
            <a:noFill/>
            <a:miter lim="800000"/>
            <a:headEnd/>
            <a:tailEnd/>
          </a:ln>
        </p:spPr>
        <p:txBody>
          <a:bodyPr/>
          <a:lstStyle/>
          <a:p>
            <a:pPr defTabSz="912813"/>
            <a:r>
              <a:rPr lang="en-GB" sz="2400" b="1">
                <a:latin typeface="Comic Sans MS" pitchFamily="66" charset="0"/>
              </a:rPr>
              <a:t>Stephen Brooks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9144000" cy="6524863"/>
          </a:xfrm>
          <a:prstGeom prst="rect">
            <a:avLst/>
          </a:prstGeom>
          <a:noFill/>
        </p:spPr>
        <p:txBody>
          <a:bodyPr wrap="square">
            <a:spAutoFit/>
          </a:bodyPr>
          <a:lstStyle/>
          <a:p>
            <a:pPr defTabSz="912813">
              <a:defRPr/>
            </a:pPr>
            <a:r>
              <a:rPr lang="en-GB" sz="4000" dirty="0">
                <a:solidFill>
                  <a:srgbClr val="0000FF"/>
                </a:solidFill>
                <a:latin typeface="Comic Sans MS" pitchFamily="66" charset="0"/>
              </a:rPr>
              <a:t>Summary</a:t>
            </a:r>
          </a:p>
          <a:p>
            <a:pPr algn="just" defTabSz="912813">
              <a:buFontTx/>
              <a:buAutoNum type="arabicPeriod"/>
              <a:defRPr/>
            </a:pPr>
            <a:r>
              <a:rPr lang="en-GB" sz="2800" dirty="0">
                <a:solidFill>
                  <a:srgbClr val="00B0F0"/>
                </a:solidFill>
                <a:latin typeface="Comic Sans MS" pitchFamily="66" charset="0"/>
              </a:rPr>
              <a:t> Pion Absorption is significant in the target. About half the pions are absorbed.</a:t>
            </a:r>
          </a:p>
          <a:p>
            <a:pPr algn="just" defTabSz="912813">
              <a:buFontTx/>
              <a:buAutoNum type="arabicPeriod"/>
              <a:defRPr/>
            </a:pPr>
            <a:r>
              <a:rPr lang="en-GB" sz="2800" dirty="0">
                <a:solidFill>
                  <a:srgbClr val="00B050"/>
                </a:solidFill>
                <a:latin typeface="Comic Sans MS" pitchFamily="66" charset="0"/>
              </a:rPr>
              <a:t> Reduced Density Targets can have high yields ~equal to the solid.</a:t>
            </a:r>
          </a:p>
          <a:p>
            <a:pPr algn="just" defTabSz="912813">
              <a:buFontTx/>
              <a:buAutoNum type="arabicPeriod"/>
              <a:defRPr/>
            </a:pPr>
            <a:r>
              <a:rPr lang="en-GB" sz="2800" dirty="0">
                <a:solidFill>
                  <a:srgbClr val="7030A0"/>
                </a:solidFill>
                <a:latin typeface="Comic Sans MS" pitchFamily="66" charset="0"/>
              </a:rPr>
              <a:t> It may be possible to tailor the target geometry to maximise the pion yield.</a:t>
            </a:r>
          </a:p>
          <a:p>
            <a:pPr algn="just" defTabSz="912813">
              <a:buFontTx/>
              <a:buAutoNum type="arabicPeriod"/>
              <a:defRPr/>
            </a:pPr>
            <a:r>
              <a:rPr lang="en-GB" sz="2800" dirty="0">
                <a:solidFill>
                  <a:srgbClr val="FF0000"/>
                </a:solidFill>
                <a:latin typeface="Comic Sans MS" pitchFamily="66" charset="0"/>
              </a:rPr>
              <a:t> There are advantages in having a lower density target: </a:t>
            </a:r>
          </a:p>
          <a:p>
            <a:pPr marL="712788" indent="-527050" algn="just" defTabSz="912813">
              <a:defRPr/>
            </a:pPr>
            <a:r>
              <a:rPr lang="en-GB" sz="2800" dirty="0">
                <a:latin typeface="Comic Sans MS" pitchFamily="66" charset="0"/>
              </a:rPr>
              <a:t>a. The energy dissipated is reduced, lowering the stress, the temperature and lengthening life.</a:t>
            </a:r>
          </a:p>
          <a:p>
            <a:pPr marL="712788" indent="-527050" algn="just" defTabSz="912813">
              <a:defRPr/>
            </a:pPr>
            <a:r>
              <a:rPr lang="en-GB" sz="2800" dirty="0">
                <a:latin typeface="Comic Sans MS" pitchFamily="66" charset="0"/>
              </a:rPr>
              <a:t>b. </a:t>
            </a:r>
            <a:r>
              <a:rPr lang="en-GB" sz="2800" dirty="0" smtClean="0">
                <a:latin typeface="Comic Sans MS" pitchFamily="66" charset="0"/>
              </a:rPr>
              <a:t>It will be possible to reduce the target diameter </a:t>
            </a:r>
            <a:r>
              <a:rPr lang="en-GB" sz="1400" dirty="0" smtClean="0">
                <a:latin typeface="Comic Sans MS" pitchFamily="66" charset="0"/>
              </a:rPr>
              <a:t>(because the power is reduced and less surface area is required for radiation cooling) </a:t>
            </a:r>
            <a:r>
              <a:rPr lang="en-GB" sz="2800" dirty="0" smtClean="0">
                <a:latin typeface="Comic Sans MS" pitchFamily="66" charset="0"/>
              </a:rPr>
              <a:t>thereby decreasing the absorption in the radial direction and increasing the yield. </a:t>
            </a:r>
            <a:endParaRPr lang="en-GB" sz="2800" dirty="0">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0"/>
            <a:ext cx="9144000" cy="7478970"/>
          </a:xfrm>
          <a:prstGeom prst="rect">
            <a:avLst/>
          </a:prstGeom>
          <a:noFill/>
        </p:spPr>
        <p:txBody>
          <a:bodyPr wrap="square">
            <a:spAutoFit/>
          </a:bodyPr>
          <a:lstStyle/>
          <a:p>
            <a:pPr marL="714375" indent="-527050" algn="just" defTabSz="912813">
              <a:defRPr/>
            </a:pPr>
            <a:r>
              <a:rPr lang="en-GB" sz="2000" dirty="0" smtClean="0">
                <a:latin typeface="Comic Sans MS" pitchFamily="66" charset="0"/>
              </a:rPr>
              <a:t>b. (continued)</a:t>
            </a:r>
          </a:p>
          <a:p>
            <a:pPr marL="714375" indent="-527050" algn="just" defTabSz="912813">
              <a:defRPr/>
            </a:pPr>
            <a:r>
              <a:rPr lang="en-GB" sz="2800" dirty="0" smtClean="0">
                <a:latin typeface="Comic Sans MS" pitchFamily="66" charset="0"/>
              </a:rPr>
              <a:t>	However</a:t>
            </a:r>
            <a:r>
              <a:rPr lang="en-GB" sz="2800" dirty="0">
                <a:latin typeface="Comic Sans MS" pitchFamily="66" charset="0"/>
              </a:rPr>
              <a:t>, if </a:t>
            </a:r>
            <a:r>
              <a:rPr lang="en-GB" sz="2800" i="1" dirty="0">
                <a:latin typeface="Comic Sans MS" pitchFamily="66" charset="0"/>
              </a:rPr>
              <a:t>a</a:t>
            </a:r>
            <a:r>
              <a:rPr lang="en-GB" sz="2800" dirty="0">
                <a:latin typeface="Comic Sans MS" pitchFamily="66" charset="0"/>
              </a:rPr>
              <a:t> is less than </a:t>
            </a:r>
            <a:r>
              <a:rPr lang="en-GB" sz="2800" dirty="0" smtClean="0">
                <a:latin typeface="Comic Sans MS" pitchFamily="66" charset="0"/>
              </a:rPr>
              <a:t>0.5 </a:t>
            </a:r>
            <a:r>
              <a:rPr lang="en-GB" sz="2800" dirty="0">
                <a:latin typeface="Comic Sans MS" pitchFamily="66" charset="0"/>
              </a:rPr>
              <a:t>then it is always an advantage to have the maximum density. </a:t>
            </a:r>
            <a:r>
              <a:rPr lang="en-GB" sz="2800" dirty="0" smtClean="0">
                <a:latin typeface="Comic Sans MS" pitchFamily="66" charset="0"/>
              </a:rPr>
              <a:t>There is probably an optimum which needs to be investigated using MARS etc. - including varying the diameter, density and radius over the target geometry.</a:t>
            </a:r>
          </a:p>
          <a:p>
            <a:pPr marL="714375" indent="-527050" algn="just" defTabSz="912813">
              <a:defRPr/>
            </a:pPr>
            <a:r>
              <a:rPr lang="en-GB" sz="2800" dirty="0" smtClean="0">
                <a:solidFill>
                  <a:srgbClr val="0000FF"/>
                </a:solidFill>
                <a:latin typeface="Comic Sans MS" pitchFamily="66" charset="0"/>
              </a:rPr>
              <a:t>c. It </a:t>
            </a:r>
            <a:r>
              <a:rPr lang="en-GB" sz="2800" dirty="0">
                <a:solidFill>
                  <a:srgbClr val="0000FF"/>
                </a:solidFill>
                <a:latin typeface="Comic Sans MS" pitchFamily="66" charset="0"/>
              </a:rPr>
              <a:t>will be possible to make a target from thin tungsten foil discs, enhancing the thermal emissivity and further reducing the temperature of radiation cooled </a:t>
            </a:r>
            <a:r>
              <a:rPr lang="en-GB" sz="2800" dirty="0" smtClean="0">
                <a:solidFill>
                  <a:srgbClr val="0000FF"/>
                </a:solidFill>
                <a:latin typeface="Comic Sans MS" pitchFamily="66" charset="0"/>
              </a:rPr>
              <a:t>targets and/or reducing the target diameter. </a:t>
            </a:r>
          </a:p>
          <a:p>
            <a:pPr marL="714375" indent="-527050" algn="just" defTabSz="912813">
              <a:defRPr/>
            </a:pPr>
            <a:r>
              <a:rPr lang="en-GB" sz="2800" dirty="0" smtClean="0">
                <a:solidFill>
                  <a:srgbClr val="0000FF"/>
                </a:solidFill>
                <a:latin typeface="Comic Sans MS" pitchFamily="66" charset="0"/>
              </a:rPr>
              <a:t>	</a:t>
            </a:r>
            <a:r>
              <a:rPr lang="en-GB" sz="2800" dirty="0" smtClean="0">
                <a:solidFill>
                  <a:srgbClr val="0000FF"/>
                </a:solidFill>
                <a:latin typeface="Comic Sans MS" pitchFamily="66" charset="0"/>
              </a:rPr>
              <a:t>Alternatively </a:t>
            </a:r>
            <a:r>
              <a:rPr lang="en-GB" sz="2800" dirty="0">
                <a:solidFill>
                  <a:srgbClr val="0000FF"/>
                </a:solidFill>
                <a:latin typeface="Comic Sans MS" pitchFamily="66" charset="0"/>
              </a:rPr>
              <a:t>the target could be made from foamed metal – but the thermal conductivity is not so </a:t>
            </a:r>
            <a:r>
              <a:rPr lang="en-GB" sz="2800" dirty="0" smtClean="0">
                <a:solidFill>
                  <a:srgbClr val="0000FF"/>
                </a:solidFill>
                <a:latin typeface="Comic Sans MS" pitchFamily="66" charset="0"/>
              </a:rPr>
              <a:t>good as discs in the radial direction!</a:t>
            </a:r>
            <a:r>
              <a:rPr lang="en-GB" sz="2800" dirty="0" smtClean="0">
                <a:latin typeface="Comic Sans MS" pitchFamily="66" charset="0"/>
              </a:rPr>
              <a:t> </a:t>
            </a:r>
          </a:p>
          <a:p>
            <a:pPr marL="714375" indent="-527050" algn="just" defTabSz="912813">
              <a:defRPr/>
            </a:pPr>
            <a:endParaRPr lang="en-GB" sz="2800" dirty="0"/>
          </a:p>
          <a:p>
            <a:pPr defTabSz="912813">
              <a:defRPr/>
            </a:pPr>
            <a:endParaRPr lang="en-GB" sz="4000" dirty="0">
              <a:solidFill>
                <a:srgbClr val="0000FF"/>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0" y="0"/>
            <a:ext cx="9144000" cy="923925"/>
          </a:xfrm>
          <a:prstGeom prst="rect">
            <a:avLst/>
          </a:prstGeom>
          <a:noFill/>
          <a:ln w="9525">
            <a:noFill/>
            <a:miter lim="800000"/>
            <a:headEnd/>
            <a:tailEnd/>
          </a:ln>
        </p:spPr>
        <p:txBody>
          <a:bodyPr>
            <a:spAutoFit/>
          </a:bodyPr>
          <a:lstStyle/>
          <a:p>
            <a:pPr defTabSz="912813"/>
            <a:r>
              <a:rPr lang="en-GB"/>
              <a:t>John Back calculated the yield from a 50% density tungsten powder target. Presented at Oxford-Princeton Workshop, May 2008. In fact John had done a similar calculation in  May 2007 and  the significance of the result had eluded me at the time.</a:t>
            </a:r>
          </a:p>
        </p:txBody>
      </p:sp>
      <p:pic>
        <p:nvPicPr>
          <p:cNvPr id="4099" name="Picture 3"/>
          <p:cNvPicPr>
            <a:picLocks noChangeAspect="1" noChangeArrowheads="1"/>
          </p:cNvPicPr>
          <p:nvPr/>
        </p:nvPicPr>
        <p:blipFill>
          <a:blip r:embed="rId2"/>
          <a:srcRect/>
          <a:stretch>
            <a:fillRect/>
          </a:stretch>
        </p:blipFill>
        <p:spPr bwMode="auto">
          <a:xfrm>
            <a:off x="0" y="1149350"/>
            <a:ext cx="9144000" cy="57086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290513"/>
            <a:ext cx="9144000" cy="5448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0" y="479425"/>
            <a:ext cx="9144000" cy="51069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215900" y="573088"/>
            <a:ext cx="8840788" cy="50276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201613" y="708025"/>
            <a:ext cx="8637587" cy="50069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0" y="273050"/>
            <a:ext cx="9144000" cy="5386388"/>
          </a:xfrm>
          <a:prstGeom prst="rect">
            <a:avLst/>
          </a:prstGeom>
          <a:noFill/>
          <a:ln w="9525">
            <a:noFill/>
            <a:miter lim="800000"/>
            <a:headEnd/>
            <a:tailEnd/>
          </a:ln>
        </p:spPr>
        <p:txBody>
          <a:bodyPr>
            <a:spAutoFit/>
          </a:bodyPr>
          <a:lstStyle/>
          <a:p>
            <a:pPr defTabSz="912813"/>
            <a:r>
              <a:rPr lang="en-GB" sz="4400">
                <a:solidFill>
                  <a:srgbClr val="0000FF"/>
                </a:solidFill>
                <a:latin typeface="Comic Sans MS" pitchFamily="66" charset="0"/>
              </a:rPr>
              <a:t>Surprising Result:-</a:t>
            </a:r>
          </a:p>
          <a:p>
            <a:pPr defTabSz="912813">
              <a:buFont typeface="Wingdings" pitchFamily="2" charset="2"/>
              <a:buChar char="ü"/>
            </a:pPr>
            <a:r>
              <a:rPr lang="en-GB" sz="3200">
                <a:latin typeface="Comic Sans MS" pitchFamily="66" charset="0"/>
              </a:rPr>
              <a:t> The tungsten powder jet has a good yield – 	slightly smaller than the solid target. </a:t>
            </a:r>
          </a:p>
          <a:p>
            <a:pPr defTabSz="912813">
              <a:buFont typeface="Wingdings" pitchFamily="2" charset="2"/>
              <a:buChar char="ü"/>
            </a:pPr>
            <a:r>
              <a:rPr lang="en-GB" sz="3200">
                <a:latin typeface="Comic Sans MS" pitchFamily="66" charset="0"/>
              </a:rPr>
              <a:t> Getting larger as the target and beam 	radius increases. Almost equal at r = 1 cm.</a:t>
            </a:r>
          </a:p>
          <a:p>
            <a:pPr defTabSz="912813">
              <a:buFont typeface="Wingdings" pitchFamily="2" charset="2"/>
              <a:buChar char="ü"/>
            </a:pPr>
            <a:endParaRPr lang="en-GB" sz="3200">
              <a:latin typeface="Comic Sans MS" pitchFamily="66" charset="0"/>
            </a:endParaRPr>
          </a:p>
          <a:p>
            <a:pPr defTabSz="912813"/>
            <a:r>
              <a:rPr lang="en-GB" sz="4400">
                <a:solidFill>
                  <a:srgbClr val="0000FF"/>
                </a:solidFill>
                <a:latin typeface="Comic Sans MS" pitchFamily="66" charset="0"/>
              </a:rPr>
              <a:t>Why Surprising?</a:t>
            </a:r>
          </a:p>
          <a:p>
            <a:pPr defTabSz="912813"/>
            <a:r>
              <a:rPr lang="en-GB" sz="3200">
                <a:latin typeface="Comic Sans MS" pitchFamily="66" charset="0"/>
              </a:rPr>
              <a:t>Inherently I expected the yield to vary as the target density and I assumed that the pion absorption was not large.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0" y="0"/>
            <a:ext cx="9144000" cy="6924675"/>
          </a:xfrm>
          <a:prstGeom prst="rect">
            <a:avLst/>
          </a:prstGeom>
          <a:noFill/>
          <a:ln w="9525">
            <a:noFill/>
            <a:miter lim="800000"/>
            <a:headEnd/>
            <a:tailEnd/>
          </a:ln>
        </p:spPr>
        <p:txBody>
          <a:bodyPr>
            <a:spAutoFit/>
          </a:bodyPr>
          <a:lstStyle/>
          <a:p>
            <a:pPr algn="ctr" defTabSz="912813"/>
            <a:r>
              <a:rPr lang="en-GB" sz="4000">
                <a:solidFill>
                  <a:srgbClr val="0000FF"/>
                </a:solidFill>
                <a:latin typeface="Comic Sans MS" pitchFamily="66" charset="0"/>
              </a:rPr>
              <a:t>A Simple Model for Pion Yield from the Target</a:t>
            </a:r>
          </a:p>
          <a:p>
            <a:pPr algn="just" defTabSz="912813"/>
            <a:r>
              <a:rPr lang="en-GB" sz="2800">
                <a:latin typeface="Comic Sans MS" pitchFamily="66" charset="0"/>
              </a:rPr>
              <a:t>Assume that the number of pions produced per proton hitting the target is </a:t>
            </a:r>
            <a:r>
              <a:rPr lang="en-GB" sz="2800" i="1">
                <a:solidFill>
                  <a:srgbClr val="FF0000"/>
                </a:solidFill>
                <a:latin typeface="Comic Sans MS" pitchFamily="66" charset="0"/>
              </a:rPr>
              <a:t>p</a:t>
            </a:r>
            <a:r>
              <a:rPr lang="en-GB" sz="2800">
                <a:latin typeface="Comic Sans MS" pitchFamily="66" charset="0"/>
              </a:rPr>
              <a:t> and that the fraction of pions absorbed in the target is </a:t>
            </a:r>
            <a:r>
              <a:rPr lang="en-GB" sz="2800" i="1">
                <a:solidFill>
                  <a:srgbClr val="FF0000"/>
                </a:solidFill>
                <a:latin typeface="Comic Sans MS" pitchFamily="66" charset="0"/>
              </a:rPr>
              <a:t>a</a:t>
            </a:r>
            <a:r>
              <a:rPr lang="en-GB" sz="2800">
                <a:latin typeface="Comic Sans MS" pitchFamily="66" charset="0"/>
              </a:rPr>
              <a:t>. Then, the yield of pions for a solid target is,</a:t>
            </a:r>
          </a:p>
          <a:p>
            <a:pPr algn="ctr" defTabSz="912813"/>
            <a:r>
              <a:rPr lang="en-GB" sz="2800" i="1">
                <a:solidFill>
                  <a:srgbClr val="FF0000"/>
                </a:solidFill>
                <a:latin typeface="Comic Sans MS" pitchFamily="66" charset="0"/>
              </a:rPr>
              <a:t>Y</a:t>
            </a:r>
            <a:r>
              <a:rPr lang="en-GB" sz="2800">
                <a:solidFill>
                  <a:srgbClr val="FF0000"/>
                </a:solidFill>
                <a:latin typeface="Comic Sans MS" pitchFamily="66" charset="0"/>
              </a:rPr>
              <a:t>  = </a:t>
            </a:r>
            <a:r>
              <a:rPr lang="en-GB" sz="2800" i="1">
                <a:solidFill>
                  <a:srgbClr val="FF0000"/>
                </a:solidFill>
                <a:latin typeface="Comic Sans MS" pitchFamily="66" charset="0"/>
              </a:rPr>
              <a:t>p</a:t>
            </a:r>
            <a:r>
              <a:rPr lang="en-GB" sz="2800">
                <a:solidFill>
                  <a:srgbClr val="FF0000"/>
                </a:solidFill>
                <a:latin typeface="Comic Sans MS" pitchFamily="66" charset="0"/>
              </a:rPr>
              <a:t>(1-</a:t>
            </a:r>
            <a:r>
              <a:rPr lang="en-GB" sz="2800" i="1">
                <a:solidFill>
                  <a:srgbClr val="FF0000"/>
                </a:solidFill>
                <a:latin typeface="Comic Sans MS" pitchFamily="66" charset="0"/>
              </a:rPr>
              <a:t>a</a:t>
            </a:r>
            <a:r>
              <a:rPr lang="en-GB" sz="2800">
                <a:solidFill>
                  <a:srgbClr val="FF0000"/>
                </a:solidFill>
                <a:latin typeface="Comic Sans MS" pitchFamily="66" charset="0"/>
              </a:rPr>
              <a:t>)</a:t>
            </a:r>
          </a:p>
          <a:p>
            <a:pPr algn="just" defTabSz="912813"/>
            <a:r>
              <a:rPr lang="en-GB" sz="2800">
                <a:latin typeface="Comic Sans MS" pitchFamily="66" charset="0"/>
              </a:rPr>
              <a:t>and for a target of the same geometry and material but density </a:t>
            </a:r>
            <a:r>
              <a:rPr lang="en-GB" sz="2800" i="1">
                <a:solidFill>
                  <a:srgbClr val="FF0000"/>
                </a:solidFill>
                <a:latin typeface="Comic Sans MS" pitchFamily="66" charset="0"/>
              </a:rPr>
              <a:t>f</a:t>
            </a:r>
            <a:r>
              <a:rPr lang="en-GB" sz="2800">
                <a:latin typeface="Comic Sans MS" pitchFamily="66" charset="0"/>
              </a:rPr>
              <a:t>, is,</a:t>
            </a:r>
          </a:p>
          <a:p>
            <a:pPr algn="ctr" defTabSz="912813"/>
            <a:r>
              <a:rPr lang="en-GB" sz="2800" i="1">
                <a:solidFill>
                  <a:srgbClr val="FF0000"/>
                </a:solidFill>
                <a:latin typeface="Comic Sans MS" pitchFamily="66" charset="0"/>
              </a:rPr>
              <a:t>Y</a:t>
            </a:r>
            <a:r>
              <a:rPr lang="en-GB" sz="2800" i="1" baseline="-25000">
                <a:solidFill>
                  <a:srgbClr val="FF0000"/>
                </a:solidFill>
                <a:latin typeface="Comic Sans MS" pitchFamily="66" charset="0"/>
              </a:rPr>
              <a:t>f</a:t>
            </a:r>
            <a:r>
              <a:rPr lang="en-GB" sz="2800" i="1">
                <a:solidFill>
                  <a:srgbClr val="FF0000"/>
                </a:solidFill>
                <a:latin typeface="Comic Sans MS" pitchFamily="66" charset="0"/>
              </a:rPr>
              <a:t>  </a:t>
            </a:r>
            <a:r>
              <a:rPr lang="en-GB" sz="2800">
                <a:solidFill>
                  <a:srgbClr val="FF0000"/>
                </a:solidFill>
                <a:latin typeface="Comic Sans MS" pitchFamily="66" charset="0"/>
              </a:rPr>
              <a:t>= </a:t>
            </a:r>
            <a:r>
              <a:rPr lang="en-GB" sz="2800" i="1">
                <a:solidFill>
                  <a:srgbClr val="FF0000"/>
                </a:solidFill>
                <a:latin typeface="Comic Sans MS" pitchFamily="66" charset="0"/>
              </a:rPr>
              <a:t>fp</a:t>
            </a:r>
            <a:r>
              <a:rPr lang="en-GB" sz="2800">
                <a:solidFill>
                  <a:srgbClr val="FF0000"/>
                </a:solidFill>
                <a:latin typeface="Comic Sans MS" pitchFamily="66" charset="0"/>
              </a:rPr>
              <a:t>(1-</a:t>
            </a:r>
            <a:r>
              <a:rPr lang="en-GB" sz="2800" i="1">
                <a:solidFill>
                  <a:srgbClr val="FF0000"/>
                </a:solidFill>
                <a:latin typeface="Comic Sans MS" pitchFamily="66" charset="0"/>
              </a:rPr>
              <a:t>fa</a:t>
            </a:r>
            <a:r>
              <a:rPr lang="en-GB" sz="2800">
                <a:solidFill>
                  <a:srgbClr val="FF0000"/>
                </a:solidFill>
                <a:latin typeface="Comic Sans MS" pitchFamily="66" charset="0"/>
              </a:rPr>
              <a:t>)</a:t>
            </a:r>
          </a:p>
          <a:p>
            <a:pPr defTabSz="912813"/>
            <a:r>
              <a:rPr lang="en-GB" sz="2800">
                <a:latin typeface="Comic Sans MS" pitchFamily="66" charset="0"/>
              </a:rPr>
              <a:t>The ratio,</a:t>
            </a:r>
          </a:p>
          <a:p>
            <a:pPr algn="ctr" defTabSz="912813"/>
            <a:r>
              <a:rPr lang="en-GB" sz="2800" i="1">
                <a:solidFill>
                  <a:srgbClr val="FF0000"/>
                </a:solidFill>
                <a:latin typeface="Comic Sans MS" pitchFamily="66" charset="0"/>
              </a:rPr>
              <a:t>R</a:t>
            </a:r>
            <a:r>
              <a:rPr lang="en-GB" sz="2800">
                <a:solidFill>
                  <a:srgbClr val="FF0000"/>
                </a:solidFill>
                <a:latin typeface="Comic Sans MS" pitchFamily="66" charset="0"/>
              </a:rPr>
              <a:t> =</a:t>
            </a:r>
            <a:r>
              <a:rPr lang="en-GB" sz="2800" i="1">
                <a:solidFill>
                  <a:srgbClr val="FF0000"/>
                </a:solidFill>
                <a:latin typeface="Comic Sans MS" pitchFamily="66" charset="0"/>
              </a:rPr>
              <a:t>Y</a:t>
            </a:r>
            <a:r>
              <a:rPr lang="en-GB" sz="2800" i="1" baseline="-25000">
                <a:solidFill>
                  <a:srgbClr val="FF0000"/>
                </a:solidFill>
                <a:latin typeface="Comic Sans MS" pitchFamily="66" charset="0"/>
              </a:rPr>
              <a:t>f</a:t>
            </a:r>
            <a:r>
              <a:rPr lang="en-GB" sz="2800">
                <a:solidFill>
                  <a:srgbClr val="FF0000"/>
                </a:solidFill>
                <a:latin typeface="Comic Sans MS" pitchFamily="66" charset="0"/>
              </a:rPr>
              <a:t>/</a:t>
            </a:r>
            <a:r>
              <a:rPr lang="en-GB" sz="2800" i="1">
                <a:solidFill>
                  <a:srgbClr val="FF0000"/>
                </a:solidFill>
                <a:latin typeface="Comic Sans MS" pitchFamily="66" charset="0"/>
              </a:rPr>
              <a:t>Y=f</a:t>
            </a:r>
            <a:r>
              <a:rPr lang="en-GB" sz="2800">
                <a:solidFill>
                  <a:srgbClr val="FF0000"/>
                </a:solidFill>
                <a:latin typeface="Comic Sans MS" pitchFamily="66" charset="0"/>
              </a:rPr>
              <a:t>(1</a:t>
            </a:r>
            <a:r>
              <a:rPr lang="en-GB" sz="2800" i="1">
                <a:solidFill>
                  <a:srgbClr val="FF0000"/>
                </a:solidFill>
                <a:latin typeface="Comic Sans MS" pitchFamily="66" charset="0"/>
              </a:rPr>
              <a:t>-fa</a:t>
            </a:r>
            <a:r>
              <a:rPr lang="en-GB" sz="2800">
                <a:solidFill>
                  <a:srgbClr val="FF0000"/>
                </a:solidFill>
                <a:latin typeface="Comic Sans MS" pitchFamily="66" charset="0"/>
              </a:rPr>
              <a:t>)/(1-</a:t>
            </a:r>
            <a:r>
              <a:rPr lang="en-GB" sz="2800" i="1">
                <a:solidFill>
                  <a:srgbClr val="FF0000"/>
                </a:solidFill>
                <a:latin typeface="Comic Sans MS" pitchFamily="66" charset="0"/>
              </a:rPr>
              <a:t>a</a:t>
            </a:r>
            <a:r>
              <a:rPr lang="en-GB" sz="2800">
                <a:solidFill>
                  <a:srgbClr val="FF0000"/>
                </a:solidFill>
                <a:latin typeface="Comic Sans MS" pitchFamily="66" charset="0"/>
              </a:rPr>
              <a:t>)</a:t>
            </a:r>
          </a:p>
          <a:p>
            <a:pPr algn="ctr" defTabSz="912813"/>
            <a:endParaRPr lang="en-GB" sz="800">
              <a:latin typeface="Comic Sans MS" pitchFamily="66" charset="0"/>
            </a:endParaRPr>
          </a:p>
          <a:p>
            <a:pPr algn="just" defTabSz="912813"/>
            <a:r>
              <a:rPr lang="en-GB" sz="2800">
                <a:latin typeface="Comic Sans MS" pitchFamily="66" charset="0"/>
              </a:rPr>
              <a:t>is shown in the next slide as </a:t>
            </a:r>
            <a:r>
              <a:rPr lang="en-GB" sz="2800" i="1">
                <a:solidFill>
                  <a:srgbClr val="FF0000"/>
                </a:solidFill>
                <a:latin typeface="Comic Sans MS" pitchFamily="66" charset="0"/>
              </a:rPr>
              <a:t>f</a:t>
            </a:r>
            <a:r>
              <a:rPr lang="en-GB" sz="2800">
                <a:latin typeface="Comic Sans MS" pitchFamily="66" charset="0"/>
              </a:rPr>
              <a:t> varies.</a:t>
            </a:r>
          </a:p>
          <a:p>
            <a:pPr algn="just" defTabSz="912813"/>
            <a:r>
              <a:rPr lang="en-GB" sz="2400">
                <a:latin typeface="Comic Sans MS" pitchFamily="66" charset="0"/>
              </a:rPr>
              <a:t> </a:t>
            </a:r>
          </a:p>
          <a:p>
            <a:pPr algn="just" defTabSz="912813"/>
            <a:r>
              <a:rPr lang="en-GB" sz="2400">
                <a:latin typeface="Comic Sans MS" pitchFamily="66" charset="0"/>
              </a:rPr>
              <a:t>N.B. No magnetic field. Acceptance not included.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627</TotalTime>
  <Words>937</Words>
  <Application>Microsoft Office PowerPoint</Application>
  <PresentationFormat>On-screen Show (4:3)</PresentationFormat>
  <Paragraphs>100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STFC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jrjb</dc:creator>
  <cp:lastModifiedBy>jrjb</cp:lastModifiedBy>
  <cp:revision>45</cp:revision>
  <dcterms:created xsi:type="dcterms:W3CDTF">2008-10-28T17:12:46Z</dcterms:created>
  <dcterms:modified xsi:type="dcterms:W3CDTF">2008-11-04T14:00:03Z</dcterms:modified>
</cp:coreProperties>
</file>