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6"/>
  </p:notesMasterIdLst>
  <p:handoutMasterIdLst>
    <p:handoutMasterId r:id="rId17"/>
  </p:handoutMasterIdLst>
  <p:sldIdLst>
    <p:sldId id="381" r:id="rId3"/>
    <p:sldId id="392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3" r:id="rId12"/>
    <p:sldId id="400" r:id="rId13"/>
    <p:sldId id="401" r:id="rId14"/>
    <p:sldId id="40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CCFF"/>
    <a:srgbClr val="FFFF00"/>
    <a:srgbClr val="FFCC66"/>
    <a:srgbClr val="FF66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 autoAdjust="0"/>
    <p:restoredTop sz="99430" autoAdjust="0"/>
  </p:normalViewPr>
  <p:slideViewPr>
    <p:cSldViewPr>
      <p:cViewPr varScale="1">
        <p:scale>
          <a:sx n="76" d="100"/>
          <a:sy n="76" d="100"/>
        </p:scale>
        <p:origin x="151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392" y="-82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987454494028341"/>
          <c:y val="4.1000485734737704E-2"/>
          <c:w val="0.807008512696052"/>
          <c:h val="0.74738566059924327"/>
        </c:manualLayout>
      </c:layout>
      <c:scatterChart>
        <c:scatterStyle val="lineMarker"/>
        <c:varyColors val="0"/>
        <c:ser>
          <c:idx val="0"/>
          <c:order val="0"/>
          <c:tx>
            <c:v>ez(t)</c:v>
          </c:tx>
          <c:marker>
            <c:symbol val="diamond"/>
            <c:size val="4"/>
          </c:marker>
          <c:xVal>
            <c:numRef>
              <c:f>Sheet1!$B$6:$B$16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Sheet1!$O$6:$O$16</c:f>
              <c:numCache>
                <c:formatCode>General</c:formatCode>
                <c:ptCount val="11"/>
                <c:pt idx="0">
                  <c:v>7.2500000000000004E-3</c:v>
                </c:pt>
                <c:pt idx="1">
                  <c:v>7.3400000000000002E-3</c:v>
                </c:pt>
                <c:pt idx="2">
                  <c:v>7.6299999999999996E-3</c:v>
                </c:pt>
                <c:pt idx="3">
                  <c:v>8.1099999999999992E-3</c:v>
                </c:pt>
                <c:pt idx="4">
                  <c:v>8.7299999999999999E-3</c:v>
                </c:pt>
                <c:pt idx="5">
                  <c:v>9.4699999999999993E-3</c:v>
                </c:pt>
                <c:pt idx="6">
                  <c:v>1.03E-2</c:v>
                </c:pt>
                <c:pt idx="7">
                  <c:v>1.1209999999999999E-2</c:v>
                </c:pt>
                <c:pt idx="8">
                  <c:v>1.218E-2</c:v>
                </c:pt>
                <c:pt idx="9">
                  <c:v>1.319E-2</c:v>
                </c:pt>
                <c:pt idx="10">
                  <c:v>1.423E-2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76-49F3-87D7-84C6E1E5C020}"/>
            </c:ext>
          </c:extLst>
        </c:ser>
        <c:ser>
          <c:idx val="1"/>
          <c:order val="1"/>
          <c:tx>
            <c:v>eperp(t)</c:v>
          </c:tx>
          <c:marker>
            <c:symbol val="square"/>
            <c:size val="4"/>
          </c:marker>
          <c:xVal>
            <c:numRef>
              <c:f>Sheet1!$B$6:$B$16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Sheet1!$P$6:$P$16</c:f>
              <c:numCache>
                <c:formatCode>General</c:formatCode>
                <c:ptCount val="11"/>
                <c:pt idx="0">
                  <c:v>7.1599999999999997E-3</c:v>
                </c:pt>
                <c:pt idx="1">
                  <c:v>7.2199999999999999E-3</c:v>
                </c:pt>
                <c:pt idx="2">
                  <c:v>7.4200000000000004E-3</c:v>
                </c:pt>
                <c:pt idx="3">
                  <c:v>7.7299999999999999E-3</c:v>
                </c:pt>
                <c:pt idx="4">
                  <c:v>8.1600000000000006E-3</c:v>
                </c:pt>
                <c:pt idx="5">
                  <c:v>8.6800000000000002E-3</c:v>
                </c:pt>
                <c:pt idx="6">
                  <c:v>9.2800000000000001E-3</c:v>
                </c:pt>
                <c:pt idx="7">
                  <c:v>9.9399999999999992E-3</c:v>
                </c:pt>
                <c:pt idx="8">
                  <c:v>1.065E-2</c:v>
                </c:pt>
                <c:pt idx="9">
                  <c:v>1.14E-2</c:v>
                </c:pt>
                <c:pt idx="10">
                  <c:v>1.2189999999999999E-2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76-49F3-87D7-84C6E1E5C020}"/>
            </c:ext>
          </c:extLst>
        </c:ser>
        <c:ser>
          <c:idx val="2"/>
          <c:order val="2"/>
          <c:tx>
            <c:v>ez(t)</c:v>
          </c:tx>
          <c:marker>
            <c:symbol val="triangle"/>
            <c:size val="4"/>
          </c:marker>
          <c:xVal>
            <c:numRef>
              <c:f>Sheet1!$B$25:$B$35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Sheet1!$O$25:$O$35</c:f>
              <c:numCache>
                <c:formatCode>General</c:formatCode>
                <c:ptCount val="11"/>
                <c:pt idx="0">
                  <c:v>7.2500000000000004E-3</c:v>
                </c:pt>
                <c:pt idx="1">
                  <c:v>8.0700000000000008E-3</c:v>
                </c:pt>
                <c:pt idx="2">
                  <c:v>1.0059999999999999E-2</c:v>
                </c:pt>
                <c:pt idx="3">
                  <c:v>1.2699999999999999E-2</c:v>
                </c:pt>
                <c:pt idx="4">
                  <c:v>1.5650000000000001E-2</c:v>
                </c:pt>
                <c:pt idx="5">
                  <c:v>1.8769999999999998E-2</c:v>
                </c:pt>
                <c:pt idx="6">
                  <c:v>2.1989999999999999E-2</c:v>
                </c:pt>
                <c:pt idx="7">
                  <c:v>2.5270000000000001E-2</c:v>
                </c:pt>
                <c:pt idx="8">
                  <c:v>2.8590000000000001E-2</c:v>
                </c:pt>
                <c:pt idx="9">
                  <c:v>3.193E-2</c:v>
                </c:pt>
                <c:pt idx="10">
                  <c:v>3.5299999999999998E-2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76-49F3-87D7-84C6E1E5C020}"/>
            </c:ext>
          </c:extLst>
        </c:ser>
        <c:ser>
          <c:idx val="3"/>
          <c:order val="3"/>
          <c:tx>
            <c:v>eperp(z)</c:v>
          </c:tx>
          <c:marker>
            <c:symbol val="circle"/>
            <c:size val="4"/>
          </c:marker>
          <c:xVal>
            <c:numRef>
              <c:f>Sheet1!$B$25:$B$35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Sheet1!$P$25:$P$35</c:f>
              <c:numCache>
                <c:formatCode>General</c:formatCode>
                <c:ptCount val="11"/>
                <c:pt idx="0">
                  <c:v>7.1599999999999997E-3</c:v>
                </c:pt>
                <c:pt idx="1">
                  <c:v>7.5100000000000002E-3</c:v>
                </c:pt>
                <c:pt idx="2">
                  <c:v>8.4899999999999993E-3</c:v>
                </c:pt>
                <c:pt idx="3">
                  <c:v>9.92E-3</c:v>
                </c:pt>
                <c:pt idx="4">
                  <c:v>1.163E-2</c:v>
                </c:pt>
                <c:pt idx="5">
                  <c:v>1.3520000000000001E-2</c:v>
                </c:pt>
                <c:pt idx="6">
                  <c:v>1.5520000000000001E-2</c:v>
                </c:pt>
                <c:pt idx="7">
                  <c:v>1.7590000000000001E-2</c:v>
                </c:pt>
                <c:pt idx="8">
                  <c:v>1.9720000000000001E-2</c:v>
                </c:pt>
                <c:pt idx="9">
                  <c:v>2.188E-2</c:v>
                </c:pt>
                <c:pt idx="10">
                  <c:v>2.4060000000000002E-2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76-49F3-87D7-84C6E1E5C020}"/>
            </c:ext>
          </c:extLst>
        </c:ser>
        <c:ser>
          <c:idx val="4"/>
          <c:order val="4"/>
          <c:tx>
            <c:v>e6(t)</c:v>
          </c:tx>
          <c:spPr>
            <a:ln>
              <a:solidFill>
                <a:srgbClr val="8613F9"/>
              </a:solidFill>
            </a:ln>
          </c:spPr>
          <c:marker>
            <c:symbol val="x"/>
            <c:size val="4"/>
            <c:spPr>
              <a:ln>
                <a:solidFill>
                  <a:srgbClr val="8613F9"/>
                </a:solidFill>
              </a:ln>
            </c:spPr>
          </c:marker>
          <c:xVal>
            <c:numRef>
              <c:f>Sheet1!$B$6:$B$16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Sheet1!$T$6:$T$16</c:f>
              <c:numCache>
                <c:formatCode>General</c:formatCode>
                <c:ptCount val="11"/>
                <c:pt idx="0">
                  <c:v>7.1900000000000002E-3</c:v>
                </c:pt>
                <c:pt idx="1">
                  <c:v>7.26E-3</c:v>
                </c:pt>
                <c:pt idx="2">
                  <c:v>7.4900000000000001E-3</c:v>
                </c:pt>
                <c:pt idx="3">
                  <c:v>7.8600000000000007E-3</c:v>
                </c:pt>
                <c:pt idx="4">
                  <c:v>8.3400000000000002E-3</c:v>
                </c:pt>
                <c:pt idx="5">
                  <c:v>8.9300000000000004E-3</c:v>
                </c:pt>
                <c:pt idx="6">
                  <c:v>9.6100000000000005E-3</c:v>
                </c:pt>
                <c:pt idx="7">
                  <c:v>1.034E-2</c:v>
                </c:pt>
                <c:pt idx="8">
                  <c:v>1.1129999999999999E-2</c:v>
                </c:pt>
                <c:pt idx="9">
                  <c:v>1.197E-2</c:v>
                </c:pt>
                <c:pt idx="10">
                  <c:v>1.2829999999999999E-2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76-49F3-87D7-84C6E1E5C020}"/>
            </c:ext>
          </c:extLst>
        </c:ser>
        <c:ser>
          <c:idx val="5"/>
          <c:order val="5"/>
          <c:tx>
            <c:v>e6(z)</c:v>
          </c:tx>
          <c:spPr>
            <a:ln>
              <a:solidFill>
                <a:srgbClr val="EF1D31"/>
              </a:solidFill>
            </a:ln>
          </c:spPr>
          <c:marker>
            <c:symbol val="plus"/>
            <c:size val="4"/>
            <c:spPr>
              <a:ln>
                <a:solidFill>
                  <a:srgbClr val="EF1D31"/>
                </a:solidFill>
              </a:ln>
            </c:spPr>
          </c:marker>
          <c:xVal>
            <c:numRef>
              <c:f>Sheet1!$B$25:$B$35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Sheet1!$T$25:$T$35</c:f>
              <c:numCache>
                <c:formatCode>General</c:formatCode>
                <c:ptCount val="11"/>
                <c:pt idx="0">
                  <c:v>7.1900000000000002E-3</c:v>
                </c:pt>
                <c:pt idx="1">
                  <c:v>7.6899999999999998E-3</c:v>
                </c:pt>
                <c:pt idx="2">
                  <c:v>8.9800000000000001E-3</c:v>
                </c:pt>
                <c:pt idx="3">
                  <c:v>1.077E-2</c:v>
                </c:pt>
                <c:pt idx="4">
                  <c:v>1.2840000000000001E-2</c:v>
                </c:pt>
                <c:pt idx="5">
                  <c:v>1.508E-2</c:v>
                </c:pt>
                <c:pt idx="6">
                  <c:v>1.7430000000000001E-2</c:v>
                </c:pt>
                <c:pt idx="7">
                  <c:v>1.985E-2</c:v>
                </c:pt>
                <c:pt idx="8">
                  <c:v>2.231E-2</c:v>
                </c:pt>
                <c:pt idx="9">
                  <c:v>2.4809999999999999E-2</c:v>
                </c:pt>
                <c:pt idx="10">
                  <c:v>2.733E-2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76-49F3-87D7-84C6E1E5C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3645760"/>
        <c:axId val="263646320"/>
      </c:scatterChart>
      <c:valAx>
        <c:axId val="263645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i="1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1600" b="0" baseline="0"/>
                  <a:t> or </a:t>
                </a:r>
                <a:r>
                  <a:rPr lang="en-US" sz="1600" b="0" i="1" baseline="0"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1600" b="0" baseline="0"/>
                  <a:t> (m)</a:t>
                </a:r>
                <a:endParaRPr lang="en-US" sz="1600" b="0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63646320"/>
        <c:crosses val="autoZero"/>
        <c:crossBetween val="midCat"/>
      </c:valAx>
      <c:valAx>
        <c:axId val="2636463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emittance</a:t>
                </a:r>
              </a:p>
            </c:rich>
          </c:tx>
          <c:layout>
            <c:manualLayout>
              <c:xMode val="edge"/>
              <c:yMode val="edge"/>
              <c:x val="2.7809965237543453E-2"/>
              <c:y val="0.30751725189228485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63645760"/>
        <c:crosses val="autoZero"/>
        <c:crossBetween val="midCat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ez(t)</c:v>
          </c:tx>
          <c:marker>
            <c:symbol val="diamond"/>
            <c:size val="4"/>
          </c:marker>
          <c:xVal>
            <c:numRef>
              <c:f>Sheet1!$B$44:$B$54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Sheet1!$O$44:$O$54</c:f>
              <c:numCache>
                <c:formatCode>General</c:formatCode>
                <c:ptCount val="11"/>
                <c:pt idx="0">
                  <c:v>7.2500000000000004E-3</c:v>
                </c:pt>
                <c:pt idx="1">
                  <c:v>7.3400000000000002E-3</c:v>
                </c:pt>
                <c:pt idx="2">
                  <c:v>7.6299999999999996E-3</c:v>
                </c:pt>
                <c:pt idx="3">
                  <c:v>8.1099999999999992E-3</c:v>
                </c:pt>
                <c:pt idx="4">
                  <c:v>8.7299999999999999E-3</c:v>
                </c:pt>
                <c:pt idx="5">
                  <c:v>9.4699999999999993E-3</c:v>
                </c:pt>
                <c:pt idx="6">
                  <c:v>1.03E-2</c:v>
                </c:pt>
                <c:pt idx="7">
                  <c:v>1.1209999999999999E-2</c:v>
                </c:pt>
                <c:pt idx="8">
                  <c:v>1.218E-2</c:v>
                </c:pt>
                <c:pt idx="9">
                  <c:v>1.319E-2</c:v>
                </c:pt>
                <c:pt idx="10">
                  <c:v>1.423E-2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3E4-4E74-9076-A5DF579E3C31}"/>
            </c:ext>
          </c:extLst>
        </c:ser>
        <c:ser>
          <c:idx val="1"/>
          <c:order val="1"/>
          <c:tx>
            <c:v>eperp(t)</c:v>
          </c:tx>
          <c:marker>
            <c:symbol val="square"/>
            <c:size val="4"/>
          </c:marker>
          <c:xVal>
            <c:numRef>
              <c:f>Sheet1!$B$44:$B$54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Sheet1!$P$44:$P$54</c:f>
              <c:numCache>
                <c:formatCode>General</c:formatCode>
                <c:ptCount val="11"/>
                <c:pt idx="0">
                  <c:v>7.1599999999999997E-3</c:v>
                </c:pt>
                <c:pt idx="1">
                  <c:v>7.1599999999999997E-3</c:v>
                </c:pt>
                <c:pt idx="2">
                  <c:v>7.1599999999999997E-3</c:v>
                </c:pt>
                <c:pt idx="3">
                  <c:v>7.1599999999999997E-3</c:v>
                </c:pt>
                <c:pt idx="4">
                  <c:v>7.1599999999999997E-3</c:v>
                </c:pt>
                <c:pt idx="5">
                  <c:v>7.1599999999999997E-3</c:v>
                </c:pt>
                <c:pt idx="6">
                  <c:v>7.1599999999999997E-3</c:v>
                </c:pt>
                <c:pt idx="7">
                  <c:v>7.1599999999999997E-3</c:v>
                </c:pt>
                <c:pt idx="8">
                  <c:v>7.1599999999999997E-3</c:v>
                </c:pt>
                <c:pt idx="9">
                  <c:v>7.1599999999999997E-3</c:v>
                </c:pt>
                <c:pt idx="10">
                  <c:v>7.1599999999999997E-3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3E4-4E74-9076-A5DF579E3C31}"/>
            </c:ext>
          </c:extLst>
        </c:ser>
        <c:ser>
          <c:idx val="2"/>
          <c:order val="2"/>
          <c:tx>
            <c:v>et(z)</c:v>
          </c:tx>
          <c:marker>
            <c:symbol val="triangle"/>
            <c:size val="4"/>
          </c:marker>
          <c:xVal>
            <c:numRef>
              <c:f>Sheet1!$B$63:$B$73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Sheet1!$O$63:$O$73</c:f>
              <c:numCache>
                <c:formatCode>General</c:formatCode>
                <c:ptCount val="11"/>
                <c:pt idx="0">
                  <c:v>7.2500000000000004E-3</c:v>
                </c:pt>
                <c:pt idx="1">
                  <c:v>8.0700000000000008E-3</c:v>
                </c:pt>
                <c:pt idx="2">
                  <c:v>1.0059999999999999E-2</c:v>
                </c:pt>
                <c:pt idx="3">
                  <c:v>1.2699999999999999E-2</c:v>
                </c:pt>
                <c:pt idx="4">
                  <c:v>1.5650000000000001E-2</c:v>
                </c:pt>
                <c:pt idx="5">
                  <c:v>1.8769999999999998E-2</c:v>
                </c:pt>
                <c:pt idx="6">
                  <c:v>2.1989999999999999E-2</c:v>
                </c:pt>
                <c:pt idx="7">
                  <c:v>2.5270000000000001E-2</c:v>
                </c:pt>
                <c:pt idx="8">
                  <c:v>2.8590000000000001E-2</c:v>
                </c:pt>
                <c:pt idx="9">
                  <c:v>3.193E-2</c:v>
                </c:pt>
                <c:pt idx="10">
                  <c:v>3.5299999999999998E-2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3E4-4E74-9076-A5DF579E3C31}"/>
            </c:ext>
          </c:extLst>
        </c:ser>
        <c:ser>
          <c:idx val="3"/>
          <c:order val="3"/>
          <c:tx>
            <c:v>eperp(z)</c:v>
          </c:tx>
          <c:marker>
            <c:symbol val="circle"/>
            <c:size val="4"/>
          </c:marker>
          <c:xVal>
            <c:numRef>
              <c:f>Sheet1!$B$63:$B$73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Sheet1!$P$63:$P$73</c:f>
              <c:numCache>
                <c:formatCode>General</c:formatCode>
                <c:ptCount val="11"/>
                <c:pt idx="0">
                  <c:v>7.1599999999999997E-3</c:v>
                </c:pt>
                <c:pt idx="1">
                  <c:v>7.1599999999999997E-3</c:v>
                </c:pt>
                <c:pt idx="2">
                  <c:v>7.1599999999999997E-3</c:v>
                </c:pt>
                <c:pt idx="3">
                  <c:v>7.1599999999999997E-3</c:v>
                </c:pt>
                <c:pt idx="4">
                  <c:v>7.1599999999999997E-3</c:v>
                </c:pt>
                <c:pt idx="5">
                  <c:v>7.1599999999999997E-3</c:v>
                </c:pt>
                <c:pt idx="6">
                  <c:v>7.1599999999999997E-3</c:v>
                </c:pt>
                <c:pt idx="7">
                  <c:v>7.1599999999999997E-3</c:v>
                </c:pt>
                <c:pt idx="8">
                  <c:v>7.1599999999999997E-3</c:v>
                </c:pt>
                <c:pt idx="9">
                  <c:v>7.1599999999999997E-3</c:v>
                </c:pt>
                <c:pt idx="10">
                  <c:v>7.1599999999999997E-3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3E4-4E74-9076-A5DF579E3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5661040"/>
        <c:axId val="265661600"/>
      </c:scatterChart>
      <c:valAx>
        <c:axId val="265661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0" i="1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1600" b="0" baseline="0"/>
                  <a:t> or </a:t>
                </a:r>
                <a:r>
                  <a:rPr lang="en-US" sz="1600" b="0" i="1" baseline="0"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1600" b="0" baseline="0"/>
                  <a:t> (m)</a:t>
                </a:r>
                <a:endParaRPr lang="en-US" sz="1600" b="0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65661600"/>
        <c:crosses val="autoZero"/>
        <c:crossBetween val="midCat"/>
      </c:valAx>
      <c:valAx>
        <c:axId val="2656616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2000" b="0" dirty="0"/>
                  <a:t>emittance</a:t>
                </a:r>
              </a:p>
            </c:rich>
          </c:tx>
          <c:layout>
            <c:manualLayout>
              <c:xMode val="edge"/>
              <c:yMode val="edge"/>
              <c:x val="7.63075707637423E-3"/>
              <c:y val="0.2991692034218419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65661040"/>
        <c:crosses val="autoZero"/>
        <c:crossBetween val="midCat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v>eperp(z)</c:v>
          </c:tx>
          <c:marker>
            <c:symbol val="circle"/>
            <c:size val="4"/>
          </c:marker>
          <c:xVal>
            <c:numRef>
              <c:f>Sheet1!$AE$79:$AE$94</c:f>
              <c:numCache>
                <c:formatCode>General</c:formatCode>
                <c:ptCount val="16"/>
                <c:pt idx="0">
                  <c:v>0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0.3</c:v>
                </c:pt>
                <c:pt idx="5">
                  <c:v>0.4</c:v>
                </c:pt>
                <c:pt idx="6">
                  <c:v>0.5</c:v>
                </c:pt>
                <c:pt idx="7">
                  <c:v>0.6</c:v>
                </c:pt>
                <c:pt idx="8">
                  <c:v>0.7</c:v>
                </c:pt>
                <c:pt idx="9">
                  <c:v>0.8</c:v>
                </c:pt>
                <c:pt idx="10">
                  <c:v>0.9</c:v>
                </c:pt>
                <c:pt idx="11">
                  <c:v>1</c:v>
                </c:pt>
                <c:pt idx="12">
                  <c:v>1.5</c:v>
                </c:pt>
                <c:pt idx="13">
                  <c:v>2</c:v>
                </c:pt>
                <c:pt idx="14">
                  <c:v>5</c:v>
                </c:pt>
                <c:pt idx="15">
                  <c:v>10</c:v>
                </c:pt>
              </c:numCache>
            </c:numRef>
          </c:xVal>
          <c:yVal>
            <c:numRef>
              <c:f>Sheet1!$AF$79:$AF$94</c:f>
              <c:numCache>
                <c:formatCode>General</c:formatCode>
                <c:ptCount val="16"/>
                <c:pt idx="0">
                  <c:v>2.46E-2</c:v>
                </c:pt>
                <c:pt idx="1">
                  <c:v>2.41E-2</c:v>
                </c:pt>
                <c:pt idx="2">
                  <c:v>1.78E-2</c:v>
                </c:pt>
                <c:pt idx="3">
                  <c:v>1.43E-2</c:v>
                </c:pt>
                <c:pt idx="4">
                  <c:v>1.0999999999999999E-2</c:v>
                </c:pt>
                <c:pt idx="5">
                  <c:v>9.5999999999999992E-3</c:v>
                </c:pt>
                <c:pt idx="6">
                  <c:v>8.8000000000000005E-3</c:v>
                </c:pt>
                <c:pt idx="7">
                  <c:v>8.3999999999999995E-3</c:v>
                </c:pt>
                <c:pt idx="8">
                  <c:v>8.2000000000000007E-3</c:v>
                </c:pt>
                <c:pt idx="9">
                  <c:v>8.0000000000000002E-3</c:v>
                </c:pt>
                <c:pt idx="10">
                  <c:v>7.8499999999999993E-3</c:v>
                </c:pt>
                <c:pt idx="11">
                  <c:v>7.7600000000000004E-3</c:v>
                </c:pt>
                <c:pt idx="12">
                  <c:v>7.5399999999999998E-3</c:v>
                </c:pt>
                <c:pt idx="13">
                  <c:v>7.4700000000000001E-3</c:v>
                </c:pt>
                <c:pt idx="14">
                  <c:v>7.3800000000000003E-3</c:v>
                </c:pt>
                <c:pt idx="15">
                  <c:v>7.3699999999999998E-3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783-4E06-B71B-2144C62AA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5664400"/>
        <c:axId val="265664960"/>
      </c:scatterChart>
      <c:valAx>
        <c:axId val="265664400"/>
        <c:scaling>
          <c:orientation val="minMax"/>
          <c:max val="1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0" i="1" baseline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1400" b="0" i="1" baseline="-25000"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1400" b="0" baseline="0"/>
                  <a:t> (T)</a:t>
                </a:r>
                <a:endParaRPr lang="en-US" sz="1400" b="0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265664960"/>
        <c:crosses val="autoZero"/>
        <c:crossBetween val="midCat"/>
      </c:valAx>
      <c:valAx>
        <c:axId val="265664960"/>
        <c:scaling>
          <c:orientation val="minMax"/>
          <c:max val="2.5000000000000005E-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emittance at </a:t>
                </a:r>
                <a:r>
                  <a:rPr lang="en-US" sz="1600" b="0" i="1"/>
                  <a:t>z</a:t>
                </a:r>
                <a:r>
                  <a:rPr lang="en-US" sz="1600" b="0"/>
                  <a:t> = 100 m</a:t>
                </a:r>
              </a:p>
            </c:rich>
          </c:tx>
          <c:layout>
            <c:manualLayout>
              <c:xMode val="edge"/>
              <c:yMode val="edge"/>
              <c:x val="1.8674136321195144E-2"/>
              <c:y val="0.16168738676117006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crossAx val="265664400"/>
        <c:crosses val="autoZero"/>
        <c:crossBetween val="midCat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0.20417</cdr:x>
      <cdr:y>0.075</cdr:y>
    </cdr:from>
    <cdr:to>
      <cdr:x>0.64681</cdr:x>
      <cdr:y>0.40833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8862" y="255842"/>
          <a:ext cx="2425708" cy="1137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Drift</a:t>
          </a:r>
          <a:r>
            <a:rPr lang="en-US" sz="1600" baseline="0" dirty="0"/>
            <a:t> region</a:t>
          </a:r>
        </a:p>
        <a:p xmlns:a="http://schemas.openxmlformats.org/drawingml/2006/main">
          <a:r>
            <a:rPr lang="en-US" sz="1600" i="1" dirty="0">
              <a:latin typeface="Times New Roman" pitchFamily="18" charset="0"/>
              <a:cs typeface="Times New Roman" pitchFamily="18" charset="0"/>
            </a:rPr>
            <a:t>p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600" baseline="0" dirty="0"/>
            <a:t> = 200 MeV/</a:t>
          </a:r>
          <a:r>
            <a:rPr lang="en-US" sz="1600" i="1" baseline="0" dirty="0"/>
            <a:t>c</a:t>
          </a:r>
          <a:r>
            <a:rPr lang="en-US" sz="1600" baseline="0" dirty="0"/>
            <a:t>, 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</a:rPr>
            <a:t>E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600" baseline="0" dirty="0"/>
            <a:t> = 244 MeV</a:t>
          </a:r>
        </a:p>
        <a:p xmlns:a="http://schemas.openxmlformats.org/drawingml/2006/main">
          <a:r>
            <a:rPr lang="en-US" sz="1600" baseline="0" dirty="0">
              <a:sym typeface="Symbol"/>
            </a:rPr>
            <a:t></a:t>
          </a:r>
          <a:r>
            <a:rPr lang="en-US" sz="1600" baseline="-25000" dirty="0">
              <a:sym typeface="Symbol"/>
            </a:rPr>
            <a:t></a:t>
          </a:r>
          <a:r>
            <a:rPr lang="en-US" sz="1600" baseline="0" dirty="0">
              <a:sym typeface="Symbol"/>
            </a:rPr>
            <a:t> = 0.1 m, 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  <a:sym typeface="Symbol"/>
            </a:rPr>
            <a:t>P</a:t>
          </a:r>
          <a:r>
            <a:rPr lang="en-US" sz="1600" baseline="-25000" dirty="0">
              <a:sym typeface="Symbol"/>
            </a:rPr>
            <a:t></a:t>
          </a:r>
          <a:r>
            <a:rPr lang="en-US" sz="1600" baseline="0" dirty="0">
              <a:sym typeface="Symbol"/>
            </a:rPr>
            <a:t> = 10 MeV/c</a:t>
          </a:r>
        </a:p>
        <a:p xmlns:a="http://schemas.openxmlformats.org/drawingml/2006/main">
          <a:r>
            <a:rPr lang="en-US" sz="1600" baseline="0" dirty="0">
              <a:sym typeface="Symbol"/>
            </a:rPr>
            <a:t></a:t>
          </a:r>
          <a:r>
            <a:rPr lang="en-US" sz="1600" baseline="-2500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 = 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600" baseline="0" dirty="0">
              <a:sym typeface="Symbol"/>
            </a:rPr>
            <a:t> = 0.1 m</a:t>
          </a:r>
        </a:p>
        <a:p xmlns:a="http://schemas.openxmlformats.org/drawingml/2006/main">
          <a:r>
            <a:rPr lang="en-US" sz="1600" baseline="0" dirty="0">
              <a:sym typeface="Symbol"/>
            </a:rPr>
            <a:t></a:t>
          </a:r>
          <a:r>
            <a:rPr lang="en-US" sz="1600" i="1" baseline="-25000" dirty="0" err="1">
              <a:latin typeface="Times New Roman" pitchFamily="18" charset="0"/>
              <a:cs typeface="Times New Roman" pitchFamily="18" charset="0"/>
              <a:sym typeface="Symbol"/>
            </a:rPr>
            <a:t>Pz</a:t>
          </a:r>
          <a:r>
            <a:rPr lang="en-US" sz="1600" baseline="0" dirty="0">
              <a:sym typeface="Symbol"/>
            </a:rPr>
            <a:t> = 10 MeV/c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0.82692</cdr:x>
      <cdr:y>0.5285</cdr:y>
    </cdr:from>
    <cdr:to>
      <cdr:x>0.9186</cdr:x>
      <cdr:y>0.65627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31590" y="1802836"/>
          <a:ext cx="502357" cy="435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i="1" dirty="0">
              <a:sym typeface="Symbol"/>
            </a:rPr>
            <a:t></a:t>
          </a:r>
          <a:r>
            <a:rPr lang="en-US" sz="1600" baseline="-25000" dirty="0">
              <a:sym typeface="Symbol"/>
            </a:rPr>
            <a:t>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600" baseline="0" dirty="0"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0.82432</cdr:x>
      <cdr:y>0.45205</cdr:y>
    </cdr:from>
    <cdr:to>
      <cdr:x>0.91599</cdr:x>
      <cdr:y>0.57982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588732" y="2376264"/>
          <a:ext cx="732708" cy="671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1" dirty="0">
              <a:sym typeface="Symbol"/>
            </a:rPr>
            <a:t>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600" baseline="0" dirty="0"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0.83388</cdr:x>
      <cdr:y>0.28322</cdr:y>
    </cdr:from>
    <cdr:to>
      <cdr:x>0.92555</cdr:x>
      <cdr:y>0.411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69693" y="966125"/>
          <a:ext cx="502356" cy="435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1" dirty="0">
              <a:sym typeface="Symbol"/>
            </a:rPr>
            <a:t></a:t>
          </a:r>
          <a:r>
            <a:rPr lang="en-US" sz="1600" baseline="-25000" dirty="0">
              <a:sym typeface="Symbol"/>
            </a:rPr>
            <a:t>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0.82944</cdr:x>
      <cdr:y>0.07407</cdr:y>
    </cdr:from>
    <cdr:to>
      <cdr:x>0.92491</cdr:x>
      <cdr:y>0.20185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545373" y="252669"/>
          <a:ext cx="523198" cy="435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1" dirty="0">
              <a:sym typeface="Symbol"/>
            </a:rPr>
            <a:t></a:t>
          </a:r>
          <a:r>
            <a:rPr lang="en-US" sz="16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t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0.83245</cdr:x>
      <cdr:y>0.207</cdr:y>
    </cdr:from>
    <cdr:to>
      <cdr:x>0.94021</cdr:x>
      <cdr:y>0.33478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561841" y="706120"/>
          <a:ext cx="590550" cy="435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</a:t>
          </a:r>
          <a:r>
            <a:rPr kumimoji="0" lang="en-US" sz="16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6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(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0.87138</cdr:x>
      <cdr:y>0.48176</cdr:y>
    </cdr:from>
    <cdr:to>
      <cdr:x>0.97914</cdr:x>
      <cdr:y>0.60954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775200" y="1643380"/>
          <a:ext cx="590550" cy="435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</a:t>
          </a:r>
          <a:r>
            <a:rPr kumimoji="0" lang="en-US" sz="16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6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(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)</a:t>
          </a:r>
          <a:endParaRPr lang="en-US" sz="1600" baseline="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0.13778</cdr:x>
      <cdr:y>0.048</cdr:y>
    </cdr:from>
    <cdr:to>
      <cdr:x>0.80472</cdr:x>
      <cdr:y>0.741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6124" y="216024"/>
          <a:ext cx="5402823" cy="3118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i="1" dirty="0" err="1">
              <a:latin typeface="Times New Roman" pitchFamily="18" charset="0"/>
              <a:cs typeface="Times New Roman" pitchFamily="18" charset="0"/>
            </a:rPr>
            <a:t>B</a:t>
          </a:r>
          <a:r>
            <a:rPr lang="en-US" sz="1400" i="1" baseline="-25000" dirty="0" err="1">
              <a:latin typeface="Times New Roman" pitchFamily="18" charset="0"/>
              <a:cs typeface="Times New Roman" pitchFamily="18" charset="0"/>
            </a:rPr>
            <a:t>z</a:t>
          </a:r>
          <a:r>
            <a:rPr lang="en-US" sz="1400" dirty="0"/>
            <a:t> = 10 T</a:t>
          </a:r>
          <a:endParaRPr lang="en-US" sz="1400" baseline="0" dirty="0"/>
        </a:p>
        <a:p xmlns:a="http://schemas.openxmlformats.org/drawingml/2006/main">
          <a:r>
            <a:rPr lang="en-US" sz="1400" i="1" baseline="0" dirty="0">
              <a:latin typeface="Times New Roman" pitchFamily="18" charset="0"/>
              <a:cs typeface="Times New Roman" pitchFamily="18" charset="0"/>
            </a:rPr>
            <a:t>p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400" baseline="0" dirty="0"/>
            <a:t> = 200 MeV/</a:t>
          </a:r>
          <a:r>
            <a:rPr lang="en-US" sz="1400" i="1" baseline="0" dirty="0"/>
            <a:t>c</a:t>
          </a:r>
          <a:r>
            <a:rPr lang="en-US" sz="1400" baseline="0" dirty="0"/>
            <a:t>, </a:t>
          </a:r>
          <a:r>
            <a:rPr lang="en-US" sz="1400" i="1" baseline="0" dirty="0">
              <a:latin typeface="Times New Roman" pitchFamily="18" charset="0"/>
              <a:cs typeface="Times New Roman" pitchFamily="18" charset="0"/>
            </a:rPr>
            <a:t>E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400" baseline="0" dirty="0"/>
            <a:t> = 244 MeV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baseline="-25000" dirty="0">
              <a:sym typeface="Symbol"/>
            </a:rPr>
            <a:t></a:t>
          </a:r>
          <a:r>
            <a:rPr lang="en-US" sz="1400" baseline="0" dirty="0">
              <a:sym typeface="Symbol"/>
            </a:rPr>
            <a:t> = 0.1 m, 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P</a:t>
          </a:r>
          <a:r>
            <a:rPr lang="en-US" sz="1400" baseline="-25000" dirty="0">
              <a:sym typeface="Symbol"/>
            </a:rPr>
            <a:t></a:t>
          </a:r>
          <a:r>
            <a:rPr lang="en-US" sz="1400" baseline="0" dirty="0">
              <a:sym typeface="Symbol"/>
            </a:rPr>
            <a:t> = 10 MeV/c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400" baseline="0" dirty="0">
              <a:sym typeface="Symbol"/>
            </a:rPr>
            <a:t> = 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400" baseline="0" dirty="0">
              <a:sym typeface="Symbol"/>
            </a:rPr>
            <a:t> = 0.1 m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i="1" baseline="-25000" dirty="0" err="1">
              <a:latin typeface="Times New Roman" pitchFamily="18" charset="0"/>
              <a:cs typeface="Times New Roman" pitchFamily="18" charset="0"/>
              <a:sym typeface="Symbol"/>
            </a:rPr>
            <a:t>Pz</a:t>
          </a:r>
          <a:r>
            <a:rPr lang="en-US" sz="1400" baseline="0" dirty="0">
              <a:sym typeface="Symbol"/>
            </a:rPr>
            <a:t> = 10 MeV/c</a:t>
          </a:r>
        </a:p>
        <a:p xmlns:a="http://schemas.openxmlformats.org/drawingml/2006/main">
          <a:pPr lvl="0"/>
          <a:r>
            <a:rPr lang="en-US" sz="1400" dirty="0">
              <a:sym typeface="Symbol"/>
            </a:rPr>
            <a:t>|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sym typeface="Symbol"/>
            </a:rPr>
            <a:t>1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)| = 0.214</a:t>
          </a:r>
        </a:p>
        <a:p xmlns:a="http://schemas.openxmlformats.org/drawingml/2006/main">
          <a:pPr lvl="0"/>
          <a:r>
            <a:rPr lang="en-US" sz="1400" dirty="0">
              <a:sym typeface="Symbol"/>
            </a:rPr>
            <a:t>|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sym typeface="Symbol"/>
            </a:rPr>
            <a:t>2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)| = 0.00024</a:t>
          </a:r>
        </a:p>
        <a:p xmlns:a="http://schemas.openxmlformats.org/drawingml/2006/main">
          <a:pPr lvl="0"/>
          <a:r>
            <a:rPr lang="en-US" sz="1400" i="1" dirty="0">
              <a:sym typeface="Symbol"/>
            </a:rPr>
            <a:t>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x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 = </a:t>
          </a:r>
          <a:r>
            <a:rPr lang="en-US" sz="1400" i="1" dirty="0">
              <a:sym typeface="Symbol"/>
            </a:rPr>
            <a:t>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y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 = 0.11</a:t>
          </a:r>
        </a:p>
        <a:p xmlns:a="http://schemas.openxmlformats.org/drawingml/2006/main">
          <a:pPr lvl="0"/>
          <a:r>
            <a:rPr lang="en-US" sz="1400" dirty="0">
              <a:sym typeface="Symbol"/>
            </a:rPr>
            <a:t>|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sym typeface="Symbol"/>
            </a:rPr>
            <a:t>1</a:t>
          </a:r>
          <a:r>
            <a:rPr lang="en-US" sz="1400" dirty="0">
              <a:sym typeface="Symbol"/>
            </a:rPr>
            <a:t>(</a:t>
          </a:r>
          <a:r>
            <a:rPr lang="en-US" sz="1400" i="1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mech</a:t>
          </a:r>
          <a:r>
            <a:rPr lang="en-US" sz="1400" dirty="0">
              <a:sym typeface="Symbol"/>
            </a:rPr>
            <a:t>)| = |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2</a:t>
          </a:r>
          <a:r>
            <a:rPr lang="en-US" sz="1400" dirty="0">
              <a:sym typeface="Symbol"/>
            </a:rPr>
            <a:t>(</a:t>
          </a:r>
          <a:r>
            <a:rPr lang="en-US" sz="1400" i="1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mech</a:t>
          </a:r>
          <a:r>
            <a:rPr lang="en-US" sz="1400" dirty="0">
              <a:sym typeface="Symbol"/>
            </a:rPr>
            <a:t>)| = </a:t>
          </a:r>
          <a:r>
            <a:rPr lang="en-US" sz="1400" i="1" dirty="0">
              <a:sym typeface="Symbol"/>
            </a:rPr>
            <a:t>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x</a:t>
          </a:r>
          <a:r>
            <a:rPr lang="en-US" sz="1400" dirty="0">
              <a:sym typeface="Symbol"/>
            </a:rPr>
            <a:t>(</a:t>
          </a:r>
          <a:r>
            <a:rPr lang="en-US" sz="1400" i="1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mech</a:t>
          </a:r>
          <a:r>
            <a:rPr lang="en-US" sz="1400" dirty="0">
              <a:sym typeface="Symbol"/>
            </a:rPr>
            <a:t>) = </a:t>
          </a:r>
          <a:r>
            <a:rPr lang="en-US" sz="1400" i="1" dirty="0">
              <a:sym typeface="Symbol"/>
            </a:rPr>
            <a:t>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y</a:t>
          </a:r>
          <a:r>
            <a:rPr lang="en-US" sz="1400" dirty="0">
              <a:sym typeface="Symbol"/>
            </a:rPr>
            <a:t>(</a:t>
          </a:r>
          <a:r>
            <a:rPr lang="en-US" sz="1400" i="1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mech</a:t>
          </a:r>
          <a:r>
            <a:rPr lang="en-US" sz="1400" dirty="0">
              <a:sym typeface="Symbol"/>
            </a:rPr>
            <a:t>) = </a:t>
          </a:r>
          <a:r>
            <a:rPr lang="en-US" sz="1400" i="1" dirty="0">
              <a:sym typeface="Symbol"/>
            </a:rPr>
            <a:t></a:t>
          </a:r>
          <a:r>
            <a:rPr lang="en-US" sz="1400" baseline="-25000" dirty="0">
              <a:sym typeface="Symbol"/>
            </a:rPr>
            <a:t></a:t>
          </a:r>
          <a:r>
            <a:rPr lang="en-US" sz="1400" dirty="0">
              <a:sym typeface="Symbol"/>
            </a:rPr>
            <a:t>(</a:t>
          </a:r>
          <a:r>
            <a:rPr lang="en-US" sz="1400" i="1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 err="1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mech</a:t>
          </a:r>
          <a:r>
            <a:rPr lang="en-US" sz="1400" dirty="0">
              <a:sym typeface="Symbol"/>
            </a:rPr>
            <a:t>) = </a:t>
          </a:r>
          <a:r>
            <a:rPr lang="en-US" sz="1400" i="1" dirty="0">
              <a:sym typeface="Symbol"/>
            </a:rPr>
            <a:t></a:t>
          </a:r>
          <a:r>
            <a:rPr lang="en-US" sz="1400" baseline="-25000" dirty="0">
              <a:sym typeface="Symbol"/>
            </a:rPr>
            <a:t>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 = |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sym typeface="Symbol"/>
            </a:rPr>
            <a:t>1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 </a:t>
          </a:r>
          <a:r>
            <a:rPr lang="en-US" sz="1400" i="1" dirty="0">
              <a:sym typeface="Symbol"/>
            </a:rPr>
            <a:t></a:t>
          </a:r>
          <a:r>
            <a:rPr lang="en-US" sz="1400" i="1" baseline="-25000" dirty="0">
              <a:sym typeface="Symbol"/>
            </a:rPr>
            <a:t>2</a:t>
          </a:r>
          <a:r>
            <a:rPr lang="en-US" sz="1400" dirty="0">
              <a:sym typeface="Symbol"/>
            </a:rPr>
            <a:t>(</a:t>
          </a:r>
          <a:r>
            <a:rPr lang="en-US" sz="14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dirty="0">
              <a:sym typeface="Symbol"/>
            </a:rPr>
            <a:t>)|</a:t>
          </a:r>
          <a:r>
            <a:rPr lang="en-US" sz="1400" i="1" baseline="30000" dirty="0">
              <a:sym typeface="Symbol"/>
            </a:rPr>
            <a:t>1/2</a:t>
          </a:r>
          <a:r>
            <a:rPr lang="en-US" sz="1400" dirty="0">
              <a:sym typeface="Symbol"/>
            </a:rPr>
            <a:t>  = 0.0072</a:t>
          </a:r>
        </a:p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0.83111</cdr:x>
      <cdr:y>0.504</cdr:y>
    </cdr:from>
    <cdr:to>
      <cdr:x>0.99833</cdr:x>
      <cdr:y>0.63177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732748" y="2268252"/>
          <a:ext cx="1354632" cy="575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i="1" dirty="0">
              <a:sym typeface="Symbol"/>
            </a:rPr>
            <a:t></a:t>
          </a:r>
          <a:r>
            <a:rPr lang="en-US" sz="1600" i="1" baseline="-2500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600" baseline="0" dirty="0">
              <a:sym typeface="Symbol"/>
            </a:rPr>
            <a:t>), 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</a:t>
          </a:r>
          <a:r>
            <a:rPr kumimoji="0" lang="en-US" sz="16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6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(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)</a:t>
          </a:r>
          <a:endParaRPr kumimoji="0" lang="en-US" sz="16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</a:endParaRPr>
        </a:p>
        <a:p xmlns:a="http://schemas.openxmlformats.org/drawingml/2006/main">
          <a:endParaRPr lang="en-US" sz="1400" baseline="0" dirty="0"/>
        </a:p>
      </cdr:txBody>
    </cdr:sp>
  </cdr:relSizeAnchor>
  <cdr:relSizeAnchor xmlns:cdr="http://schemas.openxmlformats.org/drawingml/2006/chartDrawing">
    <cdr:from>
      <cdr:x>0.82773</cdr:x>
      <cdr:y>0.648</cdr:y>
    </cdr:from>
    <cdr:to>
      <cdr:x>1</cdr:x>
      <cdr:y>0.77578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705358" y="2916324"/>
          <a:ext cx="1395542" cy="575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</a:t>
          </a:r>
          <a:r>
            <a:rPr kumimoji="0" lang="en-US" sz="16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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(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)</a:t>
          </a:r>
          <a:r>
            <a:rPr lang="en-US" sz="1600" dirty="0">
              <a:sym typeface="Symbol"/>
            </a:rPr>
            <a:t>, </a:t>
          </a:r>
          <a:r>
            <a:rPr lang="en-US" sz="1600" i="1" dirty="0">
              <a:sym typeface="Symbol"/>
            </a:rPr>
            <a:t></a:t>
          </a:r>
          <a:r>
            <a:rPr lang="en-US" sz="1600" baseline="-25000" dirty="0">
              <a:sym typeface="Symbol"/>
            </a:rPr>
            <a:t>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)</a:t>
          </a:r>
          <a:endParaRPr lang="en-US" sz="1600" baseline="0" dirty="0"/>
        </a:p>
      </cdr:txBody>
    </cdr:sp>
  </cdr:relSizeAnchor>
  <cdr:relSizeAnchor xmlns:cdr="http://schemas.openxmlformats.org/drawingml/2006/chartDrawing">
    <cdr:from>
      <cdr:x>0.82944</cdr:x>
      <cdr:y>0.07407</cdr:y>
    </cdr:from>
    <cdr:to>
      <cdr:x>1</cdr:x>
      <cdr:y>0.20185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512718" y="260006"/>
          <a:ext cx="927962" cy="448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>
              <a:sym typeface="Symbol"/>
            </a:rPr>
            <a:t></a:t>
          </a:r>
          <a:r>
            <a:rPr lang="en-US" sz="1600" baseline="-25000" dirty="0">
              <a:sym typeface="Symbol"/>
            </a:rPr>
            <a:t>t</a:t>
          </a:r>
          <a:r>
            <a:rPr lang="en-US" sz="1600" baseline="0" dirty="0">
              <a:sym typeface="Symbol"/>
            </a:rPr>
            <a:t>(</a:t>
          </a:r>
          <a:r>
            <a:rPr lang="en-US" sz="1600" i="1" baseline="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600" baseline="0" dirty="0">
              <a:sym typeface="Symbol"/>
            </a:rPr>
            <a:t>),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</a:t>
          </a:r>
          <a:r>
            <a:rPr kumimoji="0" lang="en-US" sz="16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6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(</a:t>
          </a:r>
          <a:r>
            <a: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sym typeface="Symbol"/>
            </a:rPr>
            <a:t>)</a:t>
          </a:r>
          <a:endParaRPr kumimoji="0" lang="en-US" sz="16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</a:endParaRPr>
        </a:p>
        <a:p xmlns:a="http://schemas.openxmlformats.org/drawingml/2006/main">
          <a:endParaRPr lang="en-US" sz="1400" baseline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0.46499</cdr:x>
      <cdr:y>0.49045</cdr:y>
    </cdr:from>
    <cdr:to>
      <cdr:x>0.63726</cdr:x>
      <cdr:y>0.61823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29835" y="1721611"/>
          <a:ext cx="937266" cy="448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>
              <a:sym typeface="Symbol"/>
            </a:rPr>
            <a:t></a:t>
          </a:r>
          <a:r>
            <a:rPr lang="en-US" sz="1400" baseline="-25000">
              <a:sym typeface="Symbol"/>
            </a:rPr>
            <a:t></a:t>
          </a:r>
          <a:r>
            <a:rPr lang="en-US" sz="1400" baseline="0">
              <a:sym typeface="Symbol"/>
            </a:rPr>
            <a:t>(</a:t>
          </a:r>
          <a:r>
            <a:rPr lang="en-US" sz="1400" i="1" baseline="0">
              <a:latin typeface="Times New Roman" pitchFamily="18" charset="0"/>
              <a:cs typeface="Times New Roman" pitchFamily="18" charset="0"/>
              <a:sym typeface="Symbol"/>
            </a:rPr>
            <a:t>z=</a:t>
          </a:r>
          <a:r>
            <a:rPr lang="en-US" sz="1400" i="0" baseline="0">
              <a:latin typeface="Times New Roman" pitchFamily="18" charset="0"/>
              <a:cs typeface="Times New Roman" pitchFamily="18" charset="0"/>
              <a:sym typeface="Symbol"/>
            </a:rPr>
            <a:t>100m</a:t>
          </a:r>
          <a:r>
            <a:rPr lang="en-US" sz="1400" baseline="0">
              <a:sym typeface="Symbol"/>
            </a:rPr>
            <a:t>)</a:t>
          </a:r>
          <a:endParaRPr lang="en-US" sz="1400" baseline="0"/>
        </a:p>
      </cdr:txBody>
    </cdr:sp>
  </cdr:relSizeAnchor>
  <cdr:relSizeAnchor xmlns:cdr="http://schemas.openxmlformats.org/drawingml/2006/chartDrawing">
    <cdr:from>
      <cdr:x>0.23045</cdr:x>
      <cdr:y>0.15213</cdr:y>
    </cdr:from>
    <cdr:to>
      <cdr:x>0.95065</cdr:x>
      <cdr:y>0.80579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332148" y="612068"/>
          <a:ext cx="4163246" cy="2629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i="1" baseline="0" dirty="0">
              <a:latin typeface="Times New Roman" pitchFamily="18" charset="0"/>
              <a:cs typeface="Times New Roman" pitchFamily="18" charset="0"/>
            </a:rPr>
            <a:t>p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400" baseline="0" dirty="0"/>
            <a:t> = 200 MeV/</a:t>
          </a:r>
          <a:r>
            <a:rPr lang="en-US" sz="1400" i="1" baseline="0" dirty="0"/>
            <a:t>c</a:t>
          </a:r>
          <a:r>
            <a:rPr lang="en-US" sz="1400" baseline="0" dirty="0"/>
            <a:t>, </a:t>
          </a:r>
          <a:r>
            <a:rPr lang="en-US" sz="1400" i="1" baseline="0" dirty="0">
              <a:latin typeface="Times New Roman" pitchFamily="18" charset="0"/>
              <a:cs typeface="Times New Roman" pitchFamily="18" charset="0"/>
            </a:rPr>
            <a:t>E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1400" baseline="0" dirty="0"/>
            <a:t> = 244 MeV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baseline="-25000" dirty="0">
              <a:sym typeface="Symbol"/>
            </a:rPr>
            <a:t></a:t>
          </a:r>
          <a:r>
            <a:rPr lang="en-US" sz="1400" baseline="0" dirty="0">
              <a:sym typeface="Symbol"/>
            </a:rPr>
            <a:t> = 0.1 m, 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P</a:t>
          </a:r>
          <a:r>
            <a:rPr lang="en-US" sz="1400" baseline="-25000" dirty="0">
              <a:sym typeface="Symbol"/>
            </a:rPr>
            <a:t></a:t>
          </a:r>
          <a:r>
            <a:rPr lang="en-US" sz="1400" baseline="0" dirty="0">
              <a:sym typeface="Symbol"/>
            </a:rPr>
            <a:t> = 10 MeV/c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z</a:t>
          </a:r>
          <a:r>
            <a:rPr lang="en-US" sz="1400" baseline="0" dirty="0">
              <a:sym typeface="Symbol"/>
            </a:rPr>
            <a:t> = 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  <a:sym typeface="Symbol"/>
            </a:rPr>
            <a:t>t</a:t>
          </a:r>
          <a:r>
            <a:rPr lang="en-US" sz="1400" baseline="0" dirty="0">
              <a:sym typeface="Symbol"/>
            </a:rPr>
            <a:t> = 0.1 m</a:t>
          </a:r>
        </a:p>
        <a:p xmlns:a="http://schemas.openxmlformats.org/drawingml/2006/main">
          <a:r>
            <a:rPr lang="en-US" sz="1400" baseline="0" dirty="0">
              <a:sym typeface="Symbol"/>
            </a:rPr>
            <a:t></a:t>
          </a:r>
          <a:r>
            <a:rPr lang="en-US" sz="1400" i="1" baseline="-25000" dirty="0" err="1">
              <a:latin typeface="Times New Roman" pitchFamily="18" charset="0"/>
              <a:cs typeface="Times New Roman" pitchFamily="18" charset="0"/>
              <a:sym typeface="Symbol"/>
            </a:rPr>
            <a:t>Pz</a:t>
          </a:r>
          <a:r>
            <a:rPr lang="en-US" sz="1400" baseline="0" dirty="0">
              <a:sym typeface="Symbol"/>
            </a:rPr>
            <a:t> = 10 MeV/c</a:t>
          </a:r>
        </a:p>
        <a:p xmlns:a="http://schemas.openxmlformats.org/drawingml/2006/main">
          <a:r>
            <a:rPr lang="en-US" sz="1400" i="1" baseline="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eB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0</a:t>
          </a:r>
          <a:r>
            <a:rPr lang="en-US" sz="1400" baseline="0" dirty="0">
              <a:sym typeface="Symbol"/>
            </a:rPr>
            <a:t> = 2 </a:t>
          </a:r>
          <a:r>
            <a:rPr lang="en-US" sz="1400" i="1" baseline="0" dirty="0">
              <a:sym typeface="Symbol"/>
            </a:rPr>
            <a:t>c</a:t>
          </a:r>
          <a:r>
            <a:rPr lang="en-US" sz="1400" baseline="0" dirty="0">
              <a:sym typeface="Symbol"/>
            </a:rPr>
            <a:t> </a:t>
          </a:r>
          <a:r>
            <a:rPr lang="en-US" sz="1400" baseline="0" dirty="0">
              <a:effectLst/>
              <a:latin typeface="+mn-lt"/>
              <a:ea typeface="+mn-ea"/>
              <a:cs typeface="+mn-cs"/>
              <a:sym typeface="Symbol"/>
            </a:rPr>
            <a:t>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 </a:t>
          </a:r>
          <a:r>
            <a:rPr lang="en-US" sz="1400" baseline="0" dirty="0">
              <a:effectLst/>
              <a:latin typeface="+mn-lt"/>
              <a:ea typeface="+mn-ea"/>
              <a:cs typeface="+mn-cs"/>
              <a:sym typeface="Symbol"/>
            </a:rPr>
            <a:t>/ 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</a:t>
          </a:r>
          <a:r>
            <a:rPr lang="en-US" sz="1400" baseline="0" dirty="0">
              <a:effectLst/>
              <a:latin typeface="+mn-lt"/>
              <a:ea typeface="+mn-ea"/>
              <a:cs typeface="+mn-cs"/>
              <a:sym typeface="Symbol"/>
            </a:rPr>
            <a:t> = 0.6 T</a:t>
          </a:r>
          <a:endParaRPr lang="en-US" sz="1400" baseline="0" dirty="0">
            <a:sym typeface="Symbol"/>
          </a:endParaRPr>
        </a:p>
        <a:p xmlns:a="http://schemas.openxmlformats.org/drawingml/2006/main">
          <a:endParaRPr lang="en-US" sz="1400" dirty="0"/>
        </a:p>
        <a:p xmlns:a="http://schemas.openxmlformats.org/drawingml/2006/main">
          <a:endParaRPr lang="en-US" sz="1400" dirty="0"/>
        </a:p>
        <a:p xmlns:a="http://schemas.openxmlformats.org/drawingml/2006/main">
          <a:endParaRPr lang="en-US" sz="1400" dirty="0"/>
        </a:p>
        <a:p xmlns:a="http://schemas.openxmlformats.org/drawingml/2006/main">
          <a:endParaRPr lang="en-US" sz="1400" dirty="0"/>
        </a:p>
        <a:p xmlns:a="http://schemas.openxmlformats.org/drawingml/2006/main">
          <a:r>
            <a:rPr lang="en-US" sz="1400" i="1" baseline="0" dirty="0">
              <a:effectLst/>
              <a:latin typeface="+mn-lt"/>
              <a:ea typeface="+mn-ea"/>
              <a:cs typeface="+mn-cs"/>
              <a:sym typeface="Symbol"/>
            </a:rPr>
            <a:t>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</a:t>
          </a:r>
          <a:r>
            <a:rPr lang="en-US" sz="1400" baseline="-25000" dirty="0">
              <a:effectLst/>
              <a:latin typeface="+mn-lt"/>
              <a:ea typeface="+mn-ea"/>
              <a:cs typeface="+mn-cs"/>
            </a:rPr>
            <a:t>,0</a:t>
          </a:r>
          <a:r>
            <a:rPr lang="en-US" sz="1400" baseline="0" dirty="0">
              <a:effectLst/>
              <a:latin typeface="+mn-lt"/>
              <a:ea typeface="+mn-ea"/>
              <a:cs typeface="+mn-cs"/>
            </a:rPr>
            <a:t> = </a:t>
          </a:r>
          <a:r>
            <a:rPr lang="en-US" sz="1400" baseline="0" dirty="0">
              <a:effectLst/>
              <a:latin typeface="+mn-lt"/>
              <a:ea typeface="+mn-ea"/>
              <a:cs typeface="+mn-cs"/>
              <a:sym typeface="Symbol"/>
            </a:rPr>
            <a:t>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</a:t>
          </a:r>
          <a:r>
            <a:rPr lang="en-US" sz="1400" baseline="-250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400" baseline="0" dirty="0">
              <a:effectLst/>
              <a:latin typeface="+mn-lt"/>
              <a:ea typeface="+mn-ea"/>
              <a:cs typeface="+mn-cs"/>
              <a:sym typeface="Symbol"/>
            </a:rPr>
            <a:t></a:t>
          </a:r>
          <a:r>
            <a:rPr lang="en-US" sz="1400" i="1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rPr>
            <a:t>P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</a:t>
          </a:r>
          <a:r>
            <a:rPr lang="en-US" sz="1400" baseline="-25000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400" baseline="0" dirty="0">
              <a:effectLst/>
              <a:latin typeface="+mn-lt"/>
              <a:ea typeface="+mn-ea"/>
              <a:cs typeface="+mn-cs"/>
            </a:rPr>
            <a:t>/ </a:t>
          </a:r>
          <a:r>
            <a:rPr lang="en-US" sz="1400" i="1" baseline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en-US" sz="1400" baseline="-25000" dirty="0">
              <a:effectLst/>
              <a:latin typeface="+mn-lt"/>
              <a:ea typeface="+mn-ea"/>
              <a:cs typeface="+mn-cs"/>
              <a:sym typeface="Symbol"/>
            </a:rPr>
            <a:t></a:t>
          </a:r>
          <a:r>
            <a:rPr lang="en-US" sz="1400" baseline="0" dirty="0">
              <a:effectLst/>
              <a:latin typeface="+mn-lt"/>
              <a:ea typeface="+mn-ea"/>
              <a:cs typeface="+mn-cs"/>
            </a:rPr>
            <a:t>  = 0.0074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0.1481</cdr:x>
      <cdr:y>0.59956</cdr:y>
    </cdr:from>
    <cdr:to>
      <cdr:x>0.23841</cdr:x>
      <cdr:y>0.6801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1FAC9CA6-0122-B76E-B20F-CD247A9F2667}"/>
            </a:ext>
          </a:extLst>
        </cdr:cNvPr>
        <cdr:cNvCxnSpPr/>
      </cdr:nvCxnSpPr>
      <cdr:spPr bwMode="auto">
        <a:xfrm xmlns:a="http://schemas.openxmlformats.org/drawingml/2006/main" flipH="1" flipV="1">
          <a:off x="856114" y="2412268"/>
          <a:ext cx="522058" cy="32403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0000FF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0.1481</cdr:x>
      <cdr:y>0.59956</cdr:y>
    </cdr:from>
    <cdr:to>
      <cdr:x>0.24775</cdr:x>
      <cdr:y>0.59956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9178750C-3BFE-329E-B5C2-F8C0B64D299B}"/>
            </a:ext>
          </a:extLst>
        </cdr:cNvPr>
        <cdr:cNvCxnSpPr/>
      </cdr:nvCxnSpPr>
      <cdr:spPr bwMode="auto">
        <a:xfrm xmlns:a="http://schemas.openxmlformats.org/drawingml/2006/main" flipH="1">
          <a:off x="856114" y="2412268"/>
          <a:ext cx="57606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B0F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823458-FAC7-48F5-B43C-1B56FAF23201}" type="datetimeFigureOut">
              <a:rPr lang="en-US"/>
              <a:pPr>
                <a:defRPr/>
              </a:pPr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6CEBAD-4C4D-4D2C-B5F9-AEAAE8981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03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5723FC1-EA10-407A-A194-834153C83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4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8687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173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492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C6879-0005-48A7-A7C4-009375A4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81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B56FC-60E7-4C5A-88F3-9225BD9CE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53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25519-D7D0-462D-B9C4-E6A2A99F1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17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C1529-04F4-4822-BB7C-6BB2F3B9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47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36F4-2A2A-4B68-BC63-4CFF1B624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15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DCBF-6189-4E2C-8528-C91BC768E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95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DCDE5-40A4-4DFE-A287-2D6649A6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5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A85CF-2B4F-4260-98DE-F95FC949B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7041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9F358-A070-493D-B4BF-937F7F226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4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882A-7ACC-46B3-A617-A3FC84153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9EA22-BDD8-4406-BCD0-D3BA29808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1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618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019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734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63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71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55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174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990600" y="645318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 userDrawn="1"/>
        </p:nvSpPr>
        <p:spPr bwMode="auto">
          <a:xfrm>
            <a:off x="863600" y="6477000"/>
            <a:ext cx="7669213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K.T. McDonald</a:t>
            </a:r>
            <a:r>
              <a:rPr lang="en-US" sz="1600">
                <a:solidFill>
                  <a:schemeClr val="tx1"/>
                </a:solidFill>
              </a:rPr>
              <a:t>                   </a:t>
            </a:r>
            <a:r>
              <a:rPr lang="en-US" sz="1600">
                <a:solidFill>
                  <a:srgbClr val="FF0000"/>
                </a:solidFill>
              </a:rPr>
              <a:t>MAP Friday Meeting    </a:t>
            </a:r>
            <a:r>
              <a:rPr lang="en-US" sz="1600"/>
              <a:t>          </a:t>
            </a:r>
            <a:r>
              <a:rPr lang="en-US" sz="1600">
                <a:solidFill>
                  <a:schemeClr val="tx1"/>
                </a:solidFill>
              </a:rPr>
              <a:t>    </a:t>
            </a:r>
            <a:r>
              <a:rPr lang="en-US" sz="1600"/>
              <a:t>April 8, 2011      </a:t>
            </a:r>
            <a:fld id="{275F8235-7C53-448A-AE62-EECB143C655E}" type="slidenum">
              <a:rPr lang="en-US" sz="1600"/>
              <a:pPr eaLnBrk="1" hangingPunct="1">
                <a:spcBef>
                  <a:spcPct val="50000"/>
                </a:spcBef>
              </a:pPr>
              <a:t>‹#›</a:t>
            </a:fld>
            <a:endParaRPr lang="en-US" sz="1600"/>
          </a:p>
        </p:txBody>
      </p:sp>
      <p:pic>
        <p:nvPicPr>
          <p:cNvPr id="1029" name="Picture 6" descr="princet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924550"/>
            <a:ext cx="787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7" descr="map-091203a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575" y="5876925"/>
            <a:ext cx="8604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Swis721 Ex BT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en-US"/>
              <a:t>asdasdasddsad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0969295-5141-4069-8A99-933301D53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kirkmcd.princeton.edu/examples/accel/forest_jpa_39_5321_06.pdf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hyperlink" Target="http://kirkmcd.princeton.edu/mumu/target/Sayed/140129/SolTaper-140129_k9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hyperlink" Target="http://kirkmcd.princeton.edu/examples/accel/autin_nim_a503_363_03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kirkmcd.princeton.edu/atf/four_cavity_studies.pdf" TargetMode="External"/><Relationship Id="rId13" Type="http://schemas.openxmlformats.org/officeDocument/2006/relationships/oleObject" Target="../embeddings/oleObject20.bin"/><Relationship Id="rId3" Type="http://schemas.openxmlformats.org/officeDocument/2006/relationships/hyperlink" Target="http://kirkmcd.princeton.edu/examples/cylindrical.pdf" TargetMode="External"/><Relationship Id="rId7" Type="http://schemas.openxmlformats.org/officeDocument/2006/relationships/hyperlink" Target="http://kirkmcd.princeton.edu/examples/gauge.pdf" TargetMode="External"/><Relationship Id="rId12" Type="http://schemas.openxmlformats.org/officeDocument/2006/relationships/image" Target="../media/image17.wmf"/><Relationship Id="rId2" Type="http://schemas.openxmlformats.org/officeDocument/2006/relationships/hyperlink" Target="http://kirkmcd.princeton.edu/examples/cavity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irkmcd.princeton.edu/examples/gibbs.pdf" TargetMode="External"/><Relationship Id="rId11" Type="http://schemas.openxmlformats.org/officeDocument/2006/relationships/oleObject" Target="../embeddings/oleObject19.bin"/><Relationship Id="rId5" Type="http://schemas.openxmlformats.org/officeDocument/2006/relationships/hyperlink" Target="http://kirkmcd.princeton.edu/examples/EM/jackson_ajp_70_917_02.pdf" TargetMode="External"/><Relationship Id="rId10" Type="http://schemas.openxmlformats.org/officeDocument/2006/relationships/image" Target="../media/image20.png"/><Relationship Id="rId4" Type="http://schemas.openxmlformats.org/officeDocument/2006/relationships/hyperlink" Target="http://kirkmcd.princeton.edu/examples/EM/gibbs_nature_53_509_96.pdf" TargetMode="External"/><Relationship Id="rId9" Type="http://schemas.openxmlformats.org/officeDocument/2006/relationships/hyperlink" Target="http://kirkmcd.princeton.edu/atf/vector.pdf" TargetMode="External"/><Relationship Id="rId1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irkmcd.princeton.edu/examples/hamiltonian.pdf" TargetMode="External"/><Relationship Id="rId7" Type="http://schemas.openxmlformats.org/officeDocument/2006/relationships/image" Target="../media/image9.wmf"/><Relationship Id="rId2" Type="http://schemas.openxmlformats.org/officeDocument/2006/relationships/hyperlink" Target="http://kirkmcd.princeton.edu/examples/accel/courant_ap_3_1_58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irkmcd.princeton.edu/examples/mechanics/nolte_pt_63_4_32_10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irkmcd.princeton.edu/examples/accel/swann_pr_44_224_33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12" Type="http://schemas.openxmlformats.org/officeDocument/2006/relationships/hyperlink" Target="http://kirkmcd.princeton.edu/examples/growth.pdf" TargetMode="External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88913"/>
            <a:ext cx="9144000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br>
              <a:rPr lang="en-US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Comments on Emittance Calculations</a:t>
            </a:r>
            <a:br>
              <a:rPr lang="en-US" sz="2800" dirty="0">
                <a:latin typeface="Comic Sans MS" pitchFamily="66" charset="0"/>
              </a:rPr>
            </a:br>
            <a:br>
              <a:rPr lang="en-US" sz="2800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781425" y="5276850"/>
            <a:ext cx="15335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 sz="1600"/>
              <a:t>K.T. McDonald</a:t>
            </a:r>
          </a:p>
          <a:p>
            <a:pPr algn="ctr" eaLnBrk="1" hangingPunct="1"/>
            <a:r>
              <a:rPr lang="en-US" sz="1600" i="1">
                <a:solidFill>
                  <a:srgbClr val="FF0000"/>
                </a:solidFill>
              </a:rPr>
              <a:t>Princeton U.</a:t>
            </a:r>
            <a:r>
              <a:rPr lang="en-US" sz="1600">
                <a:solidFill>
                  <a:srgbClr val="FF0000"/>
                </a:solidFill>
              </a:rPr>
              <a:t>  </a:t>
            </a:r>
          </a:p>
          <a:p>
            <a:pPr algn="ctr" eaLnBrk="1" hangingPunct="1"/>
            <a:r>
              <a:rPr lang="en-US" sz="1600"/>
              <a:t>(April 8, 2011)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03213" y="1628775"/>
            <a:ext cx="84455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600" dirty="0"/>
              <a:t>“Accelerator physics—a field where often work of the highest quality is buried in lost technical notes or even not published.”</a:t>
            </a:r>
          </a:p>
          <a:p>
            <a:pPr eaLnBrk="1" hangingPunct="1"/>
            <a:r>
              <a:rPr lang="en-US" sz="1600" dirty="0"/>
              <a:t>—Etienne Forest, J. Phys. A: Math. Gen. </a:t>
            </a:r>
            <a:r>
              <a:rPr lang="en-US" sz="1600" b="1" dirty="0"/>
              <a:t>39, </a:t>
            </a:r>
            <a:r>
              <a:rPr lang="en-US" sz="1600" dirty="0"/>
              <a:t>5321 (2006)</a:t>
            </a:r>
          </a:p>
          <a:p>
            <a:pPr eaLnBrk="1" hangingPunct="1"/>
            <a:r>
              <a:rPr lang="en-US" sz="1200" dirty="0">
                <a:hlinkClick r:id="rId2"/>
              </a:rPr>
              <a:t>http://kirkmcd.princeton.edu/examples/accel/forest_jpa_39_5321_06.pdf</a:t>
            </a:r>
            <a:endParaRPr lang="en-US" sz="12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92696"/>
            <a:ext cx="8028892" cy="711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The stabilization occurs for                         (J.S. Berg, 2013).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An argument for this result is that if the diameter </a:t>
            </a:r>
            <a:r>
              <a:rPr lang="en-US" sz="1400" i="1" dirty="0">
                <a:latin typeface="+mn-lt"/>
              </a:rPr>
              <a:t>2c p</a:t>
            </a:r>
            <a:r>
              <a:rPr lang="en-US" sz="1400" baseline="-25000" dirty="0">
                <a:latin typeface="+mn-lt"/>
                <a:sym typeface="Symbol"/>
              </a:rPr>
              <a:t></a:t>
            </a:r>
            <a:r>
              <a:rPr lang="en-US" sz="1400" dirty="0">
                <a:latin typeface="+mn-lt"/>
                <a:sym typeface="Symbol"/>
              </a:rPr>
              <a:t>/</a:t>
            </a:r>
            <a:r>
              <a:rPr lang="en-US" sz="1400" i="1" dirty="0" err="1">
                <a:latin typeface="+mn-lt"/>
                <a:sym typeface="Symbol"/>
              </a:rPr>
              <a:t>eB</a:t>
            </a:r>
            <a:r>
              <a:rPr lang="en-US" sz="1400" i="1" baseline="-25000" dirty="0" err="1">
                <a:latin typeface="+mn-lt"/>
                <a:sym typeface="Symbol"/>
              </a:rPr>
              <a:t>z</a:t>
            </a:r>
            <a:r>
              <a:rPr lang="en-US" sz="1400" dirty="0">
                <a:latin typeface="+mn-lt"/>
                <a:sym typeface="Symbol"/>
              </a:rPr>
              <a:t> </a:t>
            </a:r>
            <a:r>
              <a:rPr lang="en-US" sz="1400" dirty="0">
                <a:sym typeface="Symbol"/>
              </a:rPr>
              <a:t>of the helical trajectory of a charge </a:t>
            </a:r>
            <a:r>
              <a:rPr lang="en-US" sz="1400" i="1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with transverse momentum </a:t>
            </a:r>
            <a:r>
              <a:rPr lang="en-US" sz="1400" i="1" dirty="0">
                <a:latin typeface="+mn-lt"/>
                <a:sym typeface="Symbol"/>
              </a:rPr>
              <a:t>p</a:t>
            </a:r>
            <a:r>
              <a:rPr lang="en-US" sz="1400" baseline="-25000" dirty="0">
                <a:sym typeface="Symbol"/>
              </a:rPr>
              <a:t> </a:t>
            </a:r>
            <a:r>
              <a:rPr lang="en-US" sz="1400" dirty="0">
                <a:sym typeface="Symbol"/>
              </a:rPr>
              <a:t></a:t>
            </a:r>
            <a:r>
              <a:rPr lang="en-US" sz="1400" baseline="-25000" dirty="0">
                <a:sym typeface="Symbol"/>
              </a:rPr>
              <a:t>  </a:t>
            </a:r>
            <a:r>
              <a:rPr lang="en-US" sz="1400" dirty="0">
                <a:sym typeface="Symbol"/>
              </a:rPr>
              <a:t></a:t>
            </a:r>
            <a:r>
              <a:rPr lang="en-US" sz="1400" i="1" baseline="-25000" dirty="0">
                <a:sym typeface="Symbol"/>
              </a:rPr>
              <a:t>p</a:t>
            </a:r>
            <a:r>
              <a:rPr lang="en-US" sz="1400" baseline="-25000" dirty="0">
                <a:sym typeface="Symbol"/>
              </a:rPr>
              <a:t></a:t>
            </a:r>
            <a:r>
              <a:rPr lang="en-US" sz="1400" dirty="0">
                <a:sym typeface="Symbol"/>
              </a:rPr>
              <a:t> in a uniform axial magnetic field </a:t>
            </a:r>
            <a:r>
              <a:rPr lang="en-US" sz="1400" i="1" dirty="0" err="1">
                <a:latin typeface="+mn-lt"/>
                <a:sym typeface="Symbol"/>
              </a:rPr>
              <a:t>B</a:t>
            </a:r>
            <a:r>
              <a:rPr lang="en-US" sz="1400" i="1" baseline="-25000" dirty="0" err="1">
                <a:latin typeface="+mn-lt"/>
                <a:sym typeface="Symbol"/>
              </a:rPr>
              <a:t>z</a:t>
            </a:r>
            <a:r>
              <a:rPr lang="en-US" sz="1400" dirty="0">
                <a:latin typeface="+mn-lt"/>
                <a:sym typeface="Symbol"/>
              </a:rPr>
              <a:t> </a:t>
            </a:r>
            <a:r>
              <a:rPr lang="en-US" sz="1400" dirty="0">
                <a:sym typeface="Symbol"/>
              </a:rPr>
              <a:t>is less than the </a:t>
            </a:r>
            <a:r>
              <a:rPr lang="en-US" sz="1400" dirty="0" err="1">
                <a:sym typeface="Symbol"/>
              </a:rPr>
              <a:t>rms</a:t>
            </a:r>
            <a:r>
              <a:rPr lang="en-US" sz="1400" dirty="0">
                <a:sym typeface="Symbol"/>
              </a:rPr>
              <a:t> radial extent </a:t>
            </a:r>
            <a:r>
              <a:rPr lang="en-US" sz="1400" baseline="-25000" dirty="0">
                <a:sym typeface="Symbol"/>
              </a:rPr>
              <a:t></a:t>
            </a:r>
            <a:r>
              <a:rPr lang="en-US" sz="1400" dirty="0">
                <a:sym typeface="Symbol"/>
              </a:rPr>
              <a:t> of the bunch, the bunch does not appear to grow radially as it propagates, and the </a:t>
            </a:r>
            <a:r>
              <a:rPr lang="en-US" sz="1400" dirty="0" err="1">
                <a:sym typeface="Symbol"/>
              </a:rPr>
              <a:t>rms</a:t>
            </a:r>
            <a:r>
              <a:rPr lang="en-US" sz="1400" dirty="0">
                <a:sym typeface="Symbol"/>
              </a:rPr>
              <a:t> measure of transverse emittance remains invariant with time/distance.</a:t>
            </a:r>
          </a:p>
          <a:p>
            <a:r>
              <a:rPr lang="en-US" sz="1400" dirty="0">
                <a:solidFill>
                  <a:srgbClr val="FF0000"/>
                </a:solidFill>
                <a:sym typeface="Symbol"/>
              </a:rPr>
              <a:t>See also, </a:t>
            </a:r>
            <a:r>
              <a:rPr lang="en-US" sz="1000" dirty="0">
                <a:sym typeface="Symbol"/>
                <a:hlinkClick r:id="rId2"/>
              </a:rPr>
              <a:t>http://kirkmcd.princeton.edu/mumu/target/Sayed/140129/SolTaper-140129_k9.pdf</a:t>
            </a:r>
            <a:endParaRPr lang="en-US" sz="1000" dirty="0">
              <a:sym typeface="Symbol"/>
            </a:endParaRPr>
          </a:p>
          <a:p>
            <a:endParaRPr lang="en-US" sz="1400" dirty="0"/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-36512" y="58143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+mj-lt"/>
                <a:ea typeface="SimSun" pitchFamily="2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SimSun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SimSun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SimSun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SimSun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FF0000"/>
                </a:solidFill>
                <a:latin typeface="Swis721 Ex BT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kern="0" dirty="0">
                <a:solidFill>
                  <a:srgbClr val="0000FF"/>
                </a:solidFill>
                <a:latin typeface="Comic Sans MS" pitchFamily="66" charset="0"/>
              </a:rPr>
              <a:t>Stabilization of Transverse Emittance by an Axial </a:t>
            </a:r>
            <a:r>
              <a:rPr lang="en-US" kern="0">
                <a:solidFill>
                  <a:srgbClr val="0000FF"/>
                </a:solidFill>
                <a:latin typeface="Comic Sans MS" pitchFamily="66" charset="0"/>
              </a:rPr>
              <a:t>Magnetic Field, </a:t>
            </a:r>
            <a:r>
              <a:rPr lang="en-US" kern="0" dirty="0">
                <a:solidFill>
                  <a:srgbClr val="0000FF"/>
                </a:solidFill>
                <a:latin typeface="Comic Sans MS" pitchFamily="66" charset="0"/>
              </a:rPr>
              <a:t>Cont’d.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489305"/>
              </p:ext>
            </p:extLst>
          </p:nvPr>
        </p:nvGraphicFramePr>
        <p:xfrm>
          <a:off x="3239852" y="584684"/>
          <a:ext cx="1205418" cy="52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41120" imgH="457200" progId="Equation.DSMT4">
                  <p:embed/>
                </p:oleObj>
              </mc:Choice>
              <mc:Fallback>
                <p:oleObj name="Equation" r:id="rId3" imgW="1041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9852" y="584684"/>
                        <a:ext cx="1205418" cy="529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3131840" y="2816932"/>
            <a:ext cx="396044" cy="50405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319127"/>
              </p:ext>
            </p:extLst>
          </p:nvPr>
        </p:nvGraphicFramePr>
        <p:xfrm>
          <a:off x="1951690" y="1088740"/>
          <a:ext cx="5780680" cy="4023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0460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Eigenemittances aka Courant-Snyder Invariant Eigenvalues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87524" y="476672"/>
            <a:ext cx="8696325" cy="754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A.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Dragt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argues that we learn more if we calculate the so-called  invariant eigenemittances.</a:t>
            </a:r>
          </a:p>
          <a:p>
            <a:pPr eaLnBrk="1" hangingPunct="1">
              <a:buAutoNum type="alphaUcPeriod"/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ym typeface="Symbol" pitchFamily="18" charset="2"/>
              </a:rPr>
              <a:t>These are the absolute values of the 3 distinct eigenvalues, </a:t>
            </a:r>
            <a:r>
              <a:rPr lang="en-US" sz="1400" dirty="0">
                <a:sym typeface="Symbol"/>
              </a:rPr>
              <a:t></a:t>
            </a:r>
            <a:r>
              <a:rPr lang="en-US" sz="1600" i="1" baseline="-25000" dirty="0">
                <a:latin typeface="+mn-lt"/>
                <a:sym typeface="Symbol"/>
              </a:rPr>
              <a:t>1</a:t>
            </a:r>
            <a:r>
              <a:rPr lang="en-US" sz="1400" dirty="0">
                <a:sym typeface="Symbol"/>
              </a:rPr>
              <a:t>, </a:t>
            </a:r>
            <a:r>
              <a:rPr lang="en-US" sz="1600" i="1" baseline="-25000" dirty="0">
                <a:latin typeface="+mn-lt"/>
                <a:sym typeface="Symbol"/>
              </a:rPr>
              <a:t>2</a:t>
            </a:r>
            <a:r>
              <a:rPr lang="en-US" sz="1400" dirty="0">
                <a:sym typeface="Symbol"/>
              </a:rPr>
              <a:t>, </a:t>
            </a:r>
            <a:r>
              <a:rPr lang="en-US" sz="1600" i="1" baseline="-25000" dirty="0">
                <a:latin typeface="+mn-lt"/>
                <a:sym typeface="Symbol"/>
              </a:rPr>
              <a:t>3</a:t>
            </a:r>
            <a:r>
              <a:rPr lang="en-US" sz="1400" dirty="0">
                <a:sym typeface="Symbol"/>
              </a:rPr>
              <a:t>,</a:t>
            </a:r>
            <a:r>
              <a:rPr lang="en-US" sz="1400" dirty="0">
                <a:sym typeface="Symbol" pitchFamily="18" charset="2"/>
              </a:rPr>
              <a:t> of the matrix</a:t>
            </a: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Any function of the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1600" i="1" baseline="-25000" dirty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</a:t>
            </a:r>
            <a:r>
              <a:rPr lang="en-US" sz="1600" i="1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</a:t>
            </a:r>
            <a:r>
              <a:rPr lang="en-US" sz="1600" i="1" baseline="-25000" dirty="0">
                <a:solidFill>
                  <a:srgbClr val="FF0000"/>
                </a:solidFill>
                <a:sym typeface="Symbol"/>
              </a:rPr>
              <a:t>3  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is also invariant under “linear” transformations,</a:t>
            </a: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                Examples:</a:t>
            </a: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If the </a:t>
            </a:r>
            <a:r>
              <a:rPr lang="en-US" sz="1600" i="1" dirty="0">
                <a:latin typeface="+mn-lt"/>
                <a:sym typeface="Symbol" pitchFamily="18" charset="2"/>
              </a:rPr>
              <a:t>x-y</a:t>
            </a:r>
            <a:r>
              <a:rPr lang="en-US" sz="1400" dirty="0">
                <a:sym typeface="Symbol" pitchFamily="18" charset="2"/>
              </a:rPr>
              <a:t> and </a:t>
            </a:r>
            <a:r>
              <a:rPr lang="en-US" sz="1600" i="1" dirty="0"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ym typeface="Symbol" pitchFamily="18" charset="2"/>
              </a:rPr>
              <a:t> motions are decoupled, the method of eigenemittances reveals that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     are invariant under “linear” transformations.  (|</a:t>
            </a:r>
            <a:r>
              <a:rPr lang="en-US" sz="1400" dirty="0">
                <a:sym typeface="Symbol"/>
              </a:rPr>
              <a:t>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>
                <a:sym typeface="Symbol"/>
              </a:rPr>
              <a:t>| </a:t>
            </a:r>
            <a:r>
              <a:rPr lang="en-US" sz="1400" i="1" dirty="0">
                <a:sym typeface="Symbol"/>
              </a:rPr>
              <a:t>and </a:t>
            </a:r>
            <a:r>
              <a:rPr lang="en-US" sz="1400" dirty="0">
                <a:sym typeface="Symbol" pitchFamily="18" charset="2"/>
              </a:rPr>
              <a:t>|</a:t>
            </a:r>
            <a:r>
              <a:rPr lang="en-US" sz="1400" dirty="0">
                <a:sym typeface="Symbol"/>
              </a:rPr>
              <a:t></a:t>
            </a:r>
            <a:r>
              <a:rPr lang="en-US" sz="1400" baseline="-25000" dirty="0">
                <a:sym typeface="Symbol"/>
              </a:rPr>
              <a:t>2</a:t>
            </a:r>
            <a:r>
              <a:rPr lang="en-US" sz="1400" dirty="0">
                <a:sym typeface="Symbol"/>
              </a:rPr>
              <a:t>| </a:t>
            </a:r>
            <a:r>
              <a:rPr lang="en-US" sz="1400" i="1" dirty="0">
                <a:sym typeface="Symbol"/>
              </a:rPr>
              <a:t>are listed on slide 9.</a:t>
            </a:r>
            <a:r>
              <a:rPr lang="en-US" sz="1400" dirty="0">
                <a:sym typeface="Symbol"/>
              </a:rPr>
              <a:t>)</a:t>
            </a:r>
            <a:r>
              <a:rPr lang="en-US" sz="1400" i="1" dirty="0">
                <a:sym typeface="Symbol"/>
              </a:rPr>
              <a:t> 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Even if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/>
              </a:rPr>
              <a:t>x, y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and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are coupled, there is no “emittance exchange” between </a:t>
            </a:r>
            <a:r>
              <a:rPr lang="en-US" sz="1400" i="1" dirty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and </a:t>
            </a:r>
            <a:r>
              <a:rPr lang="en-US" sz="1400" i="1" dirty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/>
              </a:rPr>
              <a:t>z</a:t>
            </a:r>
            <a:r>
              <a:rPr lang="en-US" sz="1600" baseline="-25000" dirty="0">
                <a:solidFill>
                  <a:srgbClr val="FF0000"/>
                </a:solidFill>
                <a:latin typeface="+mn-lt"/>
                <a:sym typeface="Symbol"/>
              </a:rPr>
              <a:t>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under “linear” transformations, if the emittances are defined in terms of eigenemittances.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          </a:t>
            </a:r>
            <a:r>
              <a:rPr lang="en-US" sz="1400" dirty="0">
                <a:sym typeface="Symbol" pitchFamily="18" charset="2"/>
              </a:rPr>
              <a:t>Perhaps we should check for “cooling” of the </a:t>
            </a:r>
            <a:r>
              <a:rPr lang="en-US" sz="1400" dirty="0">
                <a:sym typeface="Symbol"/>
              </a:rPr>
              <a:t></a:t>
            </a:r>
            <a:r>
              <a:rPr lang="en-US" sz="1600" i="1" baseline="-25000" dirty="0">
                <a:latin typeface="Times New Roman"/>
                <a:sym typeface="Symbol"/>
              </a:rPr>
              <a:t>1</a:t>
            </a:r>
            <a:r>
              <a:rPr lang="en-US" sz="1400" dirty="0">
                <a:sym typeface="Symbol"/>
              </a:rPr>
              <a:t>, </a:t>
            </a:r>
            <a:r>
              <a:rPr lang="en-US" sz="1600" i="1" baseline="-25000" dirty="0">
                <a:latin typeface="Times New Roman"/>
                <a:sym typeface="Symbol"/>
              </a:rPr>
              <a:t>2</a:t>
            </a:r>
            <a:r>
              <a:rPr lang="en-US" sz="1400" dirty="0">
                <a:sym typeface="Symbol"/>
              </a:rPr>
              <a:t>, </a:t>
            </a:r>
            <a:r>
              <a:rPr lang="en-US" sz="1600" i="1" baseline="-25000" dirty="0">
                <a:latin typeface="Times New Roman"/>
                <a:sym typeface="Symbol"/>
              </a:rPr>
              <a:t>3 </a:t>
            </a:r>
            <a:r>
              <a:rPr lang="en-US" sz="1400" dirty="0">
                <a:sym typeface="Symbol" pitchFamily="18" charset="2"/>
              </a:rPr>
              <a:t>as well as of the emittances.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67622"/>
              </p:ext>
            </p:extLst>
          </p:nvPr>
        </p:nvGraphicFramePr>
        <p:xfrm>
          <a:off x="1370013" y="1233488"/>
          <a:ext cx="6405562" cy="230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27320" imgH="1777680" progId="Equation.DSMT4">
                  <p:embed/>
                </p:oleObj>
              </mc:Choice>
              <mc:Fallback>
                <p:oleObj name="Equation" r:id="rId2" imgW="4927320" imgH="1777680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1233488"/>
                        <a:ext cx="6405562" cy="230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970374"/>
              </p:ext>
            </p:extLst>
          </p:nvPr>
        </p:nvGraphicFramePr>
        <p:xfrm>
          <a:off x="2921000" y="24638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179640" progId="Equation.DSMT4">
                  <p:embed/>
                </p:oleObj>
              </mc:Choice>
              <mc:Fallback>
                <p:oleObj name="Equation" r:id="rId4" imgW="914400" imgH="17964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463800"/>
                        <a:ext cx="914400" cy="17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576841"/>
              </p:ext>
            </p:extLst>
          </p:nvPr>
        </p:nvGraphicFramePr>
        <p:xfrm>
          <a:off x="2376488" y="3810000"/>
          <a:ext cx="4884737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59120" imgH="507960" progId="Equation.DSMT4">
                  <p:embed/>
                </p:oleObj>
              </mc:Choice>
              <mc:Fallback>
                <p:oleObj name="Equation" r:id="rId6" imgW="3759120" imgH="507960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3810000"/>
                        <a:ext cx="4884737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485103"/>
              </p:ext>
            </p:extLst>
          </p:nvPr>
        </p:nvGraphicFramePr>
        <p:xfrm>
          <a:off x="2109788" y="4545124"/>
          <a:ext cx="50514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86200" imgH="507960" progId="Equation.DSMT4">
                  <p:embed/>
                </p:oleObj>
              </mc:Choice>
              <mc:Fallback>
                <p:oleObj name="Equation" r:id="rId8" imgW="3886200" imgH="50796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4545124"/>
                        <a:ext cx="5051425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187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58143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A Beam of Pions and Muons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87524" y="531017"/>
            <a:ext cx="8696325" cy="720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Before we have a muon beam we have a pion beam.</a:t>
            </a:r>
          </a:p>
          <a:p>
            <a:pPr marL="0" indent="0"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ym typeface="Symbol" pitchFamily="18" charset="2"/>
              </a:rPr>
              <a:t>Presumably, the pion beam has a phase volume/emittance which has some relation to the phase volume/emittance of the muon beam it decays into.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To date, we largely ignore the phase volume/emittance of the pion beam, although this can be manipulated in the target/decay region.   Indeed, the magnetic taper from 20 down to 1.5 T provides a coupling of longitudinal and transverse phase space.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The decay of pions to muons is not describable by a Hamiltonian, and phase volume is altered during the decay.   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Somewhat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unintuitively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the decay “heats” rather than “cools” the phase volume although energy is lost during the decay.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For example, the decay of the pion bunch considered on slides 8 and 9 roughly triples the transverse and longitudinal emittances, both in zero field and in 10-T field.   </a:t>
            </a:r>
            <a:r>
              <a:rPr lang="en-US" sz="1400" i="1" dirty="0">
                <a:sym typeface="Symbol" pitchFamily="18" charset="2"/>
              </a:rPr>
              <a:t>However, the initial emittance of this bunch is smaller than that we will consider for a muon collider.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It is an open question whether there could be favorable coupling between a tapering magnetic field in the decay region and the unwanted emittance growth during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   decay.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          </a:t>
            </a:r>
            <a:r>
              <a:rPr lang="en-US" sz="1400" dirty="0">
                <a:sym typeface="Symbol"/>
              </a:rPr>
              <a:t>B. </a:t>
            </a:r>
            <a:r>
              <a:rPr lang="en-US" sz="1400" dirty="0" err="1">
                <a:sym typeface="Symbol"/>
              </a:rPr>
              <a:t>Autin</a:t>
            </a:r>
            <a:r>
              <a:rPr lang="en-US" sz="1400" dirty="0">
                <a:sym typeface="Symbol"/>
              </a:rPr>
              <a:t> made some comments on </a:t>
            </a:r>
            <a:r>
              <a:rPr lang="en-US" sz="1400" dirty="0">
                <a:sym typeface="Symbol" pitchFamily="18" charset="2"/>
              </a:rPr>
              <a:t>emittance growth during </a:t>
            </a:r>
            <a:r>
              <a:rPr lang="en-US" sz="1400" dirty="0">
                <a:sym typeface="Symbol"/>
              </a:rPr>
              <a:t>   decay in</a:t>
            </a:r>
          </a:p>
          <a:p>
            <a:pPr eaLnBrk="1" hangingPunct="1">
              <a:defRPr/>
            </a:pPr>
            <a:r>
              <a:rPr lang="en-US" sz="12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200" dirty="0">
                <a:solidFill>
                  <a:srgbClr val="FF0000"/>
                </a:solidFill>
                <a:sym typeface="Symbol" pitchFamily="18" charset="2"/>
              </a:rPr>
              <a:t>              </a:t>
            </a:r>
            <a:r>
              <a:rPr lang="en-US" sz="1000" dirty="0">
                <a:solidFill>
                  <a:srgbClr val="FF0000"/>
                </a:solidFill>
                <a:sym typeface="Symbol" pitchFamily="18" charset="2"/>
                <a:hlinkClick r:id="rId2"/>
              </a:rPr>
              <a:t>http://kirkmcd.princeton.edu/examples/accel/autin_nim_a503_363_03.pdf</a:t>
            </a:r>
            <a:endParaRPr lang="en-US" sz="10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280789"/>
              </p:ext>
            </p:extLst>
          </p:nvPr>
        </p:nvGraphicFramePr>
        <p:xfrm>
          <a:off x="2921000" y="24638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79640" progId="Equation.DSMT4">
                  <p:embed/>
                </p:oleObj>
              </mc:Choice>
              <mc:Fallback>
                <p:oleObj name="Equation" r:id="rId3" imgW="914400" imgH="1796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463800"/>
                        <a:ext cx="914400" cy="17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448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58143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Emittance Calculations Including RF Cavities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00" name="Text Box 4"/>
              <p:cNvSpPr txBox="1">
                <a:spLocks noChangeArrowheads="1"/>
              </p:cNvSpPr>
              <p:nvPr/>
            </p:nvSpPr>
            <p:spPr bwMode="auto">
              <a:xfrm>
                <a:off x="447675" y="512676"/>
                <a:ext cx="8696325" cy="65310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eaLnBrk="0" hangingPunct="0"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0000FF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Our beamline includes </a:t>
                </a:r>
                <a:r>
                  <a:rPr lang="en-US" sz="1400" dirty="0" err="1">
                    <a:solidFill>
                      <a:srgbClr val="FF0000"/>
                    </a:solidFill>
                    <a:sym typeface="Symbol" pitchFamily="18" charset="2"/>
                  </a:rPr>
                  <a:t>rf</a:t>
                </a: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 accelerating cavities, and we may wish to perform emittance calculations for transport through these cavities.</a:t>
                </a:r>
              </a:p>
              <a:p>
                <a:pPr eaLnBrk="1" hangingPunct="1">
                  <a:defRPr/>
                </a:pPr>
                <a:endParaRPr lang="en-US" sz="14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400" dirty="0">
                    <a:sym typeface="Symbol" pitchFamily="18" charset="2"/>
                  </a:rPr>
                  <a:t>If we use canonical coordinates in the emittance calculations, we need to know the scalar and vector potentials of an </a:t>
                </a:r>
                <a:r>
                  <a:rPr lang="en-US" sz="1400" dirty="0" err="1">
                    <a:sym typeface="Symbol" pitchFamily="18" charset="2"/>
                  </a:rPr>
                  <a:t>rf</a:t>
                </a:r>
                <a:r>
                  <a:rPr lang="en-US" sz="1400" dirty="0">
                    <a:sym typeface="Symbol" pitchFamily="18" charset="2"/>
                  </a:rPr>
                  <a:t> cavity, which means choosing a gauge.</a:t>
                </a:r>
              </a:p>
              <a:p>
                <a:pPr eaLnBrk="1" hangingPunct="1">
                  <a:defRPr/>
                </a:pPr>
                <a:endParaRPr lang="en-US" sz="14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In the Lorenz gauge (and also in the Coulomb gauges and in the </a:t>
                </a:r>
                <a:r>
                  <a:rPr lang="en-US" sz="1400" dirty="0" err="1">
                    <a:solidFill>
                      <a:srgbClr val="FF0000"/>
                    </a:solidFill>
                    <a:sym typeface="Symbol" pitchFamily="18" charset="2"/>
                  </a:rPr>
                  <a:t>Poincaré</a:t>
                </a: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 gauge) the potentials are nonzero outside a closed cavity where the fields </a:t>
                </a:r>
                <a:r>
                  <a:rPr lang="en-US" sz="1600" b="1" dirty="0">
                    <a:solidFill>
                      <a:srgbClr val="FF0000"/>
                    </a:solidFill>
                    <a:latin typeface="+mn-lt"/>
                    <a:sym typeface="Symbol" pitchFamily="18" charset="2"/>
                  </a:rPr>
                  <a:t>E</a:t>
                </a: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 and </a:t>
                </a:r>
                <a:r>
                  <a:rPr lang="en-US" sz="1600" b="1" dirty="0">
                    <a:solidFill>
                      <a:srgbClr val="FF0000"/>
                    </a:solidFill>
                    <a:latin typeface="+mn-lt"/>
                    <a:sym typeface="Symbol" pitchFamily="18" charset="2"/>
                  </a:rPr>
                  <a:t>B</a:t>
                </a:r>
                <a:r>
                  <a:rPr lang="en-US" sz="1400" dirty="0">
                    <a:solidFill>
                      <a:srgbClr val="FF0000"/>
                    </a:solidFill>
                    <a:sym typeface="Symbol" pitchFamily="18" charset="2"/>
                  </a:rPr>
                  <a:t> are zero.</a:t>
                </a:r>
              </a:p>
              <a:p>
                <a:pPr eaLnBrk="1" hangingPunct="1">
                  <a:defRPr/>
                </a:pPr>
                <a:r>
                  <a:rPr lang="en-US" sz="1000" dirty="0">
                    <a:solidFill>
                      <a:srgbClr val="FF0000"/>
                    </a:solidFill>
                    <a:sym typeface="Symbol" pitchFamily="18" charset="2"/>
                    <a:hlinkClick r:id="rId2"/>
                  </a:rPr>
                  <a:t>http://kirkmcd.princeton.edu/examples/cavity.pdf</a:t>
                </a:r>
                <a:endParaRPr lang="en-US" sz="1000" dirty="0">
                  <a:solidFill>
                    <a:srgbClr val="FF0000"/>
                  </a:solidFill>
                  <a:sym typeface="Symbol" pitchFamily="18" charset="2"/>
                </a:endParaRPr>
              </a:p>
              <a:p>
                <a:pPr eaLnBrk="1" hangingPunct="1">
                  <a:defRPr/>
                </a:pPr>
                <a:endParaRPr lang="en-US" sz="14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400" dirty="0">
                    <a:sym typeface="Symbol" pitchFamily="18" charset="2"/>
                  </a:rPr>
                  <a:t>It may be preferable to use the Hamiltonian gauge (Gibbs, 1896), in which the scalar potential is zero everywhere, and the vector potential is (for time dependence </a:t>
                </a:r>
                <a:r>
                  <a:rPr lang="en-US" sz="1600" i="1" dirty="0" err="1">
                    <a:latin typeface="+mn-lt"/>
                    <a:sym typeface="Symbol" pitchFamily="18" charset="2"/>
                  </a:rPr>
                  <a:t>e</a:t>
                </a:r>
                <a:r>
                  <a:rPr lang="en-US" sz="1600" i="1" baseline="30000" dirty="0" err="1">
                    <a:latin typeface="+mn-lt"/>
                    <a:sym typeface="Symbol" pitchFamily="18" charset="2"/>
                  </a:rPr>
                  <a:t>-i</a:t>
                </a:r>
                <a:r>
                  <a:rPr lang="en-US" sz="1600" i="1" baseline="30000" dirty="0" err="1">
                    <a:latin typeface="+mn-lt"/>
                    <a:sym typeface="Symbol"/>
                  </a:rPr>
                  <a:t>t</a:t>
                </a:r>
                <a:r>
                  <a:rPr lang="en-US" sz="1400" baseline="30000" dirty="0">
                    <a:sym typeface="Symbol"/>
                  </a:rPr>
                  <a:t> </a:t>
                </a:r>
                <a:r>
                  <a:rPr lang="en-US" sz="1400" dirty="0">
                    <a:sym typeface="Symbol"/>
                  </a:rPr>
                  <a:t>and wave number </a:t>
                </a:r>
                <a:r>
                  <a:rPr lang="en-US" sz="1600" i="1" dirty="0">
                    <a:latin typeface="+mn-lt"/>
                    <a:sym typeface="Symbol"/>
                  </a:rPr>
                  <a:t>k = /c</a:t>
                </a:r>
                <a:r>
                  <a:rPr lang="en-US" sz="1400" dirty="0">
                    <a:sym typeface="Symbol" pitchFamily="18" charset="2"/>
                  </a:rPr>
                  <a:t>) simply</a:t>
                </a:r>
              </a:p>
              <a:p>
                <a:pPr eaLnBrk="1" hangingPunct="1">
                  <a:defRPr/>
                </a:pPr>
                <a:endParaRPr lang="en-US" sz="1400" b="0" i="0" dirty="0">
                  <a:latin typeface="Cambria Math"/>
                  <a:sym typeface="Symbol" pitchFamily="18" charset="2"/>
                </a:endParaRPr>
              </a:p>
              <a:p>
                <a:pPr eaLnBrk="1" hangingPunct="1">
                  <a:defRPr/>
                </a:pP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/>
                        <a:sym typeface="Symbol" pitchFamily="18" charset="2"/>
                      </a:rPr>
                      <m:t>       </m:t>
                    </m:r>
                  </m:oMath>
                </a14:m>
                <a:r>
                  <a:rPr lang="en-US" sz="1600" b="1" dirty="0">
                    <a:sym typeface="Symbol" pitchFamily="18" charset="2"/>
                  </a:rPr>
                  <a:t> </a:t>
                </a:r>
                <a:r>
                  <a:rPr lang="en-US" sz="1400" dirty="0">
                    <a:sym typeface="Symbol" pitchFamily="18" charset="2"/>
                  </a:rPr>
                  <a:t>This vector potential is zero where </a:t>
                </a:r>
                <a:r>
                  <a:rPr lang="en-US" sz="1600" b="1" dirty="0">
                    <a:latin typeface="+mn-lt"/>
                    <a:sym typeface="Symbol" pitchFamily="18" charset="2"/>
                  </a:rPr>
                  <a:t>E</a:t>
                </a:r>
                <a:r>
                  <a:rPr lang="en-US" sz="1400" dirty="0">
                    <a:sym typeface="Symbol" pitchFamily="18" charset="2"/>
                  </a:rPr>
                  <a:t> is zero.</a:t>
                </a:r>
              </a:p>
              <a:p>
                <a:pPr eaLnBrk="1" hangingPunct="1">
                  <a:defRPr/>
                </a:pPr>
                <a:r>
                  <a:rPr lang="en-US" sz="1000" b="1" dirty="0">
                    <a:sym typeface="Symbol" pitchFamily="18" charset="2"/>
                    <a:hlinkClick r:id="rId3"/>
                  </a:rPr>
                  <a:t>http://kirkmcd.princeton.edu/examples/cylindrical.pdf</a:t>
                </a:r>
                <a:endParaRPr lang="en-US" sz="10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000" b="1" dirty="0">
                    <a:sym typeface="Symbol" pitchFamily="18" charset="2"/>
                    <a:hlinkClick r:id="rId4"/>
                  </a:rPr>
                  <a:t>http://kirkmcd.princeton.edu/examples/EM/gibbs_nature_53_509_96.pdf</a:t>
                </a:r>
                <a:endParaRPr lang="en-US" sz="10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000" b="1" dirty="0">
                    <a:sym typeface="Symbol" pitchFamily="18" charset="2"/>
                    <a:hlinkClick r:id="rId5"/>
                  </a:rPr>
                  <a:t>http://kirkmcd.princeton.edu/examples/EM/jackson_ajp_70_917_02.pdf</a:t>
                </a:r>
                <a:endParaRPr lang="en-US" sz="10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000" b="1" dirty="0">
                    <a:sym typeface="Symbol" pitchFamily="18" charset="2"/>
                    <a:hlinkClick r:id="rId6"/>
                  </a:rPr>
                  <a:t>http://kirkmcd.princeton.edu/examples/gibbs.pdf</a:t>
                </a:r>
                <a:endParaRPr lang="en-US" sz="10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000" b="1" dirty="0">
                    <a:sym typeface="Symbol" pitchFamily="18" charset="2"/>
                    <a:hlinkClick r:id="rId7"/>
                  </a:rPr>
                  <a:t>http://kirkmcd.princeton.edu/examples/gauge.pdf</a:t>
                </a:r>
                <a:endParaRPr lang="en-US" sz="10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endParaRPr lang="en-US" sz="1200" b="1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400" i="1" dirty="0">
                    <a:solidFill>
                      <a:srgbClr val="FF0000"/>
                    </a:solidFill>
                    <a:sym typeface="Symbol" pitchFamily="18" charset="2"/>
                  </a:rPr>
                  <a:t>In the summer of 1987, while simulating transverse emittance in the first BNL </a:t>
                </a:r>
                <a:r>
                  <a:rPr lang="en-US" sz="1400" i="1" dirty="0" err="1">
                    <a:solidFill>
                      <a:srgbClr val="FF0000"/>
                    </a:solidFill>
                    <a:sym typeface="Symbol" pitchFamily="18" charset="2"/>
                  </a:rPr>
                  <a:t>rf</a:t>
                </a:r>
                <a:r>
                  <a:rPr lang="en-US" sz="1400" i="1" dirty="0">
                    <a:solidFill>
                      <a:srgbClr val="FF0000"/>
                    </a:solidFill>
                    <a:sym typeface="Symbol" pitchFamily="18" charset="2"/>
                  </a:rPr>
                  <a:t> gun, I found that the numerical results were more stable when the vector potential (Hamiltonian gauge) was            included in the momentum:</a:t>
                </a:r>
              </a:p>
              <a:p>
                <a:pPr eaLnBrk="1" hangingPunct="1">
                  <a:defRPr/>
                </a:pPr>
                <a:r>
                  <a:rPr lang="en-US" sz="1400" i="1" dirty="0">
                    <a:solidFill>
                      <a:srgbClr val="FF0000"/>
                    </a:solidFill>
                    <a:sym typeface="Symbol" pitchFamily="18" charset="2"/>
                  </a:rPr>
                  <a:t>               </a:t>
                </a:r>
                <a:r>
                  <a:rPr lang="en-US" sz="1000" dirty="0">
                    <a:solidFill>
                      <a:srgbClr val="FF0000"/>
                    </a:solidFill>
                    <a:sym typeface="Symbol" pitchFamily="18" charset="2"/>
                    <a:hlinkClick r:id="rId8"/>
                  </a:rPr>
                  <a:t>http://kirkmcd.princeton.edu/atf/four_cavity_studies.pdf</a:t>
                </a:r>
                <a:endParaRPr lang="en-US" sz="10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r>
                  <a:rPr lang="en-US" sz="1000" dirty="0">
                    <a:sym typeface="Symbol" pitchFamily="18" charset="2"/>
                  </a:rPr>
                  <a:t>                     </a:t>
                </a:r>
                <a:r>
                  <a:rPr lang="en-US" sz="1000" dirty="0">
                    <a:sym typeface="Symbol" pitchFamily="18" charset="2"/>
                    <a:hlinkClick r:id="rId9"/>
                  </a:rPr>
                  <a:t>http://kirkmcd.princeton.edu/atf/vector.pdf</a:t>
                </a:r>
                <a:endParaRPr lang="en-US" sz="10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endParaRPr lang="en-US" sz="1400" dirty="0">
                  <a:sym typeface="Symbol" pitchFamily="18" charset="2"/>
                </a:endParaRPr>
              </a:p>
              <a:p>
                <a:pPr eaLnBrk="1" hangingPunct="1">
                  <a:defRPr/>
                </a:pPr>
                <a:endParaRPr lang="en-US" sz="1400" dirty="0">
                  <a:sym typeface="Symbol" pitchFamily="18" charset="2"/>
                </a:endParaRPr>
              </a:p>
            </p:txBody>
          </p:sp>
        </mc:Choice>
        <mc:Fallback>
          <p:sp>
            <p:nvSpPr>
              <p:cNvPr id="4100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75" y="512676"/>
                <a:ext cx="8696325" cy="6531019"/>
              </a:xfrm>
              <a:prstGeom prst="rect">
                <a:avLst/>
              </a:prstGeom>
              <a:blipFill>
                <a:blip r:embed="rId10"/>
                <a:stretch>
                  <a:fillRect l="-210" t="-1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13080"/>
              </p:ext>
            </p:extLst>
          </p:nvPr>
        </p:nvGraphicFramePr>
        <p:xfrm>
          <a:off x="2921000" y="24638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14400" imgH="179640" progId="Equation.DSMT4">
                  <p:embed/>
                </p:oleObj>
              </mc:Choice>
              <mc:Fallback>
                <p:oleObj name="Equation" r:id="rId11" imgW="914400" imgH="17964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463800"/>
                        <a:ext cx="914400" cy="17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141738"/>
              </p:ext>
            </p:extLst>
          </p:nvPr>
        </p:nvGraphicFramePr>
        <p:xfrm>
          <a:off x="3692168" y="3414144"/>
          <a:ext cx="874692" cy="511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72840" imgH="393480" progId="Equation.DSMT4">
                  <p:embed/>
                </p:oleObj>
              </mc:Choice>
              <mc:Fallback>
                <p:oleObj name="Equation" r:id="rId13" imgW="672840" imgH="39348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168" y="3414144"/>
                        <a:ext cx="874692" cy="511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07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Comic Sans MS" pitchFamily="66" charset="0"/>
              </a:rPr>
              <a:t>Overview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30188" y="620713"/>
            <a:ext cx="8697912" cy="59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A major challenge of a muon collider is “cooling” of the muon beam = reduction of its volume in 6-d phase space.</a:t>
            </a: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r>
              <a:rPr lang="en-US" sz="1400">
                <a:sym typeface="Symbol" pitchFamily="18" charset="2"/>
              </a:rPr>
              <a:t>If/when we succeed in devising a sound concept for this, we will surely know it.</a:t>
            </a: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Along the way, we need to evaluate our conceptual progress, for which estimates of 6-d phase volume are helpful.</a:t>
            </a: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r>
              <a:rPr lang="en-US" sz="1400">
                <a:sym typeface="Symbol" pitchFamily="18" charset="2"/>
              </a:rPr>
              <a:t>This leads to several general questions:</a:t>
            </a: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What is phase space? What coordinates can/should we use to describe it?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How should we account for effects of electromagnetic fields on the beam?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Under what kinds of beam manipulations is phase volume invariant?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How can we estimate phase volume numerically?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>
                <a:solidFill>
                  <a:srgbClr val="FF0000"/>
                </a:solidFill>
                <a:sym typeface="Symbol" pitchFamily="18" charset="2"/>
              </a:rPr>
              <a:t>Can we describe the evolution of phase volume from the initial pion beam to the decay muon beam?</a:t>
            </a: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endParaRPr lang="en-US" sz="14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Comic Sans MS" pitchFamily="66" charset="0"/>
              </a:rPr>
              <a:t>Hamiltonian Phase Space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3044" y="476672"/>
            <a:ext cx="8697912" cy="4992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The best succinct reference is Chap. 8 of </a:t>
            </a:r>
            <a:r>
              <a:rPr lang="en-US" sz="1400" i="1" dirty="0">
                <a:solidFill>
                  <a:srgbClr val="FF0000"/>
                </a:solidFill>
                <a:sym typeface="Symbol" pitchFamily="18" charset="2"/>
              </a:rPr>
              <a:t>Mechanics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by Landau and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Lifshitz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The concept of phase space arises in the context of Hamiltonian dynamics, where a particle in 3-space is described by 3 “spatial” coordinates, </a:t>
            </a:r>
            <a:r>
              <a:rPr lang="en-US" sz="1600" i="1" dirty="0">
                <a:latin typeface="+mn-lt"/>
                <a:sym typeface="Symbol" pitchFamily="18" charset="2"/>
              </a:rPr>
              <a:t>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1</a:t>
            </a:r>
            <a:r>
              <a:rPr lang="en-US" sz="1600" i="1" dirty="0">
                <a:latin typeface="+mn-lt"/>
                <a:sym typeface="Symbol" pitchFamily="18" charset="2"/>
              </a:rPr>
              <a:t>, 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2</a:t>
            </a:r>
            <a:r>
              <a:rPr lang="en-US" sz="1600" i="1" dirty="0">
                <a:latin typeface="+mn-lt"/>
                <a:sym typeface="Symbol" pitchFamily="18" charset="2"/>
              </a:rPr>
              <a:t>, 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3</a:t>
            </a:r>
            <a:r>
              <a:rPr lang="en-US" sz="1600" i="1" dirty="0">
                <a:latin typeface="+mn-lt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and their conjugate momenta </a:t>
            </a:r>
            <a:r>
              <a:rPr lang="en-US" sz="1600" i="1" dirty="0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latin typeface="Times New Roman"/>
                <a:sym typeface="Symbol" pitchFamily="18" charset="2"/>
              </a:rPr>
              <a:t>, 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latin typeface="Times New Roman"/>
                <a:sym typeface="Symbol" pitchFamily="18" charset="2"/>
              </a:rPr>
              <a:t>, 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3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i="1" dirty="0"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and an independent variable I will first call </a:t>
            </a:r>
            <a:r>
              <a:rPr lang="en-US" sz="1600" i="1" dirty="0"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ym typeface="Symbol" pitchFamily="18" charset="2"/>
              </a:rPr>
              <a:t>.  The equations of motion are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       where </a:t>
            </a:r>
            <a:r>
              <a:rPr lang="en-US" sz="1600" i="1" dirty="0">
                <a:latin typeface="Brush Script MT" pitchFamily="66" charset="0"/>
                <a:sym typeface="Symbol" pitchFamily="18" charset="2"/>
              </a:rPr>
              <a:t>L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t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3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3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 </a:t>
            </a:r>
            <a:r>
              <a:rPr lang="en-US" sz="1400" dirty="0">
                <a:sym typeface="Symbol" pitchFamily="18" charset="2"/>
              </a:rPr>
              <a:t>is the </a:t>
            </a:r>
            <a:r>
              <a:rPr lang="en-US" sz="1400" dirty="0" err="1">
                <a:sym typeface="Symbol" pitchFamily="18" charset="2"/>
              </a:rPr>
              <a:t>Lagrangian</a:t>
            </a:r>
            <a:r>
              <a:rPr lang="en-US" sz="1400" dirty="0">
                <a:sym typeface="Symbol" pitchFamily="18" charset="2"/>
              </a:rPr>
              <a:t> and 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H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t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3</a:t>
            </a:r>
            <a:r>
              <a:rPr lang="en-US" sz="1600" i="1" dirty="0"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3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is the Hamiltonian of the                             system.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Phase space is the space of the (canonical) coordinates, 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1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2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,q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3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,p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3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.</a:t>
            </a: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For a particle of mass </a:t>
            </a:r>
            <a:r>
              <a:rPr lang="en-US" sz="1600" i="1" dirty="0">
                <a:latin typeface="+mn-lt"/>
                <a:sym typeface="Symbol" pitchFamily="18" charset="2"/>
              </a:rPr>
              <a:t>m</a:t>
            </a:r>
            <a:r>
              <a:rPr lang="en-US" sz="1400" dirty="0">
                <a:sym typeface="Symbol" pitchFamily="18" charset="2"/>
              </a:rPr>
              <a:t> and charge </a:t>
            </a:r>
            <a:r>
              <a:rPr lang="en-US" sz="1600" i="1" dirty="0">
                <a:latin typeface="+mn-lt"/>
                <a:sym typeface="Symbol" pitchFamily="18" charset="2"/>
              </a:rPr>
              <a:t>e</a:t>
            </a:r>
            <a:r>
              <a:rPr lang="en-US" sz="1400" dirty="0">
                <a:sym typeface="Symbol" pitchFamily="18" charset="2"/>
              </a:rPr>
              <a:t> in an electromagnetic field that can be deduced from a scalar potential </a:t>
            </a:r>
            <a:r>
              <a:rPr lang="en-US" sz="1600" i="1" dirty="0">
                <a:latin typeface="+mn-lt"/>
                <a:sym typeface="Symbol" pitchFamily="18" charset="2"/>
              </a:rPr>
              <a:t>V</a:t>
            </a:r>
            <a:r>
              <a:rPr lang="en-US" sz="1400" dirty="0">
                <a:sym typeface="Symbol" pitchFamily="18" charset="2"/>
              </a:rPr>
              <a:t> and a vector potential </a:t>
            </a:r>
            <a:r>
              <a:rPr lang="en-US" sz="1600" b="1" dirty="0">
                <a:latin typeface="+mn-lt"/>
                <a:sym typeface="Symbol" pitchFamily="18" charset="2"/>
              </a:rPr>
              <a:t>A</a:t>
            </a:r>
            <a:r>
              <a:rPr lang="en-US" sz="1400" dirty="0">
                <a:sym typeface="Symbol" pitchFamily="18" charset="2"/>
              </a:rPr>
              <a:t> (in some gauge) , the </a:t>
            </a:r>
            <a:r>
              <a:rPr lang="en-US" sz="1400" dirty="0" err="1">
                <a:sym typeface="Symbol" pitchFamily="18" charset="2"/>
              </a:rPr>
              <a:t>Lagrangian</a:t>
            </a:r>
            <a:r>
              <a:rPr lang="en-US" sz="1400" dirty="0">
                <a:sym typeface="Symbol" pitchFamily="18" charset="2"/>
              </a:rPr>
              <a:t> is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51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924070"/>
              </p:ext>
            </p:extLst>
          </p:nvPr>
        </p:nvGraphicFramePr>
        <p:xfrm>
          <a:off x="2051720" y="1772816"/>
          <a:ext cx="50673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98800" imgH="431640" progId="Equation.DSMT4">
                  <p:embed/>
                </p:oleObj>
              </mc:Choice>
              <mc:Fallback>
                <p:oleObj name="Equation" r:id="rId2" imgW="3898800" imgH="431640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772816"/>
                        <a:ext cx="50673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365385"/>
              </p:ext>
            </p:extLst>
          </p:nvPr>
        </p:nvGraphicFramePr>
        <p:xfrm>
          <a:off x="1330325" y="4041775"/>
          <a:ext cx="65039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003640" imgH="431640" progId="Equation.DSMT4">
                  <p:embed/>
                </p:oleObj>
              </mc:Choice>
              <mc:Fallback>
                <p:oleObj name="Equation" r:id="rId4" imgW="5003640" imgH="431640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4041775"/>
                        <a:ext cx="6503988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890061"/>
              </p:ext>
            </p:extLst>
          </p:nvPr>
        </p:nvGraphicFramePr>
        <p:xfrm>
          <a:off x="1643149" y="4532796"/>
          <a:ext cx="58451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95800" imgH="508000" progId="Equation.DSMT4">
                  <p:embed/>
                </p:oleObj>
              </mc:Choice>
              <mc:Fallback>
                <p:oleObj name="Equation" r:id="rId6" imgW="4495800" imgH="5080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149" y="4532796"/>
                        <a:ext cx="58451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280606"/>
              </p:ext>
            </p:extLst>
          </p:nvPr>
        </p:nvGraphicFramePr>
        <p:xfrm>
          <a:off x="1350963" y="5168900"/>
          <a:ext cx="64516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965480" imgH="469800" progId="Equation.DSMT4">
                  <p:embed/>
                </p:oleObj>
              </mc:Choice>
              <mc:Fallback>
                <p:oleObj name="Equation" r:id="rId8" imgW="4965480" imgH="469800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5168900"/>
                        <a:ext cx="645160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027236"/>
              </p:ext>
            </p:extLst>
          </p:nvPr>
        </p:nvGraphicFramePr>
        <p:xfrm>
          <a:off x="889000" y="5732463"/>
          <a:ext cx="59404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0" imgH="533160" progId="Equation.DSMT4">
                  <p:embed/>
                </p:oleObj>
              </mc:Choice>
              <mc:Fallback>
                <p:oleObj name="Equation" r:id="rId10" imgW="4572000" imgH="533160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732463"/>
                        <a:ext cx="5940425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12260" y="5805264"/>
            <a:ext cx="1277914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independent</a:t>
            </a:r>
          </a:p>
          <a:p>
            <a:r>
              <a:rPr lang="en-US" sz="1400" dirty="0"/>
              <a:t>of the gauge!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Use of </a:t>
            </a:r>
            <a:r>
              <a:rPr lang="en-US" sz="2800" i="1" dirty="0">
                <a:solidFill>
                  <a:srgbClr val="0000FF"/>
                </a:solidFill>
                <a:latin typeface="+mn-lt"/>
              </a:rPr>
              <a:t>z</a:t>
            </a: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 as the Independent Variable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3838" y="476250"/>
            <a:ext cx="8696325" cy="667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Along the beamline, we measure particles at fixed position, say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rather than at a fixed time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.  So it would be preferable to have a formalism in which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rather than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is the independent variable.   This was considered by Courant and Snyder, Ann. Phys. (NY)  </a:t>
            </a:r>
            <a:r>
              <a:rPr lang="en-US" sz="1400" b="1" dirty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1 (1958), Appendix B.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               </a:t>
            </a:r>
            <a:r>
              <a:rPr lang="en-US" sz="1000" dirty="0">
                <a:sym typeface="Symbol" pitchFamily="18" charset="2"/>
                <a:hlinkClick r:id="rId2"/>
              </a:rPr>
              <a:t>http://kirkmcd.princeton.edu/examples/accel/courant_ap_3_1_58.pdf</a:t>
            </a:r>
            <a:endParaRPr lang="en-US" sz="10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2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It turns out that if we take the momentum conjugate to coordinate </a:t>
            </a:r>
            <a:r>
              <a:rPr lang="en-US" sz="1600" i="1" dirty="0"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ym typeface="Symbol" pitchFamily="18" charset="2"/>
              </a:rPr>
              <a:t> as </a:t>
            </a:r>
            <a:r>
              <a:rPr lang="en-US" sz="1600" i="1" dirty="0" err="1">
                <a:latin typeface="+mn-lt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+mn-lt"/>
                <a:sym typeface="Symbol" pitchFamily="18" charset="2"/>
              </a:rPr>
              <a:t>t</a:t>
            </a:r>
            <a:r>
              <a:rPr lang="en-US" sz="1600" i="1" dirty="0">
                <a:latin typeface="+mn-lt"/>
                <a:sym typeface="Symbol" pitchFamily="18" charset="2"/>
              </a:rPr>
              <a:t> = -</a:t>
            </a:r>
            <a:r>
              <a:rPr lang="en-US" sz="1600" i="1" dirty="0" err="1">
                <a:latin typeface="+mn-lt"/>
                <a:sym typeface="Symbol" pitchFamily="18" charset="2"/>
              </a:rPr>
              <a:t>H</a:t>
            </a:r>
            <a:r>
              <a:rPr lang="en-US" sz="1600" i="1" baseline="-25000" dirty="0" err="1">
                <a:latin typeface="+mn-lt"/>
                <a:sym typeface="Symbol" pitchFamily="18" charset="2"/>
              </a:rPr>
              <a:t>t</a:t>
            </a:r>
            <a:r>
              <a:rPr lang="en-US" sz="1600" i="1" dirty="0">
                <a:latin typeface="+mn-lt"/>
                <a:sym typeface="Symbol" pitchFamily="18" charset="2"/>
              </a:rPr>
              <a:t> = -E = -</a:t>
            </a:r>
            <a:r>
              <a:rPr lang="en-US" sz="1600" i="1" dirty="0" err="1">
                <a:latin typeface="+mn-lt"/>
                <a:sym typeface="Symbol" pitchFamily="18" charset="2"/>
              </a:rPr>
              <a:t>E</a:t>
            </a:r>
            <a:r>
              <a:rPr lang="en-US" sz="1600" baseline="-25000" dirty="0" err="1">
                <a:latin typeface="+mn-lt"/>
                <a:sym typeface="Symbol" pitchFamily="18" charset="2"/>
              </a:rPr>
              <a:t>mech</a:t>
            </a:r>
            <a:r>
              <a:rPr lang="en-US" sz="1600" i="1" dirty="0">
                <a:latin typeface="+mn-lt"/>
                <a:sym typeface="Symbol" pitchFamily="18" charset="2"/>
              </a:rPr>
              <a:t> – </a:t>
            </a:r>
            <a:r>
              <a:rPr lang="en-US" sz="1600" i="1" dirty="0" err="1">
                <a:latin typeface="+mn-lt"/>
                <a:sym typeface="Symbol" pitchFamily="18" charset="2"/>
              </a:rPr>
              <a:t>eV</a:t>
            </a:r>
            <a:r>
              <a:rPr lang="en-US" sz="1400" dirty="0">
                <a:sym typeface="Symbol" pitchFamily="18" charset="2"/>
              </a:rPr>
              <a:t>, then the system is described by the Hamiltonian </a:t>
            </a:r>
            <a:r>
              <a:rPr lang="en-US" sz="1600" i="1" dirty="0">
                <a:latin typeface="+mn-lt"/>
                <a:sym typeface="Symbol" pitchFamily="18" charset="2"/>
              </a:rPr>
              <a:t>H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ym typeface="Symbol" pitchFamily="18" charset="2"/>
              </a:rPr>
              <a:t>,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For what it’s worth, the equation of motion for </a:t>
            </a:r>
            <a:r>
              <a:rPr lang="en-US" sz="1600" i="1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en-US" sz="1600" i="1" baseline="-250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can be rewritten as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The transformation from coordinates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z,p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z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to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t,p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t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is a canonical transformation (</a:t>
            </a:r>
            <a:r>
              <a:rPr lang="en-US" sz="1400" i="1" dirty="0">
                <a:sym typeface="Symbol" pitchFamily="18" charset="2"/>
              </a:rPr>
              <a:t>i.e</a:t>
            </a:r>
            <a:r>
              <a:rPr lang="en-US" sz="1400" dirty="0">
                <a:sym typeface="Symbol" pitchFamily="18" charset="2"/>
              </a:rPr>
              <a:t>., from one set of canonical coordinates to another, such that a Hamiltonian exists for both sets of coordinates)</a:t>
            </a:r>
            <a:r>
              <a:rPr lang="en-US" sz="1600" i="1" dirty="0">
                <a:latin typeface="Times New Roman"/>
                <a:sym typeface="Symbol" pitchFamily="18" charset="2"/>
              </a:rPr>
              <a:t>.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Of course, evolution in time under Hamiltonian </a:t>
            </a:r>
            <a:r>
              <a:rPr lang="en-US" sz="1600" i="1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H</a:t>
            </a:r>
            <a:r>
              <a:rPr lang="en-US" sz="1600" i="1" baseline="-250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or evolution in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under Hamiltonians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H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is also a canonical transformation. 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                                       </a:t>
            </a:r>
            <a:r>
              <a:rPr lang="en-US" sz="1000" dirty="0">
                <a:solidFill>
                  <a:srgbClr val="FF0000"/>
                </a:solidFill>
                <a:sym typeface="Symbol" pitchFamily="18" charset="2"/>
                <a:hlinkClick r:id="rId3"/>
              </a:rPr>
              <a:t>http://kirkmcd.princeton.edu/examples/hamiltonian.pdf</a:t>
            </a:r>
            <a:endParaRPr lang="en-US" sz="10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1479550" y="2241550"/>
          <a:ext cx="5465763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203700" imgH="990600" progId="Equation.DSMT4">
                  <p:embed/>
                </p:oleObj>
              </mc:Choice>
              <mc:Fallback>
                <p:oleObj name="Equation" r:id="rId4" imgW="4203700" imgH="9906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2241550"/>
                        <a:ext cx="5465763" cy="128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230478"/>
              </p:ext>
            </p:extLst>
          </p:nvPr>
        </p:nvGraphicFramePr>
        <p:xfrm>
          <a:off x="2182813" y="3897313"/>
          <a:ext cx="41100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62240" imgH="444240" progId="Equation.DSMT4">
                  <p:embed/>
                </p:oleObj>
              </mc:Choice>
              <mc:Fallback>
                <p:oleObj name="Equation" r:id="rId6" imgW="3162240" imgH="44424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897313"/>
                        <a:ext cx="411003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9"/>
          <p:cNvSpPr txBox="1">
            <a:spLocks noChangeArrowheads="1"/>
          </p:cNvSpPr>
          <p:nvPr/>
        </p:nvSpPr>
        <p:spPr bwMode="auto">
          <a:xfrm>
            <a:off x="0" y="549275"/>
            <a:ext cx="914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400">
              <a:sym typeface="Symbol" pitchFamily="18" charset="2"/>
            </a:endParaRPr>
          </a:p>
          <a:p>
            <a:pPr eaLnBrk="1" hangingPunct="1"/>
            <a:endParaRPr lang="en-US" sz="1400">
              <a:sym typeface="Symbol" pitchFamily="18" charset="2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Comic Sans MS" pitchFamily="66" charset="0"/>
              </a:rPr>
              <a:t>Liouville’s Theorem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3838" y="441325"/>
            <a:ext cx="8696325" cy="795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 famous theorem, attributed to Liouville, is that Hamiltonian phase volume is invariant under canonical transformations.  </a:t>
            </a:r>
            <a:r>
              <a:rPr lang="en-US" sz="1400" i="1" dirty="0">
                <a:solidFill>
                  <a:srgbClr val="FF0000"/>
                </a:solidFill>
                <a:sym typeface="Symbol" pitchFamily="18" charset="2"/>
              </a:rPr>
              <a:t>Liouville actually knew nothing about Hamiltonians or phase space.  See D. Nolte, The Tangled Tale of Phase Space, Physics Today, </a:t>
            </a:r>
            <a:r>
              <a:rPr lang="en-US" sz="1400" b="1" i="1" dirty="0">
                <a:solidFill>
                  <a:srgbClr val="FF0000"/>
                </a:solidFill>
                <a:sym typeface="Symbol" pitchFamily="18" charset="2"/>
              </a:rPr>
              <a:t>63</a:t>
            </a:r>
            <a:r>
              <a:rPr lang="en-US" sz="1400" i="1" dirty="0">
                <a:solidFill>
                  <a:srgbClr val="FF0000"/>
                </a:solidFill>
                <a:sym typeface="Symbol" pitchFamily="18" charset="2"/>
              </a:rPr>
              <a:t>, no. 4, 32 (2010),</a:t>
            </a:r>
          </a:p>
          <a:p>
            <a:pPr eaLnBrk="1" hangingPunct="1">
              <a:defRPr/>
            </a:pPr>
            <a:r>
              <a:rPr lang="en-US" sz="1000" dirty="0">
                <a:sym typeface="Symbol" pitchFamily="18" charset="2"/>
                <a:hlinkClick r:id="rId2"/>
              </a:rPr>
              <a:t>http://kirkmcd.princeton.edu/examples/mechanics/nolte_pt_63_4_32_10.pdf</a:t>
            </a:r>
            <a:endParaRPr lang="en-US" sz="10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A consequence of </a:t>
            </a:r>
            <a:r>
              <a:rPr lang="en-US" sz="1400" dirty="0" err="1">
                <a:sym typeface="Symbol" pitchFamily="18" charset="2"/>
              </a:rPr>
              <a:t>Liouville’s</a:t>
            </a:r>
            <a:r>
              <a:rPr lang="en-US" sz="1400" dirty="0">
                <a:sym typeface="Symbol" pitchFamily="18" charset="2"/>
              </a:rPr>
              <a:t> theorem is that phase volume is invariant under evolution in time of a Hamiltonian system.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Similarly, phase volume is invariant under evolution in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of a Hamiltonian system, if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is used as the independent variable.</a:t>
            </a: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ym typeface="Symbol" pitchFamily="18" charset="2"/>
              </a:rPr>
              <a:t>Since the transformation from </a:t>
            </a:r>
            <a:r>
              <a:rPr lang="en-US" sz="1600" i="1" dirty="0"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ym typeface="Symbol" pitchFamily="18" charset="2"/>
              </a:rPr>
              <a:t> to </a:t>
            </a:r>
            <a:r>
              <a:rPr lang="en-US" sz="1600" i="1" dirty="0"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ym typeface="Symbol" pitchFamily="18" charset="2"/>
              </a:rPr>
              <a:t> as the independent variable is a canonical transformation, phase volume is the same in either coordinates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z,p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z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or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t,p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t</a:t>
            </a:r>
            <a:r>
              <a:rPr lang="en-US" sz="1600" b="1" i="1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.</a:t>
            </a:r>
          </a:p>
          <a:p>
            <a:pPr marL="0" indent="0" eaLnBrk="1" hangingPunct="1">
              <a:defRPr/>
            </a:pPr>
            <a:endParaRPr lang="en-US" sz="1600" i="1" dirty="0">
              <a:solidFill>
                <a:srgbClr val="FF0000"/>
              </a:solidFill>
              <a:latin typeface="Times New Roman"/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Also, a gauge transformation is a canonical transformation, so phase volume is gauge invariant.</a:t>
            </a: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ym typeface="Symbol" pitchFamily="18" charset="2"/>
              </a:rPr>
              <a:t>A corollary of </a:t>
            </a:r>
            <a:r>
              <a:rPr lang="en-US" sz="1400" dirty="0" err="1">
                <a:sym typeface="Symbol" pitchFamily="18" charset="2"/>
              </a:rPr>
              <a:t>Liouville’s</a:t>
            </a:r>
            <a:r>
              <a:rPr lang="en-US" sz="1400" dirty="0">
                <a:sym typeface="Symbol" pitchFamily="18" charset="2"/>
              </a:rPr>
              <a:t> theorem is that the sums of subvolumes,  </a:t>
            </a:r>
            <a:r>
              <a:rPr lang="en-US" sz="1600" i="1" dirty="0">
                <a:latin typeface="+mn-lt"/>
                <a:sym typeface="Symbol" pitchFamily="18" charset="2"/>
              </a:rPr>
              <a:t>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1</a:t>
            </a:r>
            <a:r>
              <a:rPr lang="en-US" sz="1600" i="1" dirty="0">
                <a:latin typeface="+mn-lt"/>
                <a:sym typeface="Symbol" pitchFamily="18" charset="2"/>
              </a:rPr>
              <a:t>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1</a:t>
            </a:r>
            <a:r>
              <a:rPr lang="en-US" sz="1600" i="1" dirty="0">
                <a:latin typeface="+mn-lt"/>
                <a:sym typeface="Symbol" pitchFamily="18" charset="2"/>
              </a:rPr>
              <a:t> + 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2</a:t>
            </a:r>
            <a:r>
              <a:rPr lang="en-US" sz="1600" i="1" dirty="0">
                <a:latin typeface="+mn-lt"/>
                <a:sym typeface="Symbol" pitchFamily="18" charset="2"/>
              </a:rPr>
              <a:t>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2</a:t>
            </a:r>
            <a:r>
              <a:rPr lang="en-US" sz="1600" i="1" dirty="0">
                <a:latin typeface="+mn-lt"/>
                <a:sym typeface="Symbol" pitchFamily="18" charset="2"/>
              </a:rPr>
              <a:t> + 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3</a:t>
            </a:r>
            <a:r>
              <a:rPr lang="en-US" sz="1600" i="1" dirty="0">
                <a:latin typeface="+mn-lt"/>
                <a:sym typeface="Symbol" pitchFamily="18" charset="2"/>
              </a:rPr>
              <a:t>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3</a:t>
            </a:r>
            <a:r>
              <a:rPr lang="en-US" sz="1400" dirty="0">
                <a:sym typeface="Symbol" pitchFamily="18" charset="2"/>
              </a:rPr>
              <a:t> and            </a:t>
            </a:r>
            <a:r>
              <a:rPr lang="en-US" sz="1600" i="1" dirty="0">
                <a:latin typeface="+mn-lt"/>
                <a:sym typeface="Symbol" pitchFamily="18" charset="2"/>
              </a:rPr>
              <a:t>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1</a:t>
            </a:r>
            <a:r>
              <a:rPr lang="en-US" sz="1600" i="1" dirty="0">
                <a:latin typeface="+mn-lt"/>
                <a:sym typeface="Symbol" pitchFamily="18" charset="2"/>
              </a:rPr>
              <a:t> 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1</a:t>
            </a:r>
            <a:r>
              <a:rPr lang="en-US" sz="1600" i="1" dirty="0">
                <a:latin typeface="+mn-lt"/>
                <a:sym typeface="Symbol" pitchFamily="18" charset="2"/>
              </a:rPr>
              <a:t> 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2</a:t>
            </a:r>
            <a:r>
              <a:rPr lang="en-US" sz="1600" i="1" dirty="0">
                <a:latin typeface="+mn-lt"/>
                <a:sym typeface="Symbol" pitchFamily="18" charset="2"/>
              </a:rPr>
              <a:t> 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2</a:t>
            </a:r>
            <a:r>
              <a:rPr lang="en-US" sz="1600" i="1" dirty="0">
                <a:latin typeface="+mn-lt"/>
                <a:sym typeface="Symbol" pitchFamily="18" charset="2"/>
              </a:rPr>
              <a:t> + dq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3</a:t>
            </a:r>
            <a:r>
              <a:rPr lang="en-US" sz="1600" i="1" dirty="0">
                <a:latin typeface="+mn-lt"/>
                <a:sym typeface="Symbol" pitchFamily="18" charset="2"/>
              </a:rPr>
              <a:t> dp</a:t>
            </a:r>
            <a:r>
              <a:rPr lang="en-US" sz="1600" i="1" baseline="-25000" dirty="0">
                <a:latin typeface="+mn-lt"/>
                <a:sym typeface="Symbol" pitchFamily="18" charset="2"/>
              </a:rPr>
              <a:t>3</a:t>
            </a:r>
            <a:r>
              <a:rPr lang="en-US" sz="1600" i="1" dirty="0">
                <a:latin typeface="+mn-lt"/>
                <a:sym typeface="Symbol" pitchFamily="18" charset="2"/>
              </a:rPr>
              <a:t> , </a:t>
            </a:r>
            <a:r>
              <a:rPr lang="en-US" sz="1400" dirty="0">
                <a:sym typeface="Symbol" pitchFamily="18" charset="2"/>
              </a:rPr>
              <a:t>are also invariant under canonical transformations.</a:t>
            </a:r>
          </a:p>
          <a:p>
            <a:pPr marL="0" indent="0"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For a beam of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n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particles,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Liouville’s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theorem applies to the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6n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-dimensional phase space if particle interactions are considered (and a Hamiltonian for the entire system exists), while if the particles are considered to be noninteracting, it applies to the set of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n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particles in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6-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d phase space.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Comic Sans MS" pitchFamily="66" charset="0"/>
              </a:rPr>
              <a:t>Swann’s Theorem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3838" y="493713"/>
            <a:ext cx="8696325" cy="829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 lesser known theorem is due to W.F.G. Swann, Phys. Rev. 44, 224 (1933), in what is probably the first paper ever to apply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Liouville’s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theorem to a “beam” of charged particles,</a:t>
            </a:r>
          </a:p>
          <a:p>
            <a:pPr eaLnBrk="1" hangingPunct="1">
              <a:defRPr/>
            </a:pPr>
            <a:r>
              <a:rPr lang="en-US" sz="1000" dirty="0">
                <a:sym typeface="Symbol" pitchFamily="18" charset="2"/>
                <a:hlinkClick r:id="rId2"/>
              </a:rPr>
              <a:t>http://kirkmcd.princeton.edu/examples/accel/swann_pr_44_224_33.pdf</a:t>
            </a:r>
            <a:endParaRPr lang="en-US" sz="10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Swann’s theorem states the phase volume is the same </a:t>
            </a:r>
            <a:r>
              <a:rPr lang="en-US" sz="1200" dirty="0">
                <a:sym typeface="Symbol" pitchFamily="18" charset="2"/>
              </a:rPr>
              <a:t>when </a:t>
            </a:r>
            <a:r>
              <a:rPr lang="en-US" sz="1600" b="1" i="1" dirty="0">
                <a:latin typeface="+mn-lt"/>
                <a:sym typeface="Symbol" pitchFamily="18" charset="2"/>
              </a:rPr>
              <a:t>p</a:t>
            </a:r>
            <a:r>
              <a:rPr lang="en-US" sz="1600" dirty="0">
                <a:latin typeface="+mn-lt"/>
                <a:sym typeface="Symbol" pitchFamily="18" charset="2"/>
              </a:rPr>
              <a:t> = </a:t>
            </a:r>
            <a:r>
              <a:rPr lang="en-US" sz="1600" b="1" i="1" dirty="0" err="1">
                <a:latin typeface="+mn-lt"/>
                <a:sym typeface="Symbol" pitchFamily="18" charset="2"/>
              </a:rPr>
              <a:t>p</a:t>
            </a:r>
            <a:r>
              <a:rPr lang="en-US" sz="1600" baseline="-25000" dirty="0" err="1">
                <a:latin typeface="+mn-lt"/>
                <a:sym typeface="Symbol" pitchFamily="18" charset="2"/>
              </a:rPr>
              <a:t>mech</a:t>
            </a:r>
            <a:r>
              <a:rPr lang="en-US" sz="1600" dirty="0">
                <a:latin typeface="+mn-lt"/>
                <a:sym typeface="Symbol" pitchFamily="18" charset="2"/>
              </a:rPr>
              <a:t> + </a:t>
            </a:r>
            <a:r>
              <a:rPr lang="en-US" sz="1600" i="1" dirty="0" err="1">
                <a:latin typeface="+mn-lt"/>
                <a:sym typeface="Symbol" pitchFamily="18" charset="2"/>
              </a:rPr>
              <a:t>e</a:t>
            </a:r>
            <a:r>
              <a:rPr lang="en-US" sz="1600" b="1" i="1" dirty="0" err="1">
                <a:latin typeface="+mn-lt"/>
                <a:sym typeface="Symbol" pitchFamily="18" charset="2"/>
              </a:rPr>
              <a:t>A</a:t>
            </a:r>
            <a:r>
              <a:rPr lang="en-US" sz="1600" dirty="0">
                <a:latin typeface="+mn-lt"/>
                <a:sym typeface="Symbol" pitchFamily="18" charset="2"/>
              </a:rPr>
              <a:t>/</a:t>
            </a:r>
            <a:r>
              <a:rPr lang="en-US" sz="1600" i="1" dirty="0">
                <a:latin typeface="+mn-lt"/>
                <a:sym typeface="Symbol" pitchFamily="18" charset="2"/>
              </a:rPr>
              <a:t>c </a:t>
            </a:r>
            <a:r>
              <a:rPr lang="en-US" sz="1400" dirty="0">
                <a:sym typeface="Symbol" pitchFamily="18" charset="2"/>
              </a:rPr>
              <a:t>whether one uses the canonical coordinates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z,p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z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ym typeface="Symbol" pitchFamily="18" charset="2"/>
              </a:rPr>
              <a:t>or the more intuitive coordinates </a:t>
            </a:r>
            <a:r>
              <a:rPr lang="en-US" sz="1600" dirty="0"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latin typeface="Times New Roman"/>
                <a:sym typeface="Symbol" pitchFamily="18" charset="2"/>
              </a:rPr>
              <a:t>x,p</a:t>
            </a:r>
            <a:r>
              <a:rPr lang="en-US" sz="1600" baseline="-25000" dirty="0">
                <a:latin typeface="Times New Roman"/>
                <a:sym typeface="Symbol" pitchFamily="18" charset="2"/>
              </a:rPr>
              <a:t>mech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,x</a:t>
            </a:r>
            <a:r>
              <a:rPr lang="en-US" sz="1600" i="1" dirty="0">
                <a:latin typeface="Times New Roman"/>
                <a:sym typeface="Symbol" pitchFamily="18" charset="2"/>
              </a:rPr>
              <a:t>,y,p</a:t>
            </a:r>
            <a:r>
              <a:rPr lang="en-US" sz="1600" baseline="-25000" dirty="0">
                <a:latin typeface="Times New Roman"/>
                <a:sym typeface="Symbol" pitchFamily="18" charset="2"/>
              </a:rPr>
              <a:t>mech</a:t>
            </a:r>
            <a:r>
              <a:rPr lang="en-US" sz="1600" i="1" baseline="-25000" dirty="0">
                <a:latin typeface="Times New Roman"/>
                <a:sym typeface="Symbol" pitchFamily="18" charset="2"/>
              </a:rPr>
              <a:t>,y</a:t>
            </a:r>
            <a:r>
              <a:rPr lang="en-US" sz="1600" i="1" dirty="0">
                <a:latin typeface="Times New Roman"/>
                <a:sym typeface="Symbol" pitchFamily="18" charset="2"/>
              </a:rPr>
              <a:t>,,</a:t>
            </a:r>
            <a:r>
              <a:rPr lang="en-US" sz="1600" i="1" dirty="0" err="1">
                <a:latin typeface="Times New Roman"/>
                <a:sym typeface="Symbol" pitchFamily="18" charset="2"/>
              </a:rPr>
              <a:t>z,p</a:t>
            </a:r>
            <a:r>
              <a:rPr lang="en-US" sz="1600" baseline="-25000" dirty="0" err="1">
                <a:latin typeface="Times New Roman"/>
                <a:sym typeface="Symbol" pitchFamily="18" charset="2"/>
              </a:rPr>
              <a:t>mech</a:t>
            </a:r>
            <a:r>
              <a:rPr lang="en-US" sz="1600" i="1" baseline="-25000" dirty="0" err="1">
                <a:latin typeface="Times New Roman"/>
                <a:sym typeface="Symbol" pitchFamily="18" charset="2"/>
              </a:rPr>
              <a:t>,z</a:t>
            </a:r>
            <a:r>
              <a:rPr lang="en-US" sz="1600" dirty="0">
                <a:latin typeface="Times New Roman"/>
                <a:sym typeface="Symbol" pitchFamily="18" charset="2"/>
              </a:rPr>
              <a:t>)</a:t>
            </a:r>
            <a:r>
              <a:rPr lang="en-US" sz="1400" i="1" dirty="0">
                <a:latin typeface="+mn-lt"/>
                <a:sym typeface="Symbol" pitchFamily="18" charset="2"/>
              </a:rPr>
              <a:t>.</a:t>
            </a:r>
            <a:endParaRPr lang="en-US" sz="1600" i="1" dirty="0">
              <a:latin typeface="+mn-lt"/>
              <a:sym typeface="Symbol" pitchFamily="18" charset="2"/>
            </a:endParaRPr>
          </a:p>
          <a:p>
            <a:pPr eaLnBrk="1" hangingPunct="1">
              <a:defRPr/>
            </a:pPr>
            <a:endParaRPr lang="en-US" sz="1600" i="1" dirty="0">
              <a:latin typeface="Times New Roman"/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Similarly, phase volume is the same whether one uses the canonical coordinates 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x,p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x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,y,</a:t>
            </a:r>
            <a:r>
              <a:rPr lang="en-US" sz="1600" i="1" dirty="0" err="1">
                <a:solidFill>
                  <a:srgbClr val="FF0000"/>
                </a:solidFill>
                <a:latin typeface="Times New Roman"/>
                <a:sym typeface="Symbol" pitchFamily="18" charset="2"/>
              </a:rPr>
              <a:t>p</a:t>
            </a:r>
            <a:r>
              <a:rPr lang="en-US" sz="1600" i="1" baseline="-25000" dirty="0" err="1">
                <a:solidFill>
                  <a:srgbClr val="FF0000"/>
                </a:solidFill>
                <a:latin typeface="Times New Roman"/>
                <a:sym typeface="Symbol" pitchFamily="18" charset="2"/>
              </a:rPr>
              <a:t>y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,,t,-E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or the  coordinates 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(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x,p</a:t>
            </a:r>
            <a:r>
              <a:rPr lang="en-US" sz="1600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mech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,x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,y,p</a:t>
            </a:r>
            <a:r>
              <a:rPr lang="en-US" sz="1600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mech</a:t>
            </a:r>
            <a:r>
              <a:rPr lang="en-US" sz="1600" i="1" baseline="-2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,y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,,t,-</a:t>
            </a:r>
            <a:r>
              <a:rPr lang="en-US" sz="1600" i="1" dirty="0" err="1">
                <a:solidFill>
                  <a:srgbClr val="FF0000"/>
                </a:solidFill>
                <a:latin typeface="Times New Roman"/>
                <a:sym typeface="Symbol" pitchFamily="18" charset="2"/>
              </a:rPr>
              <a:t>E</a:t>
            </a:r>
            <a:r>
              <a:rPr lang="en-US" sz="1600" baseline="-25000" dirty="0" err="1">
                <a:solidFill>
                  <a:srgbClr val="FF0000"/>
                </a:solidFill>
                <a:latin typeface="Times New Roman"/>
                <a:sym typeface="Symbol" pitchFamily="18" charset="2"/>
              </a:rPr>
              <a:t>mech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. </a:t>
            </a: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Thus, we have the freedom to describe our beam in 4 different coordinate systems, and to use any gauge whatsoever, and the phase volume of the beam will be the same (if the beam can be described by a Hamiltonian and the particles are noninteracting).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In practice it is not easy to calculate the phase volume associated with a bunch of particles.   We use some numerical approximation.   Clearly, we desire to use that coordinate system, and that gauge, for which our numerical approximation to phase volume is the best.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There seems to be no theorem that explains what is the best strategy to deal with this issue.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RMS “Invariant” Emittance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3838" y="493713"/>
            <a:ext cx="8696325" cy="650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Our estimate of the phase volume of the bunch is the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rms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“invariant” emittance,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If motion in different indices </a:t>
            </a:r>
            <a:r>
              <a:rPr lang="en-US" sz="1600" i="1" dirty="0">
                <a:latin typeface="+mn-lt"/>
                <a:sym typeface="Symbol" pitchFamily="18" charset="2"/>
              </a:rPr>
              <a:t>i</a:t>
            </a:r>
            <a:r>
              <a:rPr lang="en-US" sz="1400" dirty="0">
                <a:sym typeface="Symbol" pitchFamily="18" charset="2"/>
              </a:rPr>
              <a:t> is decoupled, we consider the </a:t>
            </a:r>
            <a:r>
              <a:rPr lang="en-US" sz="1400" dirty="0" err="1">
                <a:sym typeface="Symbol" pitchFamily="18" charset="2"/>
              </a:rPr>
              <a:t>subemittances</a:t>
            </a:r>
            <a:r>
              <a:rPr lang="en-US" sz="1400" dirty="0">
                <a:sym typeface="Symbol" pitchFamily="18" charset="2"/>
              </a:rPr>
              <a:t>,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These “invariant” emittances are actually invariant only under “linear” (canonical) transformations.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dirty="0">
                <a:sym typeface="Symbol" pitchFamily="18" charset="2"/>
              </a:rPr>
              <a:t>Unfortunately, propagation of a beam across a field-free drift region is “nonlinear” (even though the particles move along straight lines).</a:t>
            </a: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For a beam with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&lt;</a:t>
            </a:r>
            <a:r>
              <a:rPr lang="en-US" sz="1600" i="1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en-US" sz="1600" i="1" baseline="-250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&gt; = p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0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and initial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rms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quantities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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/>
              </a:rPr>
              <a:t>p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</a:t>
            </a:r>
            <a:r>
              <a:rPr lang="en-US" sz="1400" baseline="-25000" dirty="0">
                <a:solidFill>
                  <a:srgbClr val="FF0000"/>
                </a:solidFill>
                <a:latin typeface="+mn-lt"/>
                <a:sym typeface="Symbol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</a:t>
            </a:r>
            <a:r>
              <a:rPr lang="en-US" sz="1600" i="1" baseline="-25000" dirty="0" err="1">
                <a:solidFill>
                  <a:srgbClr val="FF0000"/>
                </a:solidFill>
                <a:latin typeface="Times New Roman"/>
                <a:sym typeface="Symbol"/>
              </a:rPr>
              <a:t>p</a:t>
            </a:r>
            <a:r>
              <a:rPr lang="en-US" sz="1400" baseline="-25000" dirty="0" err="1">
                <a:solidFill>
                  <a:srgbClr val="FF0000"/>
                </a:solidFill>
                <a:latin typeface="+mn-lt"/>
                <a:sym typeface="Symbol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the emittances vary with time as</a:t>
            </a: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92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242513"/>
              </p:ext>
            </p:extLst>
          </p:nvPr>
        </p:nvGraphicFramePr>
        <p:xfrm>
          <a:off x="836613" y="811213"/>
          <a:ext cx="73120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626080" imgH="457200" progId="Equation.DSMT4">
                  <p:embed/>
                </p:oleObj>
              </mc:Choice>
              <mc:Fallback>
                <p:oleObj name="Equation" r:id="rId2" imgW="5626080" imgH="4572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811213"/>
                        <a:ext cx="7312025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780970"/>
              </p:ext>
            </p:extLst>
          </p:nvPr>
        </p:nvGraphicFramePr>
        <p:xfrm>
          <a:off x="1131888" y="1797050"/>
          <a:ext cx="6537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029200" imgH="507960" progId="Equation.DSMT4">
                  <p:embed/>
                </p:oleObj>
              </mc:Choice>
              <mc:Fallback>
                <p:oleObj name="Equation" r:id="rId4" imgW="5029200" imgH="507960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1797050"/>
                        <a:ext cx="653732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207981"/>
              </p:ext>
            </p:extLst>
          </p:nvPr>
        </p:nvGraphicFramePr>
        <p:xfrm>
          <a:off x="1871663" y="2462026"/>
          <a:ext cx="50831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11600" imgH="495300" progId="Equation.DSMT4">
                  <p:embed/>
                </p:oleObj>
              </mc:Choice>
              <mc:Fallback>
                <p:oleObj name="Equation" r:id="rId6" imgW="3911600" imgH="495300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2462026"/>
                        <a:ext cx="5083175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5"/>
          <p:cNvGraphicFramePr>
            <a:graphicFrameLocks noChangeAspect="1"/>
          </p:cNvGraphicFramePr>
          <p:nvPr/>
        </p:nvGraphicFramePr>
        <p:xfrm>
          <a:off x="2074863" y="4665663"/>
          <a:ext cx="457358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17900" imgH="558800" progId="Equation.DSMT4">
                  <p:embed/>
                </p:oleObj>
              </mc:Choice>
              <mc:Fallback>
                <p:oleObj name="Equation" r:id="rId8" imgW="3517900" imgH="558800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4665663"/>
                        <a:ext cx="4573587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6"/>
          <p:cNvGraphicFramePr>
            <a:graphicFrameLocks noChangeAspect="1"/>
          </p:cNvGraphicFramePr>
          <p:nvPr/>
        </p:nvGraphicFramePr>
        <p:xfrm>
          <a:off x="1897063" y="5408613"/>
          <a:ext cx="491966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784600" imgH="558800" progId="Equation.DSMT4">
                  <p:embed/>
                </p:oleObj>
              </mc:Choice>
              <mc:Fallback>
                <p:oleObj name="Equation" r:id="rId10" imgW="3784600" imgH="5588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5408613"/>
                        <a:ext cx="4919662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TextBox 7"/>
          <p:cNvSpPr txBox="1">
            <a:spLocks noChangeArrowheads="1"/>
          </p:cNvSpPr>
          <p:nvPr/>
        </p:nvSpPr>
        <p:spPr bwMode="auto">
          <a:xfrm>
            <a:off x="2257425" y="6165850"/>
            <a:ext cx="3340979" cy="46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1000" dirty="0">
                <a:hlinkClick r:id="rId12"/>
              </a:rPr>
              <a:t>http://kirkmcd.princeton.edu/examples/growth.pdf</a:t>
            </a:r>
            <a:endParaRPr lang="en-US" sz="1000" dirty="0"/>
          </a:p>
          <a:p>
            <a:pPr eaLnBrk="1" hangingPunct="1"/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7938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Emittance Growth for </a:t>
            </a:r>
            <a:r>
              <a:rPr lang="en-US" sz="2400" dirty="0">
                <a:solidFill>
                  <a:schemeClr val="tx1"/>
                </a:solidFill>
                <a:latin typeface="Comic Sans MS" pitchFamily="66" charset="0"/>
              </a:rPr>
              <a:t>Pions</a:t>
            </a: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 in a Drift Region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63588" y="5157192"/>
            <a:ext cx="7200800" cy="342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The emittances grow </a:t>
            </a:r>
            <a:r>
              <a:rPr lang="en-US" sz="1400" dirty="0" err="1">
                <a:solidFill>
                  <a:srgbClr val="FF0000"/>
                </a:solidFill>
                <a:sym typeface="Symbol" pitchFamily="18" charset="2"/>
              </a:rPr>
              <a:t>quadratically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with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or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, and the emittances with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z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as the independent variable grow more rapidly than those with </a:t>
            </a:r>
            <a:r>
              <a:rPr lang="en-US" sz="1600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as the independent variable.   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1400" i="1" dirty="0">
                <a:sym typeface="Symbol" pitchFamily="18" charset="2"/>
              </a:rPr>
              <a:t>The integrations in </a:t>
            </a:r>
            <a:r>
              <a:rPr lang="en-US" sz="1600" i="1" dirty="0">
                <a:latin typeface="Times New Roman"/>
                <a:sym typeface="Symbol" pitchFamily="18" charset="2"/>
              </a:rPr>
              <a:t>t </a:t>
            </a:r>
            <a:r>
              <a:rPr lang="en-US" sz="1400" i="1" dirty="0">
                <a:sym typeface="Symbol" pitchFamily="18" charset="2"/>
              </a:rPr>
              <a:t> and </a:t>
            </a:r>
            <a:r>
              <a:rPr lang="en-US" sz="1600" i="1" dirty="0">
                <a:latin typeface="Times New Roman"/>
                <a:sym typeface="Symbol" pitchFamily="18" charset="2"/>
              </a:rPr>
              <a:t>z </a:t>
            </a:r>
            <a:r>
              <a:rPr lang="en-US" sz="1400" i="1" dirty="0">
                <a:sym typeface="Symbol" pitchFamily="18" charset="2"/>
              </a:rPr>
              <a:t> were analytic in this and the next slide.</a:t>
            </a:r>
          </a:p>
          <a:p>
            <a:pPr eaLnBrk="1" hangingPunct="1">
              <a:defRPr/>
            </a:pPr>
            <a:endParaRPr lang="en-US" sz="1400" i="1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567820"/>
              </p:ext>
            </p:extLst>
          </p:nvPr>
        </p:nvGraphicFramePr>
        <p:xfrm>
          <a:off x="611560" y="548680"/>
          <a:ext cx="7992888" cy="5076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82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9144000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Stabilization of Transverse Emittance by an Axial Magnetic Field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87524" y="5121188"/>
            <a:ext cx="8696325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At 10 T, the transverse emittance for this example is completely stabilized by an axial magnetic field.  It makes no difference whether canonical momentum </a:t>
            </a:r>
            <a:r>
              <a:rPr lang="en-US" sz="1600" b="1" i="1" dirty="0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or mechanical momentum </a:t>
            </a:r>
            <a:r>
              <a:rPr lang="en-US" sz="1600" b="1" i="1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</a:t>
            </a:r>
            <a:r>
              <a:rPr lang="en-US" sz="1600" baseline="-250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mech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is used in the calculation of </a:t>
            </a:r>
            <a:r>
              <a:rPr lang="en-US" sz="1400" i="1" dirty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although </a:t>
            </a:r>
            <a:r>
              <a:rPr lang="en-US" sz="1400" i="1" dirty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/>
              </a:rPr>
              <a:t>x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=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i="1" dirty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  <a:sym typeface="Symbol"/>
              </a:rPr>
              <a:t>y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are large when using </a:t>
            </a:r>
            <a:r>
              <a:rPr lang="en-US" sz="1600" b="1" i="1" dirty="0">
                <a:solidFill>
                  <a:srgbClr val="FF0000"/>
                </a:solidFill>
                <a:latin typeface="Times New Roman"/>
                <a:sym typeface="Symbol"/>
              </a:rPr>
              <a:t>p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(but do not grow with 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t</a:t>
            </a:r>
            <a:r>
              <a:rPr lang="en-US" sz="1400" dirty="0">
                <a:solidFill>
                  <a:srgbClr val="FF0000"/>
                </a:solidFill>
                <a:sym typeface="Symbol" pitchFamily="18" charset="2"/>
              </a:rPr>
              <a:t> or 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z</a:t>
            </a:r>
            <a:r>
              <a:rPr lang="en-US" sz="16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)</a:t>
            </a:r>
            <a:r>
              <a:rPr lang="en-US" sz="1600" i="1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.</a:t>
            </a: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            </a:t>
            </a:r>
            <a:r>
              <a:rPr lang="en-US" sz="1400" i="1" dirty="0">
                <a:sym typeface="Symbol"/>
              </a:rPr>
              <a:t>Is this effect documented in the literature?</a:t>
            </a:r>
            <a:endParaRPr lang="en-US" sz="1400" i="1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400" dirty="0">
              <a:sym typeface="Symbol" pitchFamily="18" charset="2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494909"/>
              </p:ext>
            </p:extLst>
          </p:nvPr>
        </p:nvGraphicFramePr>
        <p:xfrm>
          <a:off x="503548" y="476672"/>
          <a:ext cx="8100900" cy="45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107585"/>
      </p:ext>
    </p:extLst>
  </p:cSld>
  <p:clrMapOvr>
    <a:masterClrMapping/>
  </p:clrMapOvr>
</p:sld>
</file>

<file path=ppt/theme/theme1.xml><?xml version="1.0" encoding="utf-8"?>
<a:theme xmlns:a="http://schemas.openxmlformats.org/drawingml/2006/main" name="PrincetonRPCR&amp;D-01142007">
  <a:themeElements>
    <a:clrScheme name="PrincetonRPCR&amp;D-01142007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incetonRPCR&amp;D-01142007">
      <a:majorFont>
        <a:latin typeface="Swis721 Ex BT"/>
        <a:ea typeface="宋体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rincetonRPCR&amp;D-011420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etonRPCR&amp;D-011420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etonRPCR&amp;D-011420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etonRPCR&amp;D-011420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etonRPCR&amp;D-011420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etonRPCR&amp;D-011420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etonRPCR&amp;D-011420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PrincetonRPCR&amp;D-01142007</Template>
  <TotalTime>26239</TotalTime>
  <Words>2651</Words>
  <Application>Microsoft Office PowerPoint</Application>
  <PresentationFormat>On-screen Show (4:3)</PresentationFormat>
  <Paragraphs>283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Brush Script MT</vt:lpstr>
      <vt:lpstr>Calibri</vt:lpstr>
      <vt:lpstr>Cambria Math</vt:lpstr>
      <vt:lpstr>Comic Sans MS</vt:lpstr>
      <vt:lpstr>Swis721 Ex BT</vt:lpstr>
      <vt:lpstr>Times New Roman</vt:lpstr>
      <vt:lpstr>PrincetonRPCR&amp;D-01142007</vt:lpstr>
      <vt:lpstr>Custom Design</vt:lpstr>
      <vt:lpstr>Equation</vt:lpstr>
      <vt:lpstr> Comments on Emittance Calculations   </vt:lpstr>
      <vt:lpstr>Overview</vt:lpstr>
      <vt:lpstr>Hamiltonian Phase Space</vt:lpstr>
      <vt:lpstr>Use of z as the Independent Variable</vt:lpstr>
      <vt:lpstr>Liouville’s Theorem</vt:lpstr>
      <vt:lpstr>Swann’s Theorem</vt:lpstr>
      <vt:lpstr>RMS “Invariant” Emittance</vt:lpstr>
      <vt:lpstr>Emittance Growth for Pions in a Drift Region</vt:lpstr>
      <vt:lpstr>Stabilization of Transverse Emittance by an Axial Magnetic Field</vt:lpstr>
      <vt:lpstr>PowerPoint Presentation</vt:lpstr>
      <vt:lpstr>Eigenemittances aka Courant-Snyder Invariant Eigenvalues</vt:lpstr>
      <vt:lpstr>A Beam of Pions and Muons</vt:lpstr>
      <vt:lpstr>Emittance Calculations Including RF Cavities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T. McDonald</cp:lastModifiedBy>
  <cp:revision>439</cp:revision>
  <cp:lastPrinted>2023-05-20T01:55:38Z</cp:lastPrinted>
  <dcterms:created xsi:type="dcterms:W3CDTF">2007-03-05T16:41:11Z</dcterms:created>
  <dcterms:modified xsi:type="dcterms:W3CDTF">2023-05-20T02:00:29Z</dcterms:modified>
</cp:coreProperties>
</file>