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70" r:id="rId4"/>
    <p:sldId id="272" r:id="rId5"/>
    <p:sldId id="273" r:id="rId6"/>
    <p:sldId id="284" r:id="rId7"/>
    <p:sldId id="285" r:id="rId8"/>
    <p:sldId id="286" r:id="rId9"/>
    <p:sldId id="282" r:id="rId10"/>
    <p:sldId id="291" r:id="rId11"/>
    <p:sldId id="292" r:id="rId12"/>
    <p:sldId id="271" r:id="rId13"/>
    <p:sldId id="278" r:id="rId14"/>
    <p:sldId id="287" r:id="rId15"/>
    <p:sldId id="269" r:id="rId16"/>
    <p:sldId id="288" r:id="rId17"/>
    <p:sldId id="283" r:id="rId18"/>
    <p:sldId id="279" r:id="rId19"/>
    <p:sldId id="294" r:id="rId20"/>
    <p:sldId id="259" r:id="rId21"/>
    <p:sldId id="296" r:id="rId22"/>
    <p:sldId id="297" r:id="rId23"/>
    <p:sldId id="299" r:id="rId24"/>
    <p:sldId id="298" r:id="rId25"/>
    <p:sldId id="293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7" autoAdjust="0"/>
  </p:normalViewPr>
  <p:slideViewPr>
    <p:cSldViewPr>
      <p:cViewPr varScale="1">
        <p:scale>
          <a:sx n="92" d="100"/>
          <a:sy n="92" d="100"/>
        </p:scale>
        <p:origin x="-78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18DB4-010A-47A5-A359-6DD2C4ED63B4}" type="datetimeFigureOut">
              <a:rPr lang="en-GB" smtClean="0"/>
              <a:t>20/05/2014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CE78F-14F2-4B7B-9466-32A4AF1CA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8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97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00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592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23" y="8"/>
            <a:ext cx="7164399" cy="720000"/>
          </a:xfrm>
          <a:prstGeom prst="rect">
            <a:avLst/>
          </a:prstGeom>
        </p:spPr>
        <p:txBody>
          <a:bodyPr/>
          <a:lstStyle>
            <a:lvl1pPr algn="ctr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14.03.2014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Alessandro Bertarelli – EN-MME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71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64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84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74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84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85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0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874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10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58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78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7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73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2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8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92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1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35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://cern.ch/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  <p:pic>
        <p:nvPicPr>
          <p:cNvPr id="1027" name="Picture 3" descr="logo-final_low-rez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486"/>
            <a:ext cx="2433623" cy="64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cern.ch\dfs\Users\a\ASZEBERE\Documents\DG-EU\EuCARD2\EuCARD2-logo-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72" y="5986263"/>
            <a:ext cx="1440160" cy="10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2014-04-09_CERN_60years_ENdept_75dpi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42" y="6237312"/>
            <a:ext cx="1958871" cy="5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logo-final_low-rez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486"/>
            <a:ext cx="2433623" cy="64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N Departmen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6412063"/>
            <a:ext cx="2016224" cy="29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ERN">
            <a:hlinkClick r:id="rId15" tooltip="CERN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20080" cy="7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4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cern.ch/hiradma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cern.ch/hiradma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cern.ch/hiradma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HiRadMat at CERN </a:t>
            </a:r>
            <a:r>
              <a:rPr lang="en-GB" dirty="0" smtClean="0"/>
              <a:t>SPS: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 </a:t>
            </a:r>
            <a:r>
              <a:rPr lang="en-GB" dirty="0"/>
              <a:t>dedicated in-beam test facility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365104"/>
            <a:ext cx="6400800" cy="1561728"/>
          </a:xfrm>
        </p:spPr>
        <p:txBody>
          <a:bodyPr>
            <a:noAutofit/>
          </a:bodyPr>
          <a:lstStyle/>
          <a:p>
            <a:r>
              <a:rPr lang="en-GB" sz="1400" dirty="0" smtClean="0">
                <a:hlinkClick r:id="rId2"/>
              </a:rPr>
              <a:t>http://cern.ch/hiradmat</a:t>
            </a:r>
            <a:r>
              <a:rPr lang="en-GB" sz="1400" dirty="0" smtClean="0"/>
              <a:t> </a:t>
            </a:r>
          </a:p>
          <a:p>
            <a:endParaRPr lang="en-GB" sz="1400" dirty="0" smtClean="0"/>
          </a:p>
          <a:p>
            <a:r>
              <a:rPr lang="en-GB" sz="1400" dirty="0" smtClean="0"/>
              <a:t>Adrian Fabich</a:t>
            </a:r>
          </a:p>
          <a:p>
            <a:endParaRPr lang="en-GB" sz="1400" dirty="0" smtClean="0"/>
          </a:p>
          <a:p>
            <a:r>
              <a:rPr lang="en-GB" sz="1400" dirty="0" smtClean="0"/>
              <a:t>5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</a:t>
            </a:r>
            <a:r>
              <a:rPr lang="en-GB" sz="1400" dirty="0"/>
              <a:t>High Power Targetry </a:t>
            </a:r>
            <a:r>
              <a:rPr lang="en-GB" sz="1400" dirty="0" smtClean="0"/>
              <a:t>Workshop</a:t>
            </a:r>
            <a:endParaRPr lang="en-GB" sz="1400" dirty="0"/>
          </a:p>
          <a:p>
            <a:r>
              <a:rPr lang="en-GB" sz="1400" dirty="0" smtClean="0"/>
              <a:t>FNAL, 20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-23</a:t>
            </a:r>
            <a:r>
              <a:rPr lang="en-GB" sz="1400" baseline="30000" dirty="0" smtClean="0"/>
              <a:t>rd</a:t>
            </a:r>
            <a:r>
              <a:rPr lang="en-GB" sz="1400" dirty="0" smtClean="0"/>
              <a:t> May 2014</a:t>
            </a:r>
          </a:p>
        </p:txBody>
      </p:sp>
    </p:spTree>
    <p:extLst>
      <p:ext uri="{BB962C8B-B14F-4D97-AF65-F5344CB8AC3E}">
        <p14:creationId xmlns:p14="http://schemas.microsoft.com/office/powerpoint/2010/main" val="22847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 tools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545743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With the expertise of various groups at CERN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Laser-Doppler vibrometer</a:t>
            </a:r>
          </a:p>
          <a:p>
            <a:pPr lvl="1"/>
            <a:r>
              <a:rPr lang="en-GB" dirty="0" smtClean="0"/>
              <a:t>Measuring surface velocities of several m/s</a:t>
            </a:r>
          </a:p>
          <a:p>
            <a:pPr lvl="1"/>
            <a:r>
              <a:rPr lang="en-GB" dirty="0" smtClean="0"/>
              <a:t>tens of MHz sampling</a:t>
            </a:r>
          </a:p>
          <a:p>
            <a:endParaRPr lang="en-GB" dirty="0" smtClean="0"/>
          </a:p>
          <a:p>
            <a:r>
              <a:rPr lang="en-GB" dirty="0" smtClean="0"/>
              <a:t>Optical high-speed recording</a:t>
            </a:r>
          </a:p>
          <a:p>
            <a:pPr lvl="1"/>
            <a:r>
              <a:rPr lang="en-GB" dirty="0" smtClean="0"/>
              <a:t>High-speed camera with several kHz frame rate</a:t>
            </a:r>
          </a:p>
          <a:p>
            <a:endParaRPr lang="en-GB" dirty="0" smtClean="0"/>
          </a:p>
          <a:p>
            <a:r>
              <a:rPr lang="en-GB" dirty="0"/>
              <a:t>Diamond </a:t>
            </a:r>
            <a:r>
              <a:rPr lang="en-GB" dirty="0" smtClean="0"/>
              <a:t>detectors, strain gauges, temperature sensors, microphones …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Transverse beam monitoring</a:t>
            </a:r>
          </a:p>
          <a:p>
            <a:pPr lvl="1"/>
            <a:r>
              <a:rPr lang="en-GB" dirty="0" smtClean="0"/>
              <a:t>High precision (&lt; </a:t>
            </a:r>
            <a:r>
              <a:rPr lang="en-GB" dirty="0"/>
              <a:t>0.1 mm</a:t>
            </a:r>
            <a:r>
              <a:rPr lang="en-GB" dirty="0" smtClean="0"/>
              <a:t>) alignment to experimental tables</a:t>
            </a:r>
          </a:p>
          <a:p>
            <a:pPr lvl="1"/>
            <a:r>
              <a:rPr lang="en-GB" dirty="0" smtClean="0"/>
              <a:t>Based on </a:t>
            </a:r>
            <a:r>
              <a:rPr lang="en-GB" dirty="0" err="1" smtClean="0"/>
              <a:t>pCVD</a:t>
            </a:r>
            <a:r>
              <a:rPr lang="en-GB" dirty="0" smtClean="0"/>
              <a:t> diamond detectors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2994616" cy="231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2160" y="2132856"/>
            <a:ext cx="24005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Fast camera 	LDV</a:t>
            </a:r>
          </a:p>
          <a:p>
            <a:endParaRPr lang="en-GB" b="1" dirty="0">
              <a:solidFill>
                <a:prstClr val="white"/>
              </a:solidFill>
            </a:endParaRPr>
          </a:p>
          <a:p>
            <a:endParaRPr lang="en-GB" b="1" dirty="0" smtClean="0">
              <a:solidFill>
                <a:prstClr val="white"/>
              </a:solidFill>
            </a:endParaRPr>
          </a:p>
          <a:p>
            <a:endParaRPr lang="en-GB" b="1" dirty="0">
              <a:solidFill>
                <a:prstClr val="white"/>
              </a:solidFill>
            </a:endParaRPr>
          </a:p>
          <a:p>
            <a:endParaRPr lang="en-GB" b="1" dirty="0" smtClean="0">
              <a:solidFill>
                <a:prstClr val="white"/>
              </a:solidFill>
            </a:endParaRPr>
          </a:p>
          <a:p>
            <a:r>
              <a:rPr lang="en-GB" b="1" dirty="0">
                <a:solidFill>
                  <a:prstClr val="white"/>
                </a:solidFill>
              </a:rPr>
              <a:t>	</a:t>
            </a:r>
            <a:r>
              <a:rPr lang="en-GB" b="1" dirty="0" smtClean="0">
                <a:solidFill>
                  <a:prstClr val="white"/>
                </a:solidFill>
              </a:rPr>
              <a:t>	LDV</a:t>
            </a:r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Start-up 2011/2012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2011: commissioning (project leader I. Efthymiopoulos)</a:t>
            </a:r>
          </a:p>
          <a:p>
            <a:r>
              <a:rPr lang="en-GB" dirty="0" smtClean="0"/>
              <a:t>2012: first year of operations</a:t>
            </a:r>
          </a:p>
          <a:p>
            <a:pPr lvl="1"/>
            <a:r>
              <a:rPr lang="en-GB" dirty="0" smtClean="0"/>
              <a:t>9 experiments completed successfully</a:t>
            </a:r>
          </a:p>
          <a:p>
            <a:pPr lvl="1"/>
            <a:r>
              <a:rPr lang="en-GB" dirty="0" smtClean="0"/>
              <a:t>On average every 4 weeks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r>
              <a:rPr lang="en-GB" dirty="0" smtClean="0"/>
              <a:t>1.4*10</a:t>
            </a:r>
            <a:r>
              <a:rPr lang="en-GB" baseline="30000" dirty="0" smtClean="0"/>
              <a:t>16</a:t>
            </a:r>
            <a:r>
              <a:rPr lang="en-GB" dirty="0" smtClean="0"/>
              <a:t> pot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2012: only 48 hours of SPS cycling with destination HiRadMat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8" descr="\\cern.ch\dfs\Workspaces\h\HiRadMat\USERS\HRMT10\publications\IPAC13\HRMT_timeline_intsities_experim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97" y="2852936"/>
            <a:ext cx="3921625" cy="24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\\cern.ch\dfs\Workspaces\h\HiRadMat\USERS\HRMT10\publications\IPAC13\HRMT01_beamposi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93" y="5805915"/>
            <a:ext cx="3366007" cy="10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8960"/>
            <a:ext cx="2304256" cy="14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58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Experiments in 2012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08512"/>
          </a:xfrm>
        </p:spPr>
        <p:txBody>
          <a:bodyPr>
            <a:normAutofit fontScale="70000" lnSpcReduction="20000"/>
          </a:bodyPr>
          <a:lstStyle/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sv-SE" dirty="0" smtClean="0"/>
              <a:t>​RIB target R&amp;D </a:t>
            </a:r>
            <a:endParaRPr lang="en-GB" dirty="0" smtClean="0"/>
          </a:p>
          <a:p>
            <a:r>
              <a:rPr lang="en-GB" dirty="0" smtClean="0"/>
              <a:t>LHC transfer collimator (2x)</a:t>
            </a:r>
          </a:p>
          <a:p>
            <a:r>
              <a:rPr lang="en-GB" dirty="0" smtClean="0"/>
              <a:t>BLM validation</a:t>
            </a:r>
          </a:p>
          <a:p>
            <a:r>
              <a:rPr lang="en-GB" dirty="0" smtClean="0"/>
              <a:t>RP benchmarking</a:t>
            </a:r>
          </a:p>
          <a:p>
            <a:r>
              <a:rPr lang="en-GB" dirty="0" smtClean="0"/>
              <a:t>Crystal collimation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See </a:t>
            </a:r>
            <a:r>
              <a:rPr lang="en-GB" dirty="0" smtClean="0">
                <a:hlinkClick r:id="rId2"/>
              </a:rPr>
              <a:t>http://cern.ch/hiradmat</a:t>
            </a:r>
            <a:r>
              <a:rPr lang="en-GB" dirty="0" smtClean="0"/>
              <a:t> for links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12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58" y="1770243"/>
            <a:ext cx="475252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65071" y="4945322"/>
            <a:ext cx="15129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Powder target</a:t>
            </a:r>
          </a:p>
          <a:p>
            <a:r>
              <a:rPr lang="en-GB" dirty="0" smtClean="0"/>
              <a:t>(HRMT10)</a:t>
            </a:r>
          </a:p>
          <a:p>
            <a:endParaRPr lang="en-GB" dirty="0"/>
          </a:p>
          <a:p>
            <a:r>
              <a:rPr lang="en-GB" dirty="0" smtClean="0"/>
              <a:t>RAL</a:t>
            </a:r>
          </a:p>
          <a:p>
            <a:r>
              <a:rPr lang="en-GB" dirty="0" smtClean="0"/>
              <a:t>C. </a:t>
            </a:r>
            <a:r>
              <a:rPr lang="en-GB" dirty="0" err="1" smtClean="0"/>
              <a:t>Densham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3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Material/collimator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See </a:t>
            </a:r>
            <a:r>
              <a:rPr lang="en-GB" dirty="0" smtClean="0">
                <a:hlinkClick r:id="rId2"/>
              </a:rPr>
              <a:t>http://cern.ch/hiradmat</a:t>
            </a:r>
            <a:r>
              <a:rPr lang="en-GB" dirty="0" smtClean="0"/>
              <a:t> for links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594" y="1412775"/>
            <a:ext cx="1712854" cy="302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20272" y="4449042"/>
            <a:ext cx="1584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Collimator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Materials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(HRMT14)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EN/MME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A. Bertarelli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951220" cy="39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c518e280-ed13-4099-9cd2-0afa0dd805f9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536" y="1258009"/>
            <a:ext cx="4104456" cy="270982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17960" y="1738074"/>
            <a:ext cx="1720343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Beam tunnelling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(HRMT12)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TE/MPE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R. Schmidt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77072"/>
            <a:ext cx="4499992" cy="162602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TPSG4 - 2012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2" descr="G:\Departments\TE\Groups\ABT\Sections\SE\Projects\HiRadMat\Photos\DSCF4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7" y="1196752"/>
            <a:ext cx="4677206" cy="35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/>
          <a:srcRect l="-207" t="9128" r="21148" b="29399"/>
          <a:stretch/>
        </p:blipFill>
        <p:spPr bwMode="auto">
          <a:xfrm>
            <a:off x="3347864" y="3429000"/>
            <a:ext cx="5652120" cy="3136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85950" y="1628800"/>
            <a:ext cx="3962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</a:rPr>
              <a:t>Robustness test of a beam septum protection </a:t>
            </a:r>
            <a:r>
              <a:rPr lang="en-US" altLang="en-US" dirty="0" smtClean="0">
                <a:solidFill>
                  <a:prstClr val="black"/>
                </a:solidFill>
              </a:rPr>
              <a:t>collimator; 9 m long experimental installation </a:t>
            </a:r>
          </a:p>
          <a:p>
            <a:endParaRPr lang="en-US" altLang="en-US" dirty="0">
              <a:solidFill>
                <a:prstClr val="black"/>
              </a:solidFill>
            </a:endParaRPr>
          </a:p>
          <a:p>
            <a:r>
              <a:rPr lang="en-US" altLang="en-US" dirty="0" smtClean="0">
                <a:solidFill>
                  <a:prstClr val="black"/>
                </a:solidFill>
              </a:rPr>
              <a:t>J. </a:t>
            </a:r>
            <a:r>
              <a:rPr lang="en-US" altLang="en-US" dirty="0" err="1" smtClean="0">
                <a:solidFill>
                  <a:prstClr val="black"/>
                </a:solidFill>
              </a:rPr>
              <a:t>Borburgh</a:t>
            </a:r>
            <a:r>
              <a:rPr lang="en-US" altLang="en-US" dirty="0" smtClean="0">
                <a:solidFill>
                  <a:prstClr val="black"/>
                </a:solidFill>
              </a:rPr>
              <a:t>, CERN TE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3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5616" y="1779366"/>
            <a:ext cx="2008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prstClr val="black"/>
                </a:solidFill>
              </a:rPr>
              <a:t>Crystal collimators</a:t>
            </a:r>
            <a:endParaRPr lang="en-US" altLang="en-US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9592" y="764704"/>
            <a:ext cx="7655523" cy="5472608"/>
            <a:chOff x="3347864" y="116632"/>
            <a:chExt cx="5711307" cy="40342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16632"/>
              <a:ext cx="5711307" cy="4034284"/>
            </a:xfrm>
            <a:prstGeom prst="rect">
              <a:avLst/>
            </a:prstGeom>
            <a:noFill/>
            <a:ln w="25400" cap="flat">
              <a:solidFill>
                <a:srgbClr val="002D99"/>
              </a:solidFill>
              <a:prstDash val="solid"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67944" y="3212976"/>
              <a:ext cx="151216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7142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890" y="57105"/>
            <a:ext cx="5904656" cy="855467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A feasibility experiment of a W-powder target (HRMT-10)</a:t>
            </a:r>
            <a:endParaRPr lang="en-GB" sz="3200" dirty="0"/>
          </a:p>
        </p:txBody>
      </p:sp>
      <p:pic>
        <p:nvPicPr>
          <p:cNvPr id="5" name="Picture 4" descr="epfl_logo_officiel_coule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7565" y="1844824"/>
            <a:ext cx="1479104" cy="67425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514" y="1124744"/>
            <a:ext cx="4250486" cy="2595472"/>
            <a:chOff x="0" y="1296194"/>
            <a:chExt cx="7389019" cy="4953000"/>
          </a:xfrm>
        </p:grpSpPr>
        <p:pic>
          <p:nvPicPr>
            <p:cNvPr id="7" name="Picture 2" descr="C:\HRM-10-DATA_PROCESSED\31MAY08\150ms\31MAY8_5fps.GI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9" y="1296194"/>
              <a:ext cx="7239000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690919" y="5418631"/>
              <a:ext cx="2698100" cy="83056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Recording :2000 fps</a:t>
              </a:r>
            </a:p>
            <a:p>
              <a:pPr algn="ctr"/>
              <a:r>
                <a:rPr 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Video: 10 fps</a:t>
              </a:r>
              <a:endPara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25396" y="1296194"/>
              <a:ext cx="801843" cy="791369"/>
              <a:chOff x="625396" y="1296194"/>
              <a:chExt cx="801843" cy="791369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759619" y="2086769"/>
                <a:ext cx="533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625396" y="1296194"/>
                <a:ext cx="801843" cy="79136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 smtClean="0">
                    <a:solidFill>
                      <a:schemeClr val="tx1"/>
                    </a:solidFill>
                  </a:rPr>
                  <a:t>1 cm </a:t>
                </a:r>
                <a:endParaRPr lang="en-GB" sz="11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H="1">
              <a:off x="4264819" y="4953794"/>
              <a:ext cx="1295400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310187" y="4562475"/>
              <a:ext cx="1633939" cy="60087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LDV spot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484514">
              <a:off x="5696535" y="1687824"/>
              <a:ext cx="1384760" cy="3619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Sensor</a:t>
              </a:r>
              <a:endParaRPr lang="en-GB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17419" y="2439194"/>
              <a:ext cx="1281523" cy="3619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Sensor</a:t>
              </a:r>
              <a:endParaRPr lang="en-GB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0" y="4344194"/>
              <a:ext cx="40719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03597" y="4667249"/>
              <a:ext cx="1270832" cy="391319"/>
            </a:xfrm>
            <a:prstGeom prst="rect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283968" y="1172371"/>
            <a:ext cx="4656857" cy="1869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1.75E11 p.o.t: First significant 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disruption</a:t>
            </a:r>
            <a:endParaRPr lang="en-US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 descr="C:\HRM-10-DATA_PROCESSED\31MAY09\200ms\31MAY9_5fps.GIF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2" y="3720216"/>
            <a:ext cx="4168055" cy="274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595663" y="3645024"/>
            <a:ext cx="4656857" cy="93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1.85E11 p.o.t: Different reaction of the powder. 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increased surface roughness. </a:t>
            </a:r>
            <a:endParaRPr lang="en-GB" sz="1800" dirty="0">
              <a:solidFill>
                <a:schemeClr val="tx2"/>
              </a:solidFill>
            </a:endParaRPr>
          </a:p>
        </p:txBody>
      </p:sp>
      <p:pic>
        <p:nvPicPr>
          <p:cNvPr id="48" name="Picture 2" descr="C:\THESIS_TEX2\images\VoIntensity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99" y="4390362"/>
            <a:ext cx="3580294" cy="24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55462"/>
            <a:ext cx="1484349" cy="65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ER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9255"/>
            <a:ext cx="706139" cy="599509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02" y="1534593"/>
            <a:ext cx="2736304" cy="21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0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Facility upgrades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Based on experience gained during 2012: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Extending the general infrastructure</a:t>
            </a:r>
          </a:p>
          <a:p>
            <a:pPr lvl="1"/>
            <a:r>
              <a:rPr lang="en-GB" dirty="0" smtClean="0"/>
              <a:t>Additional </a:t>
            </a:r>
            <a:r>
              <a:rPr lang="en-GB" dirty="0" smtClean="0"/>
              <a:t>cabling </a:t>
            </a:r>
            <a:r>
              <a:rPr lang="en-GB" dirty="0" smtClean="0"/>
              <a:t>for signals, vacuum and 220V; to be installed in autumn 2013</a:t>
            </a:r>
          </a:p>
          <a:p>
            <a:pPr lvl="2"/>
            <a:endParaRPr lang="en-GB" dirty="0" smtClean="0"/>
          </a:p>
          <a:p>
            <a:r>
              <a:rPr lang="en-GB" dirty="0" smtClean="0"/>
              <a:t>Adding a beam position monitor</a:t>
            </a:r>
          </a:p>
          <a:p>
            <a:pPr lvl="1"/>
            <a:r>
              <a:rPr lang="en-GB" dirty="0" smtClean="0"/>
              <a:t>High precision alignment to experimental tables</a:t>
            </a:r>
          </a:p>
          <a:p>
            <a:pPr lvl="1"/>
            <a:r>
              <a:rPr lang="en-GB" dirty="0" smtClean="0"/>
              <a:t>Based on </a:t>
            </a:r>
            <a:r>
              <a:rPr lang="en-GB" dirty="0" err="1" smtClean="0"/>
              <a:t>pCVD</a:t>
            </a:r>
            <a:r>
              <a:rPr lang="en-GB" dirty="0" smtClean="0"/>
              <a:t> diamond detectors</a:t>
            </a:r>
          </a:p>
          <a:p>
            <a:pPr lvl="2"/>
            <a:endParaRPr lang="en-GB" dirty="0" smtClean="0"/>
          </a:p>
          <a:p>
            <a:r>
              <a:rPr lang="en-GB" dirty="0"/>
              <a:t>Removal of </a:t>
            </a:r>
            <a:r>
              <a:rPr lang="en-GB" dirty="0" smtClean="0"/>
              <a:t>remaining experiments </a:t>
            </a:r>
            <a:r>
              <a:rPr lang="en-GB" dirty="0"/>
              <a:t>from </a:t>
            </a:r>
            <a:r>
              <a:rPr lang="en-GB" dirty="0" smtClean="0"/>
              <a:t>tunnel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7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9"/>
            <a:ext cx="8363272" cy="525658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Present BPM at about 5 m upstream </a:t>
            </a:r>
            <a:r>
              <a:rPr lang="en-GB" dirty="0" smtClean="0"/>
              <a:t>of </a:t>
            </a:r>
            <a:r>
              <a:rPr lang="en-GB" dirty="0" smtClean="0"/>
              <a:t>experiment provides limited position precision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Requirements</a:t>
            </a:r>
            <a:r>
              <a:rPr lang="en-GB" dirty="0" smtClean="0"/>
              <a:t>:</a:t>
            </a:r>
            <a:endParaRPr lang="en-GB" dirty="0" smtClean="0"/>
          </a:p>
          <a:p>
            <a:pPr lvl="1"/>
            <a:r>
              <a:rPr lang="en-GB" dirty="0"/>
              <a:t>Online </a:t>
            </a:r>
            <a:r>
              <a:rPr lang="en-GB" dirty="0" smtClean="0"/>
              <a:t>measurement</a:t>
            </a:r>
          </a:p>
          <a:p>
            <a:pPr lvl="1"/>
            <a:r>
              <a:rPr lang="en-GB" dirty="0"/>
              <a:t>Single bunch resolution</a:t>
            </a:r>
          </a:p>
          <a:p>
            <a:pPr lvl="1"/>
            <a:r>
              <a:rPr lang="en-GB" dirty="0" smtClean="0"/>
              <a:t>0.1 mm transverse beam </a:t>
            </a:r>
            <a:r>
              <a:rPr lang="en-GB" dirty="0" smtClean="0"/>
              <a:t>position</a:t>
            </a:r>
          </a:p>
          <a:p>
            <a:pPr lvl="2"/>
            <a:r>
              <a:rPr lang="en-GB" dirty="0" smtClean="0"/>
              <a:t>precision </a:t>
            </a:r>
            <a:r>
              <a:rPr lang="en-GB" dirty="0" smtClean="0"/>
              <a:t>at experiment</a:t>
            </a:r>
          </a:p>
          <a:p>
            <a:pPr lvl="1"/>
            <a:r>
              <a:rPr lang="en-GB" dirty="0" smtClean="0"/>
              <a:t>Beam sigma measurement</a:t>
            </a:r>
          </a:p>
          <a:p>
            <a:pPr lvl="1"/>
            <a:r>
              <a:rPr lang="en-GB" dirty="0" smtClean="0"/>
              <a:t>Full intensity range </a:t>
            </a:r>
            <a:r>
              <a:rPr lang="en-GB" dirty="0" smtClean="0"/>
              <a:t>(up </a:t>
            </a:r>
            <a:r>
              <a:rPr lang="en-GB" dirty="0" smtClean="0"/>
              <a:t>to 10</a:t>
            </a:r>
            <a:r>
              <a:rPr lang="en-GB" baseline="30000" dirty="0" smtClean="0"/>
              <a:t>14</a:t>
            </a:r>
            <a:r>
              <a:rPr lang="en-GB" dirty="0" smtClean="0"/>
              <a:t> p</a:t>
            </a:r>
            <a:r>
              <a:rPr lang="en-GB" baseline="30000" dirty="0" smtClean="0"/>
              <a:t>+</a:t>
            </a:r>
            <a:r>
              <a:rPr lang="en-GB" dirty="0" smtClean="0"/>
              <a:t>/</a:t>
            </a:r>
            <a:r>
              <a:rPr lang="en-GB" dirty="0" smtClean="0"/>
              <a:t>pulse)</a:t>
            </a:r>
            <a:endParaRPr lang="en-GB" dirty="0"/>
          </a:p>
          <a:p>
            <a:pPr marL="57150" indent="0">
              <a:buNone/>
            </a:pPr>
            <a:endParaRPr lang="en-GB" dirty="0"/>
          </a:p>
          <a:p>
            <a:pPr marL="514350" indent="-457200"/>
            <a:r>
              <a:rPr lang="en-GB" dirty="0" smtClean="0"/>
              <a:t>Using diamond detectors</a:t>
            </a:r>
          </a:p>
          <a:p>
            <a:pPr marL="514350" indent="-457200"/>
            <a:r>
              <a:rPr lang="en-GB" dirty="0" smtClean="0"/>
              <a:t>Placed just upstream of experiment</a:t>
            </a:r>
          </a:p>
          <a:p>
            <a:pPr marL="514350" indent="-457200"/>
            <a:r>
              <a:rPr lang="en-GB" dirty="0" smtClean="0"/>
              <a:t>Measuring beam halo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14/3/2014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V. Badin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9D96-1C71-4992-8A4A-B253416301B3}" type="slidenum">
              <a:rPr lang="en-GB" smtClean="0"/>
              <a:t>18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3576" y="259226"/>
            <a:ext cx="7772384" cy="6206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Beam position</a:t>
            </a:r>
            <a:endParaRPr lang="en-GB" sz="3600" dirty="0"/>
          </a:p>
        </p:txBody>
      </p:sp>
      <p:pic>
        <p:nvPicPr>
          <p:cNvPr id="7" name="Picture 2" descr="\\cern.ch\dfs\Users\v\vbadin\Desktop\Diamond detectors\IMG_226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3056"/>
            <a:ext cx="2664296" cy="251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168352" cy="199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290871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4DFF"/>
                </a:solidFill>
              </a:rPr>
              <a:t>diamond</a:t>
            </a:r>
            <a:endParaRPr lang="en-GB" dirty="0">
              <a:solidFill>
                <a:srgbClr val="004D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1085" y="1484784"/>
            <a:ext cx="125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FF00"/>
                </a:solidFill>
              </a:rPr>
              <a:t>Au electrode</a:t>
            </a:r>
            <a:endParaRPr lang="en-GB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9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Proposals 2014/2015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Call for proposals in spring 2014</a:t>
            </a:r>
          </a:p>
          <a:p>
            <a:pPr lvl="1"/>
            <a:r>
              <a:rPr lang="en-GB" dirty="0" smtClean="0"/>
              <a:t>12 </a:t>
            </a:r>
            <a:r>
              <a:rPr lang="en-GB" dirty="0" smtClean="0"/>
              <a:t>applications</a:t>
            </a:r>
          </a:p>
          <a:p>
            <a:r>
              <a:rPr lang="en-GB" dirty="0" smtClean="0"/>
              <a:t>Beam run 2014/15 allows about 12 beam slots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19</a:t>
            </a:fld>
            <a:endParaRPr lang="en-GB"/>
          </a:p>
        </p:txBody>
      </p:sp>
      <p:pic>
        <p:nvPicPr>
          <p:cNvPr id="7" name="Picture 12" descr="C:\data0\EA\HiRadMat\Proposals_Analysis_2014_Jan\BeamIntensityIntegral_2014_J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3744416" cy="282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data0\EA\HiRadMat\Proposals_Analysis_2014_Jan\BeamIntensityRange_2014_J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23026"/>
            <a:ext cx="3590356" cy="27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6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5936" y="2348880"/>
            <a:ext cx="4909354" cy="3168352"/>
            <a:chOff x="3923928" y="2276872"/>
            <a:chExt cx="4909354" cy="3168352"/>
          </a:xfrm>
        </p:grpSpPr>
        <p:pic>
          <p:nvPicPr>
            <p:cNvPr id="9" name="Picture 2" descr="C:\tobedeleted\CERN's accelerator complex201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276872"/>
              <a:ext cx="4909354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27984" y="3645024"/>
              <a:ext cx="576064" cy="43204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Motivation and parameters of HiRadMat</a:t>
            </a:r>
          </a:p>
          <a:p>
            <a:endParaRPr lang="en-GB" dirty="0" smtClean="0"/>
          </a:p>
          <a:p>
            <a:r>
              <a:rPr lang="en-GB" dirty="0" smtClean="0"/>
              <a:t>Facility layout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Former experiments</a:t>
            </a:r>
          </a:p>
          <a:p>
            <a:r>
              <a:rPr lang="en-GB" dirty="0" smtClean="0"/>
              <a:t>Present upgrade</a:t>
            </a:r>
          </a:p>
          <a:p>
            <a:r>
              <a:rPr lang="en-GB" dirty="0" smtClean="0"/>
              <a:t>Future proposals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2800" dirty="0" smtClean="0"/>
              <a:t>Collimators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14.03.2014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0842" y="614671"/>
            <a:ext cx="238954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938" y="620968"/>
            <a:ext cx="238954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5852" y="3423654"/>
            <a:ext cx="238787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89"/>
          <p:cNvSpPr/>
          <p:nvPr/>
        </p:nvSpPr>
        <p:spPr>
          <a:xfrm>
            <a:off x="3796406" y="3068961"/>
            <a:ext cx="2522480" cy="308419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>
                <a:solidFill>
                  <a:schemeClr val="tx1"/>
                </a:solidFill>
              </a:rPr>
              <a:t>Molybdenum, 72 &amp; 144 bunches</a:t>
            </a:r>
          </a:p>
        </p:txBody>
      </p:sp>
      <p:sp>
        <p:nvSpPr>
          <p:cNvPr id="31" name="Rectangle 189"/>
          <p:cNvSpPr/>
          <p:nvPr/>
        </p:nvSpPr>
        <p:spPr>
          <a:xfrm>
            <a:off x="6502938" y="3068961"/>
            <a:ext cx="2389542" cy="308419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err="1">
                <a:solidFill>
                  <a:schemeClr val="tx1"/>
                </a:solidFill>
              </a:rPr>
              <a:t>Glidcop</a:t>
            </a:r>
            <a:r>
              <a:rPr lang="en-GB" sz="1400" i="1" dirty="0">
                <a:solidFill>
                  <a:schemeClr val="tx1"/>
                </a:solidFill>
              </a:rPr>
              <a:t>, </a:t>
            </a:r>
            <a:r>
              <a:rPr lang="en-GB" sz="1400" i="1" dirty="0" smtClean="0">
                <a:solidFill>
                  <a:schemeClr val="tx1"/>
                </a:solidFill>
              </a:rPr>
              <a:t>72 bunches (2 x) </a:t>
            </a:r>
            <a:endParaRPr lang="en-GB" sz="1400" i="1" dirty="0">
              <a:solidFill>
                <a:schemeClr val="tx1"/>
              </a:solidFill>
            </a:endParaRPr>
          </a:p>
        </p:txBody>
      </p:sp>
      <p:sp>
        <p:nvSpPr>
          <p:cNvPr id="33" name="Rectangle 189"/>
          <p:cNvSpPr/>
          <p:nvPr/>
        </p:nvSpPr>
        <p:spPr>
          <a:xfrm>
            <a:off x="3794387" y="5874451"/>
            <a:ext cx="2473955" cy="523862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smtClean="0">
                <a:solidFill>
                  <a:schemeClr val="tx1"/>
                </a:solidFill>
              </a:rPr>
              <a:t>Molybdenum-Copper-Diamond </a:t>
            </a:r>
            <a:r>
              <a:rPr lang="en-GB" sz="1400" i="1" dirty="0">
                <a:solidFill>
                  <a:schemeClr val="tx1"/>
                </a:solidFill>
              </a:rPr>
              <a:t>144 bunches </a:t>
            </a:r>
          </a:p>
        </p:txBody>
      </p:sp>
      <p:pic>
        <p:nvPicPr>
          <p:cNvPr id="18" name="Picture 2" descr="\\cernhomeE.cern.ch\E\eberthom\Public\HRM R2\Design preliminaire\28 fevr 2014\1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2" y="548680"/>
            <a:ext cx="3902724" cy="42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OPEN ISO W-BUTTON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38" y="3845232"/>
            <a:ext cx="2570029" cy="19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5229200"/>
            <a:ext cx="2408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A. Bertarelli CERN MME</a:t>
            </a:r>
          </a:p>
          <a:p>
            <a:r>
              <a:rPr lang="en-GB" dirty="0" smtClean="0"/>
              <a:t>S. Redaelli CERN ABP</a:t>
            </a:r>
          </a:p>
          <a:p>
            <a:r>
              <a:rPr lang="en-GB" dirty="0" smtClean="0"/>
              <a:t>et al.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249418" y="5797041"/>
            <a:ext cx="64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SLAC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96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Beryllium specimen</a:t>
            </a:r>
            <a:endParaRPr lang="en-US" sz="3600" dirty="0" smtClean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254240" cy="213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823210" cy="22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3573016"/>
            <a:ext cx="4460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Multiple samples exploiting long interaction length in beryllium.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Samples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Different commercial grades of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Thick &amp; thin </a:t>
            </a:r>
            <a:r>
              <a:rPr lang="en-US" sz="2400" dirty="0" smtClean="0">
                <a:solidFill>
                  <a:schemeClr val="tx2"/>
                </a:solidFill>
              </a:rPr>
              <a:t>windows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932040" y="763277"/>
            <a:ext cx="383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P. Hurh (FNAL), C. Densham (RAL)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0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5940" y="61716"/>
            <a:ext cx="6516216" cy="836613"/>
          </a:xfrm>
        </p:spPr>
        <p:txBody>
          <a:bodyPr/>
          <a:lstStyle/>
          <a:p>
            <a:r>
              <a:rPr lang="en-US" sz="2800" dirty="0" smtClean="0"/>
              <a:t>Powder target</a:t>
            </a:r>
            <a:endParaRPr lang="en-US" sz="2800" i="1" dirty="0" smtClean="0"/>
          </a:p>
        </p:txBody>
      </p:sp>
      <p:grpSp>
        <p:nvGrpSpPr>
          <p:cNvPr id="119" name="Group 118"/>
          <p:cNvGrpSpPr/>
          <p:nvPr/>
        </p:nvGrpSpPr>
        <p:grpSpPr>
          <a:xfrm>
            <a:off x="611560" y="404664"/>
            <a:ext cx="7776864" cy="6192688"/>
            <a:chOff x="611560" y="404664"/>
            <a:chExt cx="7776864" cy="6192688"/>
          </a:xfrm>
        </p:grpSpPr>
        <p:sp>
          <p:nvSpPr>
            <p:cNvPr id="5" name="Rectangle 4"/>
            <p:cNvSpPr/>
            <p:nvPr/>
          </p:nvSpPr>
          <p:spPr>
            <a:xfrm>
              <a:off x="611560" y="908720"/>
              <a:ext cx="7776864" cy="12961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560" y="2204864"/>
              <a:ext cx="7776864" cy="12961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560" y="3501008"/>
              <a:ext cx="7776864" cy="12961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11560" y="4797152"/>
              <a:ext cx="7776864" cy="12961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5576" y="1124744"/>
              <a:ext cx="1512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 smtClean="0"/>
                <a:t>Sample #1</a:t>
              </a:r>
            </a:p>
            <a:p>
              <a:r>
                <a:rPr lang="en-GB" sz="1400" dirty="0" smtClean="0"/>
                <a:t>Small grains</a:t>
              </a:r>
            </a:p>
            <a:p>
              <a:r>
                <a:rPr lang="en-GB" sz="1400" dirty="0" smtClean="0"/>
                <a:t>Open Trough</a:t>
              </a:r>
              <a:endParaRPr lang="en-US" sz="1400" dirty="0"/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2267744" y="1052736"/>
              <a:ext cx="1152128" cy="576064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Vacuum</a:t>
              </a:r>
            </a:p>
            <a:p>
              <a:pPr algn="ctr"/>
              <a:r>
                <a:rPr lang="en-GB" sz="1600" dirty="0" smtClean="0"/>
                <a:t>2x10</a:t>
              </a:r>
              <a:r>
                <a:rPr lang="en-GB" sz="1600" baseline="30000" dirty="0" smtClean="0"/>
                <a:t>11</a:t>
              </a:r>
              <a:r>
                <a:rPr lang="en-GB" sz="1600" dirty="0" smtClean="0"/>
                <a:t> </a:t>
              </a:r>
              <a:r>
                <a:rPr lang="en-GB" sz="1600" dirty="0" err="1" smtClean="0"/>
                <a:t>ppp</a:t>
              </a:r>
              <a:endParaRPr lang="en-GB" sz="1600" dirty="0" smtClean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67744" y="1916832"/>
              <a:ext cx="1152128" cy="576064"/>
              <a:chOff x="2483768" y="1700808"/>
              <a:chExt cx="1152128" cy="648072"/>
            </a:xfrm>
          </p:grpSpPr>
          <p:sp>
            <p:nvSpPr>
              <p:cNvPr id="13" name="Flowchart: Decision 12"/>
              <p:cNvSpPr/>
              <p:nvPr/>
            </p:nvSpPr>
            <p:spPr>
              <a:xfrm>
                <a:off x="2483768" y="1700808"/>
                <a:ext cx="1152128" cy="648072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55776" y="1844824"/>
                <a:ext cx="1008112" cy="36004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E7F3F4"/>
                    </a:solidFill>
                  </a:rPr>
                  <a:t>Eruption ?</a:t>
                </a:r>
                <a:endParaRPr lang="en-US" sz="1200" dirty="0">
                  <a:solidFill>
                    <a:srgbClr val="E7F3F4"/>
                  </a:solidFill>
                </a:endParaRPr>
              </a:p>
            </p:txBody>
          </p:sp>
        </p:grpSp>
        <p:cxnSp>
          <p:nvCxnSpPr>
            <p:cNvPr id="17" name="Straight Arrow Connector 16"/>
            <p:cNvCxnSpPr>
              <a:stCxn id="12" idx="2"/>
              <a:endCxn id="13" idx="0"/>
            </p:cNvCxnSpPr>
            <p:nvPr/>
          </p:nvCxnSpPr>
          <p:spPr>
            <a:xfrm>
              <a:off x="2843808" y="1628800"/>
              <a:ext cx="0" cy="288032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owchart: Process 19"/>
            <p:cNvSpPr/>
            <p:nvPr/>
          </p:nvSpPr>
          <p:spPr>
            <a:xfrm>
              <a:off x="2267744" y="2780928"/>
              <a:ext cx="1152128" cy="576064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Vacuum</a:t>
              </a:r>
            </a:p>
            <a:p>
              <a:pPr algn="ctr"/>
              <a:r>
                <a:rPr lang="en-GB" sz="1600" dirty="0" smtClean="0"/>
                <a:t>Same beam</a:t>
              </a:r>
            </a:p>
          </p:txBody>
        </p:sp>
        <p:sp>
          <p:nvSpPr>
            <p:cNvPr id="21" name="Flowchart: Process 20"/>
            <p:cNvSpPr/>
            <p:nvPr/>
          </p:nvSpPr>
          <p:spPr>
            <a:xfrm>
              <a:off x="4355976" y="1052736"/>
              <a:ext cx="1152128" cy="576064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Vacuum</a:t>
              </a:r>
            </a:p>
            <a:p>
              <a:pPr algn="ctr"/>
              <a:r>
                <a:rPr lang="en-GB" sz="1600" dirty="0" smtClean="0"/>
                <a:t>2x10</a:t>
              </a:r>
              <a:r>
                <a:rPr lang="en-GB" sz="1600" baseline="30000" dirty="0" smtClean="0"/>
                <a:t>12</a:t>
              </a:r>
              <a:r>
                <a:rPr lang="en-GB" sz="1600" dirty="0" smtClean="0"/>
                <a:t> </a:t>
              </a:r>
              <a:r>
                <a:rPr lang="en-GB" sz="1600" dirty="0" err="1" smtClean="0"/>
                <a:t>ppp</a:t>
              </a:r>
              <a:endParaRPr lang="en-GB" sz="1600" dirty="0" smtClean="0"/>
            </a:p>
          </p:txBody>
        </p:sp>
        <p:sp>
          <p:nvSpPr>
            <p:cNvPr id="22" name="Flowchart: Process 21"/>
            <p:cNvSpPr/>
            <p:nvPr/>
          </p:nvSpPr>
          <p:spPr>
            <a:xfrm>
              <a:off x="6444208" y="1052736"/>
              <a:ext cx="1152128" cy="576064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Helium</a:t>
              </a:r>
            </a:p>
            <a:p>
              <a:pPr algn="ctr"/>
              <a:r>
                <a:rPr lang="en-GB" sz="1600" dirty="0" smtClean="0"/>
                <a:t>2x10</a:t>
              </a:r>
              <a:r>
                <a:rPr lang="en-GB" sz="1600" baseline="30000" dirty="0" smtClean="0"/>
                <a:t>11</a:t>
              </a:r>
              <a:r>
                <a:rPr lang="en-GB" sz="1600" dirty="0" smtClean="0"/>
                <a:t> </a:t>
              </a:r>
              <a:r>
                <a:rPr lang="en-GB" sz="1600" dirty="0" err="1" smtClean="0"/>
                <a:t>ppp</a:t>
              </a:r>
              <a:endParaRPr lang="en-GB" sz="1600" dirty="0" smtClean="0"/>
            </a:p>
          </p:txBody>
        </p:sp>
        <p:cxnSp>
          <p:nvCxnSpPr>
            <p:cNvPr id="23" name="Straight Arrow Connector 22"/>
            <p:cNvCxnSpPr>
              <a:endCxn id="21" idx="1"/>
            </p:cNvCxnSpPr>
            <p:nvPr/>
          </p:nvCxnSpPr>
          <p:spPr>
            <a:xfrm>
              <a:off x="3851920" y="1340768"/>
              <a:ext cx="504056" cy="0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851920" y="1340768"/>
              <a:ext cx="0" cy="864096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419872" y="2204864"/>
              <a:ext cx="432048" cy="0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20" idx="0"/>
            </p:cNvCxnSpPr>
            <p:nvPr/>
          </p:nvCxnSpPr>
          <p:spPr>
            <a:xfrm>
              <a:off x="2843808" y="2492896"/>
              <a:ext cx="0" cy="288032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771800" y="2420888"/>
              <a:ext cx="432048" cy="3600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Y</a:t>
              </a:r>
              <a:endParaRPr lang="en-US" sz="1400" b="1" dirty="0">
                <a:solidFill>
                  <a:srgbClr val="385D8A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19872" y="1916832"/>
              <a:ext cx="432048" cy="2880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N</a:t>
              </a:r>
              <a:endParaRPr lang="en-US" sz="1400" b="1" dirty="0">
                <a:solidFill>
                  <a:srgbClr val="385D8A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355976" y="1916832"/>
              <a:ext cx="1152128" cy="576064"/>
              <a:chOff x="2483768" y="1700808"/>
              <a:chExt cx="1152128" cy="648072"/>
            </a:xfrm>
          </p:grpSpPr>
          <p:sp>
            <p:nvSpPr>
              <p:cNvPr id="40" name="Flowchart: Decision 39"/>
              <p:cNvSpPr/>
              <p:nvPr/>
            </p:nvSpPr>
            <p:spPr>
              <a:xfrm>
                <a:off x="2483768" y="1700808"/>
                <a:ext cx="1152128" cy="648072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555776" y="1844824"/>
                <a:ext cx="1008112" cy="36004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E7F3F4"/>
                    </a:solidFill>
                  </a:rPr>
                  <a:t>Eruption ?</a:t>
                </a:r>
                <a:endParaRPr lang="en-US" sz="1200" dirty="0">
                  <a:solidFill>
                    <a:srgbClr val="E7F3F4"/>
                  </a:solidFill>
                </a:endParaRPr>
              </a:p>
            </p:txBody>
          </p:sp>
        </p:grpSp>
        <p:cxnSp>
          <p:nvCxnSpPr>
            <p:cNvPr id="42" name="Straight Arrow Connector 41"/>
            <p:cNvCxnSpPr>
              <a:stCxn id="21" idx="2"/>
              <a:endCxn id="40" idx="0"/>
            </p:cNvCxnSpPr>
            <p:nvPr/>
          </p:nvCxnSpPr>
          <p:spPr>
            <a:xfrm>
              <a:off x="4932040" y="1628800"/>
              <a:ext cx="0" cy="288032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932040" y="2492896"/>
              <a:ext cx="0" cy="576064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3419872" y="3068960"/>
              <a:ext cx="1512168" cy="0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572000" y="2492896"/>
              <a:ext cx="432048" cy="3600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Y</a:t>
              </a:r>
              <a:endParaRPr lang="en-US" sz="1400" b="1" dirty="0">
                <a:solidFill>
                  <a:srgbClr val="385D8A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5940152" y="1340768"/>
              <a:ext cx="504056" cy="0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940152" y="1340768"/>
              <a:ext cx="0" cy="864096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5508104" y="2204864"/>
              <a:ext cx="432048" cy="0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508104" y="1916832"/>
              <a:ext cx="432048" cy="2880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N</a:t>
              </a:r>
              <a:endParaRPr lang="en-US" sz="1400" b="1" dirty="0">
                <a:solidFill>
                  <a:srgbClr val="385D8A"/>
                </a:solidFill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6444208" y="1916832"/>
              <a:ext cx="1152128" cy="576064"/>
              <a:chOff x="2483768" y="1700808"/>
              <a:chExt cx="1152128" cy="648072"/>
            </a:xfrm>
          </p:grpSpPr>
          <p:sp>
            <p:nvSpPr>
              <p:cNvPr id="59" name="Flowchart: Decision 58"/>
              <p:cNvSpPr/>
              <p:nvPr/>
            </p:nvSpPr>
            <p:spPr>
              <a:xfrm>
                <a:off x="2483768" y="1700808"/>
                <a:ext cx="1152128" cy="648072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555776" y="1844824"/>
                <a:ext cx="1008112" cy="36004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E7F3F4"/>
                    </a:solidFill>
                  </a:rPr>
                  <a:t>Eruption ?</a:t>
                </a:r>
                <a:endParaRPr lang="en-US" sz="1200" dirty="0">
                  <a:solidFill>
                    <a:srgbClr val="E7F3F4"/>
                  </a:solidFill>
                </a:endParaRPr>
              </a:p>
            </p:txBody>
          </p:sp>
        </p:grpSp>
        <p:cxnSp>
          <p:nvCxnSpPr>
            <p:cNvPr id="61" name="Straight Arrow Connector 60"/>
            <p:cNvCxnSpPr>
              <a:endCxn id="59" idx="0"/>
            </p:cNvCxnSpPr>
            <p:nvPr/>
          </p:nvCxnSpPr>
          <p:spPr>
            <a:xfrm>
              <a:off x="7020272" y="1628800"/>
              <a:ext cx="0" cy="288032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lowchart: Process 61"/>
            <p:cNvSpPr/>
            <p:nvPr/>
          </p:nvSpPr>
          <p:spPr>
            <a:xfrm>
              <a:off x="6444208" y="2780928"/>
              <a:ext cx="1152128" cy="576064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Helium</a:t>
              </a:r>
            </a:p>
            <a:p>
              <a:pPr algn="ctr"/>
              <a:r>
                <a:rPr lang="en-GB" sz="1600" dirty="0" smtClean="0"/>
                <a:t>2x10</a:t>
              </a:r>
              <a:r>
                <a:rPr lang="en-GB" sz="1600" baseline="30000" dirty="0" smtClean="0"/>
                <a:t>11</a:t>
              </a:r>
              <a:r>
                <a:rPr lang="en-GB" sz="1600" dirty="0" smtClean="0"/>
                <a:t> </a:t>
              </a:r>
              <a:r>
                <a:rPr lang="en-GB" sz="1600" dirty="0" err="1" smtClean="0"/>
                <a:t>ppp</a:t>
              </a:r>
              <a:endParaRPr lang="en-GB" sz="1600" dirty="0" smtClean="0"/>
            </a:p>
          </p:txBody>
        </p:sp>
        <p:cxnSp>
          <p:nvCxnSpPr>
            <p:cNvPr id="63" name="Straight Arrow Connector 62"/>
            <p:cNvCxnSpPr>
              <a:stCxn id="59" idx="2"/>
              <a:endCxn id="62" idx="0"/>
            </p:cNvCxnSpPr>
            <p:nvPr/>
          </p:nvCxnSpPr>
          <p:spPr>
            <a:xfrm>
              <a:off x="7020272" y="2492896"/>
              <a:ext cx="0" cy="288032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948264" y="2420888"/>
              <a:ext cx="432048" cy="36004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Y</a:t>
              </a:r>
              <a:endParaRPr lang="en-US" sz="1400" b="1" dirty="0">
                <a:solidFill>
                  <a:srgbClr val="385D8A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7596336" y="2204864"/>
              <a:ext cx="288032" cy="0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7884368" y="2060848"/>
              <a:ext cx="432048" cy="2880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N ?</a:t>
              </a:r>
              <a:endParaRPr lang="en-US" sz="1400" b="1" dirty="0">
                <a:solidFill>
                  <a:srgbClr val="385D8A"/>
                </a:solidFill>
              </a:endParaRPr>
            </a:p>
          </p:txBody>
        </p:sp>
        <p:sp>
          <p:nvSpPr>
            <p:cNvPr id="70" name="Flowchart: Process 69"/>
            <p:cNvSpPr/>
            <p:nvPr/>
          </p:nvSpPr>
          <p:spPr>
            <a:xfrm>
              <a:off x="4427984" y="3861048"/>
              <a:ext cx="1152128" cy="72008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i="1" dirty="0" smtClean="0"/>
                <a:t>Option ‘A’</a:t>
              </a:r>
            </a:p>
            <a:p>
              <a:pPr algn="ctr"/>
              <a:r>
                <a:rPr lang="en-GB" sz="1600" dirty="0" smtClean="0"/>
                <a:t>Higher Intensity</a:t>
              </a:r>
            </a:p>
          </p:txBody>
        </p:sp>
        <p:sp>
          <p:nvSpPr>
            <p:cNvPr id="71" name="Flowchart: Process 70"/>
            <p:cNvSpPr/>
            <p:nvPr/>
          </p:nvSpPr>
          <p:spPr>
            <a:xfrm>
              <a:off x="6444208" y="3861048"/>
              <a:ext cx="1152128" cy="72008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i="1" dirty="0" smtClean="0"/>
                <a:t>Option ‘B’</a:t>
              </a:r>
            </a:p>
            <a:p>
              <a:pPr algn="ctr"/>
              <a:r>
                <a:rPr lang="en-GB" sz="1600" dirty="0" smtClean="0"/>
                <a:t>Vary the Beam </a:t>
              </a:r>
              <a:r>
                <a:rPr lang="en-GB" sz="1600" dirty="0" err="1" smtClean="0"/>
                <a:t>Posn</a:t>
              </a:r>
              <a:r>
                <a:rPr lang="en-GB" sz="1600" dirty="0" smtClean="0"/>
                <a:t>.</a:t>
              </a:r>
            </a:p>
          </p:txBody>
        </p:sp>
        <p:cxnSp>
          <p:nvCxnSpPr>
            <p:cNvPr id="72" name="Straight Arrow Connector 71"/>
            <p:cNvCxnSpPr>
              <a:endCxn id="71" idx="0"/>
            </p:cNvCxnSpPr>
            <p:nvPr/>
          </p:nvCxnSpPr>
          <p:spPr>
            <a:xfrm>
              <a:off x="7020272" y="3645024"/>
              <a:ext cx="0" cy="216024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70" idx="0"/>
            </p:cNvCxnSpPr>
            <p:nvPr/>
          </p:nvCxnSpPr>
          <p:spPr>
            <a:xfrm>
              <a:off x="5004048" y="3645024"/>
              <a:ext cx="0" cy="216024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5004048" y="3645024"/>
              <a:ext cx="2016224" cy="0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012160" y="3068960"/>
              <a:ext cx="0" cy="576064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endCxn id="62" idx="1"/>
            </p:cNvCxnSpPr>
            <p:nvPr/>
          </p:nvCxnSpPr>
          <p:spPr>
            <a:xfrm>
              <a:off x="6012160" y="3068960"/>
              <a:ext cx="432048" cy="0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Flowchart: Process 87"/>
            <p:cNvSpPr/>
            <p:nvPr/>
          </p:nvSpPr>
          <p:spPr>
            <a:xfrm>
              <a:off x="2267744" y="3861048"/>
              <a:ext cx="1152128" cy="576064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Helium</a:t>
              </a:r>
            </a:p>
            <a:p>
              <a:pPr algn="ctr"/>
              <a:r>
                <a:rPr lang="en-GB" sz="1600" dirty="0" smtClean="0"/>
                <a:t>2x10</a:t>
              </a:r>
              <a:r>
                <a:rPr lang="en-GB" sz="1600" baseline="30000" dirty="0" smtClean="0"/>
                <a:t>11</a:t>
              </a:r>
              <a:r>
                <a:rPr lang="en-GB" sz="1600" dirty="0" smtClean="0"/>
                <a:t> </a:t>
              </a:r>
              <a:r>
                <a:rPr lang="en-GB" sz="1600" dirty="0" err="1" smtClean="0"/>
                <a:t>ppp</a:t>
              </a:r>
              <a:endParaRPr lang="en-GB" sz="1600" dirty="0" smtClean="0"/>
            </a:p>
          </p:txBody>
        </p:sp>
        <p:cxnSp>
          <p:nvCxnSpPr>
            <p:cNvPr id="89" name="Straight Arrow Connector 88"/>
            <p:cNvCxnSpPr>
              <a:stCxn id="20" idx="2"/>
              <a:endCxn id="88" idx="0"/>
            </p:cNvCxnSpPr>
            <p:nvPr/>
          </p:nvCxnSpPr>
          <p:spPr>
            <a:xfrm>
              <a:off x="2843808" y="3356992"/>
              <a:ext cx="0" cy="504056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Flowchart: Process 92"/>
            <p:cNvSpPr/>
            <p:nvPr/>
          </p:nvSpPr>
          <p:spPr>
            <a:xfrm>
              <a:off x="4283968" y="4941168"/>
              <a:ext cx="1440160" cy="1008112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Vary intensity and monitor container wall with LDV</a:t>
              </a:r>
            </a:p>
          </p:txBody>
        </p:sp>
        <p:cxnSp>
          <p:nvCxnSpPr>
            <p:cNvPr id="94" name="Straight Arrow Connector 93"/>
            <p:cNvCxnSpPr>
              <a:endCxn id="93" idx="0"/>
            </p:cNvCxnSpPr>
            <p:nvPr/>
          </p:nvCxnSpPr>
          <p:spPr>
            <a:xfrm>
              <a:off x="5004048" y="4725144"/>
              <a:ext cx="0" cy="216024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2843808" y="4725144"/>
              <a:ext cx="4176464" cy="0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843808" y="4437112"/>
              <a:ext cx="0" cy="288032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5004048" y="4581128"/>
              <a:ext cx="0" cy="144016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7020272" y="4581128"/>
              <a:ext cx="0" cy="144016"/>
            </a:xfrm>
            <a:prstGeom prst="line">
              <a:avLst/>
            </a:prstGeom>
            <a:ln w="19050">
              <a:solidFill>
                <a:srgbClr val="385D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755576" y="2420888"/>
              <a:ext cx="1512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 smtClean="0"/>
                <a:t>Sample #2</a:t>
              </a:r>
            </a:p>
            <a:p>
              <a:r>
                <a:rPr lang="en-GB" sz="1400" dirty="0" smtClean="0"/>
                <a:t>Large grains</a:t>
              </a:r>
            </a:p>
            <a:p>
              <a:r>
                <a:rPr lang="en-GB" sz="1400" dirty="0" smtClean="0"/>
                <a:t>Open Trough</a:t>
              </a:r>
              <a:endParaRPr lang="en-US" sz="14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55576" y="3717032"/>
              <a:ext cx="1512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 smtClean="0"/>
                <a:t>Sample #3</a:t>
              </a:r>
            </a:p>
            <a:p>
              <a:r>
                <a:rPr lang="en-GB" sz="1400" dirty="0" smtClean="0"/>
                <a:t>Small grains</a:t>
              </a:r>
            </a:p>
            <a:p>
              <a:r>
                <a:rPr lang="en-GB" sz="1400" dirty="0" smtClean="0"/>
                <a:t>Open Trough</a:t>
              </a:r>
              <a:endParaRPr lang="en-US" sz="14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55576" y="5013176"/>
              <a:ext cx="1512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 smtClean="0"/>
                <a:t>Sample #4</a:t>
              </a:r>
            </a:p>
            <a:p>
              <a:r>
                <a:rPr lang="en-GB" sz="1400" dirty="0" smtClean="0"/>
                <a:t>Large grains</a:t>
              </a:r>
            </a:p>
            <a:p>
              <a:r>
                <a:rPr lang="en-GB" sz="1400" dirty="0" smtClean="0"/>
                <a:t>Closed Tube</a:t>
              </a:r>
              <a:endParaRPr lang="en-US" sz="1400" dirty="0"/>
            </a:p>
          </p:txBody>
        </p:sp>
        <p:sp>
          <p:nvSpPr>
            <p:cNvPr id="111" name="Flowchart: Terminator 110"/>
            <p:cNvSpPr/>
            <p:nvPr/>
          </p:nvSpPr>
          <p:spPr>
            <a:xfrm>
              <a:off x="2411760" y="404664"/>
              <a:ext cx="864096" cy="3600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Start</a:t>
              </a:r>
              <a:endParaRPr lang="en-US" dirty="0"/>
            </a:p>
          </p:txBody>
        </p:sp>
        <p:cxnSp>
          <p:nvCxnSpPr>
            <p:cNvPr id="112" name="Straight Arrow Connector 111"/>
            <p:cNvCxnSpPr>
              <a:stCxn id="111" idx="2"/>
              <a:endCxn id="12" idx="0"/>
            </p:cNvCxnSpPr>
            <p:nvPr/>
          </p:nvCxnSpPr>
          <p:spPr>
            <a:xfrm>
              <a:off x="2843808" y="764704"/>
              <a:ext cx="0" cy="288032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lowchart: Terminator 114"/>
            <p:cNvSpPr/>
            <p:nvPr/>
          </p:nvSpPr>
          <p:spPr>
            <a:xfrm>
              <a:off x="4572000" y="6237312"/>
              <a:ext cx="864096" cy="3600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End</a:t>
              </a:r>
              <a:endParaRPr lang="en-US" dirty="0"/>
            </a:p>
          </p:txBody>
        </p:sp>
        <p:cxnSp>
          <p:nvCxnSpPr>
            <p:cNvPr id="116" name="Straight Arrow Connector 115"/>
            <p:cNvCxnSpPr>
              <a:stCxn id="93" idx="2"/>
              <a:endCxn id="115" idx="0"/>
            </p:cNvCxnSpPr>
            <p:nvPr/>
          </p:nvCxnSpPr>
          <p:spPr>
            <a:xfrm>
              <a:off x="5004048" y="5949280"/>
              <a:ext cx="0" cy="288032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300192" y="5229200"/>
            <a:ext cx="237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C. Densham (RAL)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7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pbar</a:t>
            </a:r>
            <a:r>
              <a:rPr lang="en-GB" b="1" dirty="0" smtClean="0"/>
              <a:t> target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42" y="1173936"/>
            <a:ext cx="8383112" cy="477393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Pulse intensity ~1-5*10</a:t>
            </a:r>
            <a:r>
              <a:rPr lang="en-GB" baseline="30000" dirty="0" smtClean="0">
                <a:solidFill>
                  <a:schemeClr val="tx1"/>
                </a:solidFill>
              </a:rPr>
              <a:t>12</a:t>
            </a:r>
            <a:r>
              <a:rPr lang="en-GB" dirty="0" smtClean="0">
                <a:solidFill>
                  <a:schemeClr val="tx1"/>
                </a:solidFill>
              </a:rPr>
              <a:t> p/pulse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Spot size: 1x1 mm</a:t>
            </a:r>
            <a:r>
              <a:rPr lang="en-GB" baseline="30000" dirty="0" smtClean="0">
                <a:solidFill>
                  <a:schemeClr val="tx1"/>
                </a:solidFill>
              </a:rPr>
              <a:t>2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1.5x1.5 mm</a:t>
            </a:r>
            <a:r>
              <a:rPr lang="en-GB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Total number of medium-high intensity pulses: ~300-400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Ramp-up approach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Other ~200 low intensity pulses could be anticipated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Integral intensity ~2*10</a:t>
            </a:r>
            <a:r>
              <a:rPr lang="en-GB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15</a:t>
            </a: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 POT</a:t>
            </a: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Beam alignment/stability: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Maximum shift pulse-by-pulse </a:t>
            </a:r>
            <a:r>
              <a:rPr lang="en-GB" b="1" dirty="0" smtClean="0">
                <a:solidFill>
                  <a:srgbClr val="FF0000"/>
                </a:solidFill>
              </a:rPr>
              <a:t>~</a:t>
            </a:r>
            <a:r>
              <a:rPr lang="en-GB" b="1" dirty="0" smtClean="0">
                <a:solidFill>
                  <a:srgbClr val="FF0000"/>
                </a:solidFill>
              </a:rPr>
              <a:t>100 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b="1" dirty="0" smtClean="0">
                <a:solidFill>
                  <a:srgbClr val="FF0000"/>
                </a:solidFill>
              </a:rPr>
              <a:t>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Important to have it guaranteed, not only monitor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Monitor beam asymmetry </a:t>
            </a:r>
            <a:r>
              <a:rPr lang="en-GB" b="1" dirty="0" smtClean="0">
                <a:solidFill>
                  <a:srgbClr val="FF0000"/>
                </a:solidFill>
              </a:rPr>
              <a:t>~100 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b="1" dirty="0" smtClean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444208" y="764704"/>
            <a:ext cx="2895600" cy="93610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M. Calviani - High-Z target test at HiRadMat - proposal 1409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 descr="EN-STI-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1556792"/>
            <a:ext cx="648072" cy="575572"/>
          </a:xfrm>
          <a:prstGeom prst="rect">
            <a:avLst/>
          </a:prstGeom>
        </p:spPr>
      </p:pic>
      <p:pic>
        <p:nvPicPr>
          <p:cNvPr id="1026" name="Picture 2" descr="C:\Users\calviani\AppData\Local\Microsoft\Windows\Temporary Internet Files\Content.IE5\76GCSDNH\MC900434750[2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392904"/>
            <a:ext cx="1336347" cy="133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9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Procedure for </a:t>
            </a:r>
            <a:r>
              <a:rPr lang="en-GB" dirty="0"/>
              <a:t>Experiments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1400" dirty="0"/>
              <a:t>Submit application for HiRadMat beam </a:t>
            </a:r>
            <a:r>
              <a:rPr lang="en-GB" sz="1400" dirty="0" smtClean="0"/>
              <a:t>time</a:t>
            </a:r>
          </a:p>
          <a:p>
            <a:pPr marL="914400" lvl="1" indent="-514350"/>
            <a:r>
              <a:rPr lang="en-GB" sz="1200" dirty="0" smtClean="0"/>
              <a:t>Application </a:t>
            </a:r>
            <a:r>
              <a:rPr lang="en-GB" sz="1200" dirty="0"/>
              <a:t>= scientific interest (1-2 pages), pulse list, installation sketch, preliminary safety </a:t>
            </a:r>
            <a:r>
              <a:rPr lang="en-GB" sz="1200" dirty="0" smtClean="0"/>
              <a:t>documents</a:t>
            </a:r>
            <a:endParaRPr lang="en-GB" sz="1200" dirty="0"/>
          </a:p>
          <a:p>
            <a:pPr marL="514350" indent="-514350">
              <a:buFont typeface="+mj-lt"/>
              <a:buAutoNum type="arabicPeriod"/>
            </a:pPr>
            <a:endParaRPr lang="en-GB" sz="14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1400" dirty="0" smtClean="0"/>
              <a:t>Initial </a:t>
            </a:r>
            <a:r>
              <a:rPr lang="en-GB" sz="1400" dirty="0"/>
              <a:t>discussion with Facility </a:t>
            </a:r>
            <a:r>
              <a:rPr lang="en-GB" sz="1400" dirty="0" smtClean="0"/>
              <a:t>Management</a:t>
            </a:r>
          </a:p>
          <a:p>
            <a:pPr marL="914400" lvl="1" indent="-514350"/>
            <a:r>
              <a:rPr lang="en-GB" sz="1200" dirty="0" smtClean="0"/>
              <a:t>feasibility </a:t>
            </a:r>
            <a:r>
              <a:rPr lang="en-GB" sz="1200" dirty="0"/>
              <a:t>of installation, compatibility with existing </a:t>
            </a:r>
            <a:r>
              <a:rPr lang="en-GB" sz="1200" dirty="0" smtClean="0"/>
              <a:t>infrastructure</a:t>
            </a:r>
          </a:p>
          <a:p>
            <a:pPr marL="914400" lvl="1" indent="-514350"/>
            <a:endParaRPr lang="en-GB" sz="1200" dirty="0"/>
          </a:p>
          <a:p>
            <a:pPr marL="514350" indent="-514350">
              <a:buFont typeface="+mj-lt"/>
              <a:buAutoNum type="arabicPeriod"/>
            </a:pPr>
            <a:r>
              <a:rPr lang="en-GB" sz="1400" dirty="0" smtClean="0"/>
              <a:t>Review </a:t>
            </a:r>
            <a:r>
              <a:rPr lang="en-GB" sz="1400" dirty="0"/>
              <a:t>by HiRadMat Scientific Board</a:t>
            </a:r>
          </a:p>
          <a:p>
            <a:pPr lvl="1"/>
            <a:r>
              <a:rPr lang="en-GB" sz="1200" dirty="0"/>
              <a:t>Evaluates the scientific merit of the proposed experiments, </a:t>
            </a:r>
            <a:r>
              <a:rPr lang="en-GB" sz="1200" dirty="0" smtClean="0"/>
              <a:t>the </a:t>
            </a:r>
            <a:r>
              <a:rPr lang="en-GB" sz="1200" dirty="0"/>
              <a:t>proposed </a:t>
            </a:r>
            <a:r>
              <a:rPr lang="en-GB" sz="1200" dirty="0" smtClean="0"/>
              <a:t>online measurements during </a:t>
            </a:r>
            <a:r>
              <a:rPr lang="en-GB" sz="1200" dirty="0"/>
              <a:t>beam time, the post-irradiation analysis plans and the expected results </a:t>
            </a:r>
            <a:r>
              <a:rPr lang="en-GB" sz="1200" dirty="0" smtClean="0"/>
              <a:t>to </a:t>
            </a:r>
            <a:r>
              <a:rPr lang="en-GB" sz="1200" dirty="0"/>
              <a:t>the interest of the scientific community.</a:t>
            </a:r>
            <a:endParaRPr lang="en-GB" sz="1200" dirty="0" smtClean="0"/>
          </a:p>
          <a:p>
            <a:pPr lvl="1"/>
            <a:r>
              <a:rPr lang="en-GB" sz="1200" dirty="0" smtClean="0"/>
              <a:t>Distribute the financial support granted from the European community within EuCARD2-TransnationalAccess</a:t>
            </a:r>
          </a:p>
          <a:p>
            <a:pPr marL="457200" lvl="1" indent="0">
              <a:buNone/>
            </a:pPr>
            <a:r>
              <a:rPr lang="en-GB" sz="1200" dirty="0" smtClean="0"/>
              <a:t>		travel and accommodation subsistence to HiRadMat users</a:t>
            </a:r>
          </a:p>
          <a:p>
            <a:pPr lvl="1"/>
            <a:endParaRPr lang="en-GB" sz="1200" dirty="0"/>
          </a:p>
          <a:p>
            <a:pPr marL="514350" indent="-514350">
              <a:buFont typeface="+mj-lt"/>
              <a:buAutoNum type="arabicPeriod"/>
            </a:pPr>
            <a:r>
              <a:rPr lang="en-GB" sz="1400" dirty="0" smtClean="0"/>
              <a:t>From </a:t>
            </a:r>
            <a:r>
              <a:rPr lang="en-GB" sz="1400" dirty="0"/>
              <a:t>beam slot to scheduled beam time - HiRadMat Technical Board</a:t>
            </a:r>
          </a:p>
          <a:p>
            <a:pPr lvl="1"/>
            <a:r>
              <a:rPr lang="en-GB" sz="1200" dirty="0" smtClean="0"/>
              <a:t>safety </a:t>
            </a:r>
            <a:r>
              <a:rPr lang="en-GB" sz="1200" dirty="0"/>
              <a:t>review : interview with safety officials, analysis of the submitted safety file (includes dismantling</a:t>
            </a:r>
            <a:r>
              <a:rPr lang="en-GB" sz="1200" dirty="0" smtClean="0"/>
              <a:t>!)</a:t>
            </a:r>
          </a:p>
          <a:p>
            <a:pPr lvl="1"/>
            <a:r>
              <a:rPr lang="en-GB" sz="1200" dirty="0" smtClean="0"/>
              <a:t>beam </a:t>
            </a:r>
            <a:r>
              <a:rPr lang="en-GB" sz="1200" dirty="0"/>
              <a:t>review : interview with beam operations and </a:t>
            </a:r>
            <a:r>
              <a:rPr lang="en-GB" sz="1200" dirty="0" smtClean="0"/>
              <a:t>CCC</a:t>
            </a:r>
          </a:p>
          <a:p>
            <a:pPr lvl="1"/>
            <a:r>
              <a:rPr lang="en-GB" sz="1200" dirty="0" smtClean="0"/>
              <a:t>technical </a:t>
            </a:r>
            <a:r>
              <a:rPr lang="en-GB" sz="1200" dirty="0"/>
              <a:t>review : interview with HiRadMat technical coordination</a:t>
            </a:r>
          </a:p>
          <a:p>
            <a:pPr marL="0" indent="0">
              <a:buNone/>
            </a:pPr>
            <a:r>
              <a:rPr lang="en-GB" sz="1400" dirty="0" smtClean="0"/>
              <a:t>positive </a:t>
            </a:r>
            <a:r>
              <a:rPr lang="en-GB" sz="1400" dirty="0"/>
              <a:t>recommendation of all above, validates the beam slot allocation to the </a:t>
            </a:r>
            <a:r>
              <a:rPr lang="en-GB" sz="1400" dirty="0" smtClean="0"/>
              <a:t>schedule</a:t>
            </a:r>
          </a:p>
          <a:p>
            <a:pPr marL="0" indent="0">
              <a:buNone/>
            </a:pPr>
            <a:endParaRPr lang="en-GB" sz="1400" dirty="0"/>
          </a:p>
          <a:p>
            <a:r>
              <a:rPr lang="en-GB" sz="1400" dirty="0" smtClean="0"/>
              <a:t>Beam time</a:t>
            </a:r>
          </a:p>
          <a:p>
            <a:r>
              <a:rPr lang="en-GB" sz="1400" dirty="0" smtClean="0"/>
              <a:t>Dismantling </a:t>
            </a:r>
            <a:r>
              <a:rPr lang="en-GB" sz="1400" dirty="0"/>
              <a:t>- analysis of results - </a:t>
            </a:r>
            <a:r>
              <a:rPr lang="en-GB" sz="1400" dirty="0" smtClean="0"/>
              <a:t>publications</a:t>
            </a:r>
            <a:endParaRPr lang="en-GB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2" descr="\\cern.ch\dfs\Users\a\ASZEBERE\Documents\DG-EU\EuCARD2\EuCARD2-logo-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4984"/>
            <a:ext cx="1440160" cy="10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2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HiRadMat is a young facility with growing interest due to its uniqueness from various fields in Accelerator R&amp;D and </a:t>
            </a:r>
            <a:r>
              <a:rPr lang="en-GB" dirty="0" smtClean="0"/>
              <a:t>beyond.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First year </a:t>
            </a:r>
            <a:r>
              <a:rPr lang="en-GB" dirty="0" smtClean="0"/>
              <a:t>(2012) of </a:t>
            </a:r>
            <a:r>
              <a:rPr lang="en-GB" dirty="0" smtClean="0"/>
              <a:t>operations: 9 experiments successfully completed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Beam returns </a:t>
            </a:r>
            <a:r>
              <a:rPr lang="en-GB" dirty="0" smtClean="0"/>
              <a:t>in October </a:t>
            </a:r>
            <a:r>
              <a:rPr lang="en-GB" dirty="0" smtClean="0"/>
              <a:t>2014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The facility is available to the world-wide community.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07342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/>
              <a:t>Initiated for LHC component </a:t>
            </a:r>
            <a:r>
              <a:rPr lang="en-GB" dirty="0" smtClean="0"/>
              <a:t>testing (proposed </a:t>
            </a:r>
            <a:r>
              <a:rPr lang="en-GB" dirty="0"/>
              <a:t>by R. </a:t>
            </a:r>
            <a:r>
              <a:rPr lang="en-GB" dirty="0" err="1"/>
              <a:t>Assmann</a:t>
            </a:r>
            <a:r>
              <a:rPr lang="en-GB" dirty="0" smtClean="0"/>
              <a:t>), </a:t>
            </a:r>
            <a:r>
              <a:rPr lang="en-GB" dirty="0"/>
              <a:t>it can also be used for other accelerator studies and applications.</a:t>
            </a:r>
          </a:p>
          <a:p>
            <a:pPr marL="0" indent="0">
              <a:buNone/>
            </a:pPr>
            <a:r>
              <a:rPr lang="en-GB" dirty="0" smtClean="0"/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C00000"/>
                </a:solidFill>
              </a:rPr>
              <a:t>Hi</a:t>
            </a:r>
            <a:r>
              <a:rPr lang="en-GB" dirty="0" smtClean="0"/>
              <a:t>gh-</a:t>
            </a:r>
            <a:r>
              <a:rPr lang="en-GB" b="1" dirty="0" smtClean="0">
                <a:solidFill>
                  <a:srgbClr val="C00000"/>
                </a:solidFill>
              </a:rPr>
              <a:t>Ra</a:t>
            </a:r>
            <a:r>
              <a:rPr lang="en-GB" dirty="0" smtClean="0"/>
              <a:t>diation to </a:t>
            </a:r>
            <a:r>
              <a:rPr lang="en-GB" b="1" dirty="0" smtClean="0">
                <a:solidFill>
                  <a:srgbClr val="C00000"/>
                </a:solidFill>
              </a:rPr>
              <a:t>Ma</a:t>
            </a:r>
            <a:r>
              <a:rPr lang="en-GB" dirty="0" smtClean="0"/>
              <a:t>terials</a:t>
            </a:r>
          </a:p>
          <a:p>
            <a:r>
              <a:rPr lang="en-GB" dirty="0"/>
              <a:t>Dedicated </a:t>
            </a:r>
            <a:r>
              <a:rPr lang="en-GB" dirty="0" smtClean="0"/>
              <a:t>facility</a:t>
            </a:r>
          </a:p>
          <a:p>
            <a:r>
              <a:rPr lang="en-GB" dirty="0" smtClean="0"/>
              <a:t>Moving away from ad-hoc set-ups (e.g. in LHC)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Studying </a:t>
            </a:r>
            <a:r>
              <a:rPr lang="en-GB" dirty="0"/>
              <a:t>the impact of intense pulsed beams on materials</a:t>
            </a:r>
          </a:p>
          <a:p>
            <a:pPr lvl="1"/>
            <a:r>
              <a:rPr lang="en-GB" dirty="0"/>
              <a:t>material damage</a:t>
            </a:r>
          </a:p>
          <a:p>
            <a:pPr lvl="1"/>
            <a:r>
              <a:rPr lang="en-GB" dirty="0"/>
              <a:t>material vaporization</a:t>
            </a:r>
          </a:p>
          <a:p>
            <a:pPr lvl="1"/>
            <a:r>
              <a:rPr lang="en-GB" dirty="0"/>
              <a:t>Thermal management</a:t>
            </a:r>
          </a:p>
          <a:p>
            <a:pPr lvl="1"/>
            <a:r>
              <a:rPr lang="en-GB" dirty="0" smtClean="0"/>
              <a:t>Mechanical radiation </a:t>
            </a:r>
            <a:r>
              <a:rPr lang="en-GB" dirty="0"/>
              <a:t>damage to </a:t>
            </a:r>
            <a:r>
              <a:rPr lang="en-GB" dirty="0" smtClean="0"/>
              <a:t>materials - Thermal </a:t>
            </a:r>
            <a:r>
              <a:rPr lang="en-GB" dirty="0"/>
              <a:t>shock - beam induced pressure waves</a:t>
            </a:r>
          </a:p>
          <a:p>
            <a:endParaRPr lang="en-GB" dirty="0"/>
          </a:p>
          <a:p>
            <a:r>
              <a:rPr lang="en-GB" dirty="0"/>
              <a:t>Application areas:</a:t>
            </a:r>
          </a:p>
          <a:p>
            <a:pPr lvl="1"/>
            <a:r>
              <a:rPr lang="en-GB" dirty="0"/>
              <a:t>materials R&amp;D</a:t>
            </a:r>
          </a:p>
          <a:p>
            <a:pPr lvl="1"/>
            <a:r>
              <a:rPr lang="en-GB" dirty="0"/>
              <a:t>high-power targetry</a:t>
            </a:r>
          </a:p>
          <a:p>
            <a:pPr lvl="1"/>
            <a:r>
              <a:rPr lang="en-GB" dirty="0"/>
              <a:t>benchmark tests</a:t>
            </a:r>
          </a:p>
          <a:p>
            <a:pPr lvl="1"/>
            <a:r>
              <a:rPr lang="en-GB" dirty="0"/>
              <a:t>(survival of) beam line components (windows, coating, vacuum)</a:t>
            </a:r>
          </a:p>
          <a:p>
            <a:pPr lvl="1"/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8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beam </a:t>
            </a:r>
            <a:r>
              <a:rPr lang="en-GB" dirty="0" smtClean="0"/>
              <a:t>parameters to HiRadMat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LHC injection like beam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r>
              <a:rPr lang="en-GB" dirty="0" smtClean="0"/>
              <a:t>Annual </a:t>
            </a:r>
            <a:r>
              <a:rPr lang="en-GB" dirty="0" smtClean="0"/>
              <a:t>intensity </a:t>
            </a:r>
            <a:r>
              <a:rPr lang="en-GB" dirty="0" smtClean="0"/>
              <a:t>budget limited to ~10</a:t>
            </a:r>
            <a:r>
              <a:rPr lang="en-GB" baseline="30000" dirty="0" smtClean="0"/>
              <a:t>16</a:t>
            </a:r>
            <a:r>
              <a:rPr lang="en-GB" dirty="0" smtClean="0"/>
              <a:t> pot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Environmental RP aspects</a:t>
            </a:r>
          </a:p>
          <a:p>
            <a:pPr lvl="1"/>
            <a:r>
              <a:rPr lang="en-GB" dirty="0"/>
              <a:t>Limited SPS beam </a:t>
            </a:r>
            <a:r>
              <a:rPr lang="en-GB" dirty="0" smtClean="0"/>
              <a:t>time</a:t>
            </a:r>
          </a:p>
          <a:p>
            <a:pPr lvl="1"/>
            <a:r>
              <a:rPr lang="en-GB" dirty="0"/>
              <a:t>Enabling </a:t>
            </a:r>
            <a:r>
              <a:rPr lang="en-GB" dirty="0" smtClean="0"/>
              <a:t>experimenters’ </a:t>
            </a:r>
            <a:r>
              <a:rPr lang="en-GB" dirty="0"/>
              <a:t>access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19234591">
            <a:off x="5218243" y="4642200"/>
            <a:ext cx="400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“Single-shot” experiments</a:t>
            </a:r>
            <a:endParaRPr lang="en-GB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24" y="1916832"/>
            <a:ext cx="591905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3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36" y="1620166"/>
            <a:ext cx="682942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BE022-1E6B-4028-BDD3-34F49E0B5D00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 dirty="0"/>
              <a:t>Layout Experimental </a:t>
            </a:r>
            <a:r>
              <a:rPr lang="en-US" altLang="en-US" dirty="0" smtClean="0"/>
              <a:t>Area (1)</a:t>
            </a:r>
            <a:endParaRPr lang="en-US" altLang="en-US" dirty="0"/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1163598" y="1736000"/>
            <a:ext cx="130478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pPr algn="ctr"/>
            <a:r>
              <a:rPr lang="en-US" altLang="en-US" sz="2100" dirty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TJ7 + TNC</a:t>
            </a:r>
          </a:p>
        </p:txBody>
      </p:sp>
      <p:sp>
        <p:nvSpPr>
          <p:cNvPr id="15364" name="Rectangle 4"/>
          <p:cNvSpPr>
            <a:spLocks/>
          </p:cNvSpPr>
          <p:nvPr/>
        </p:nvSpPr>
        <p:spPr bwMode="auto">
          <a:xfrm>
            <a:off x="3040003" y="3491725"/>
            <a:ext cx="33021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pPr algn="ctr"/>
            <a:r>
              <a:rPr lang="en-US" altLang="en-US" sz="11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TT66</a:t>
            </a: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552254" y="3637756"/>
            <a:ext cx="370582" cy="394022"/>
          </a:xfrm>
          <a:prstGeom prst="line">
            <a:avLst/>
          </a:prstGeom>
          <a:noFill/>
          <a:ln w="9525" cap="flat">
            <a:solidFill>
              <a:srgbClr val="6E78A0"/>
            </a:solidFill>
            <a:prstDash val="solid"/>
            <a:round/>
            <a:headEnd type="none" w="med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366" name="Rectangle 6"/>
          <p:cNvSpPr>
            <a:spLocks/>
          </p:cNvSpPr>
          <p:nvPr/>
        </p:nvSpPr>
        <p:spPr bwMode="auto">
          <a:xfrm>
            <a:off x="3575634" y="4938334"/>
            <a:ext cx="23564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pPr algn="ctr"/>
            <a:r>
              <a:rPr lang="en-US" altLang="en-US" sz="110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TJ7</a:t>
            </a:r>
          </a:p>
        </p:txBody>
      </p:sp>
      <p:sp>
        <p:nvSpPr>
          <p:cNvPr id="15367" name="Rectangle 7"/>
          <p:cNvSpPr>
            <a:spLocks/>
          </p:cNvSpPr>
          <p:nvPr/>
        </p:nvSpPr>
        <p:spPr bwMode="auto">
          <a:xfrm>
            <a:off x="4834573" y="3902491"/>
            <a:ext cx="29174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pPr algn="ctr"/>
            <a:r>
              <a:rPr lang="en-US" altLang="en-US" sz="110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TNC</a:t>
            </a:r>
          </a:p>
        </p:txBody>
      </p:sp>
      <p:sp>
        <p:nvSpPr>
          <p:cNvPr id="15368" name="Rectangle 8"/>
          <p:cNvSpPr>
            <a:spLocks/>
          </p:cNvSpPr>
          <p:nvPr/>
        </p:nvSpPr>
        <p:spPr bwMode="auto">
          <a:xfrm>
            <a:off x="3721918" y="2411040"/>
            <a:ext cx="191988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pPr algn="ctr"/>
            <a:r>
              <a:rPr lang="en-US" altLang="en-US" sz="1100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Irradiation Area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4936356" y="2598563"/>
            <a:ext cx="517922" cy="205383"/>
          </a:xfrm>
          <a:prstGeom prst="line">
            <a:avLst/>
          </a:prstGeom>
          <a:noFill/>
          <a:ln w="9525" cap="flat">
            <a:solidFill>
              <a:srgbClr val="6E78A0"/>
            </a:solidFill>
            <a:prstDash val="solid"/>
            <a:round/>
            <a:headEnd type="none" w="med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370" name="Rectangle 10"/>
          <p:cNvSpPr>
            <a:spLocks/>
          </p:cNvSpPr>
          <p:nvPr/>
        </p:nvSpPr>
        <p:spPr bwMode="auto">
          <a:xfrm>
            <a:off x="4461049" y="1737235"/>
            <a:ext cx="1564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pPr algn="ctr"/>
            <a:r>
              <a:rPr lang="en-US" altLang="en-US" sz="1100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Old T9 target</a:t>
            </a:r>
            <a:endParaRPr lang="en-US" altLang="en-US" sz="2100">
              <a:latin typeface="Arial" charset="0"/>
              <a:cs typeface="Arial" charset="0"/>
              <a:sym typeface="Arial" charset="0"/>
            </a:endParaRPr>
          </a:p>
          <a:p>
            <a:pPr algn="ctr"/>
            <a:r>
              <a:rPr lang="en-US" altLang="en-US" sz="1100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(modified to beam dump)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6079356" y="1848469"/>
            <a:ext cx="392906" cy="214313"/>
          </a:xfrm>
          <a:prstGeom prst="line">
            <a:avLst/>
          </a:prstGeom>
          <a:noFill/>
          <a:ln w="9525" cap="flat">
            <a:solidFill>
              <a:srgbClr val="6E78A0"/>
            </a:solidFill>
            <a:prstDash val="solid"/>
            <a:round/>
            <a:headEnd type="none" w="med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82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6F900-C0DA-4EBD-B6FE-851ACA7665E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 dirty="0"/>
              <a:t>Layout Experimental </a:t>
            </a:r>
            <a:r>
              <a:rPr lang="en-US" altLang="en-US" dirty="0" smtClean="0"/>
              <a:t>Area (2)</a:t>
            </a:r>
            <a:endParaRPr lang="en-US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7"/>
            <a:ext cx="9144000" cy="520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/>
          </p:cNvSpPr>
          <p:nvPr/>
        </p:nvSpPr>
        <p:spPr bwMode="auto">
          <a:xfrm>
            <a:off x="411882" y="1781472"/>
            <a:ext cx="5456262" cy="698330"/>
          </a:xfrm>
          <a:prstGeom prst="rect">
            <a:avLst/>
          </a:prstGeom>
          <a:solidFill>
            <a:srgbClr val="FFCC66"/>
          </a:solidFill>
          <a:ln w="9525" cap="flat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414910" y="1782678"/>
            <a:ext cx="6029298" cy="69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r>
              <a:rPr lang="en-US" altLang="en-US" sz="1700" dirty="0">
                <a:solidFill>
                  <a:srgbClr val="000000"/>
                </a:solidFill>
                <a:ea typeface="Palatino" charset="0"/>
                <a:cs typeface="Palatino" charset="0"/>
              </a:rPr>
              <a:t>3 test stands for </a:t>
            </a:r>
            <a:r>
              <a:rPr lang="en-US" altLang="en-US" sz="1700" dirty="0" smtClean="0">
                <a:solidFill>
                  <a:srgbClr val="000000"/>
                </a:solidFill>
                <a:ea typeface="Palatino" charset="0"/>
                <a:cs typeface="Palatino" charset="0"/>
              </a:rPr>
              <a:t>experiments</a:t>
            </a:r>
          </a:p>
          <a:p>
            <a:r>
              <a:rPr lang="en-US" altLang="en-US" sz="1700" dirty="0" smtClean="0">
                <a:solidFill>
                  <a:srgbClr val="000000"/>
                </a:solidFill>
                <a:ea typeface="Palatino" charset="0"/>
                <a:cs typeface="Palatino" charset="0"/>
              </a:rPr>
              <a:t>- Remote installation of normed support tables</a:t>
            </a:r>
          </a:p>
          <a:p>
            <a:r>
              <a:rPr lang="en-US" altLang="en-US" sz="1700" dirty="0" smtClean="0">
                <a:solidFill>
                  <a:srgbClr val="000000"/>
                </a:solidFill>
                <a:ea typeface="Palatino" charset="0"/>
                <a:cs typeface="Palatino" charset="0"/>
              </a:rPr>
              <a:t>- Standard connections for general infrastructure</a:t>
            </a:r>
            <a:endParaRPr lang="en-US" altLang="en-US" sz="1700" dirty="0">
              <a:solidFill>
                <a:srgbClr val="000000"/>
              </a:solidFill>
              <a:ea typeface="Palatino" charset="0"/>
              <a:cs typeface="Palatino" charset="0"/>
            </a:endParaRPr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3"/>
            <a:ext cx="3707904" cy="1965658"/>
          </a:xfrm>
          <a:prstGeom prst="rect">
            <a:avLst/>
          </a:prstGeom>
          <a:noFill/>
          <a:ln w="9525" cap="flat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area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20/11/2013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7</a:t>
            </a:fld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72500" cy="53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5696" y="3159882"/>
            <a:ext cx="15121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Beam monitors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950796" y="1859012"/>
            <a:ext cx="13283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Experimental setup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3290618"/>
            <a:ext cx="6641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dump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3129104"/>
            <a:ext cx="79208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dirty="0" smtClean="0"/>
              <a:t>Cool-down zone</a:t>
            </a:r>
            <a:endParaRPr lang="en-GB" sz="7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6019" y="2713932"/>
            <a:ext cx="1253653" cy="7200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8366" y="2336923"/>
            <a:ext cx="724878" cy="369332"/>
          </a:xfrm>
          <a:prstGeom prst="rect">
            <a:avLst/>
          </a:prstGeom>
          <a:ln w="317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beam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7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Remote handling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61704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Equipped with automatic connections</a:t>
            </a:r>
          </a:p>
          <a:p>
            <a:pPr lvl="1"/>
            <a:r>
              <a:rPr lang="en-GB" dirty="0" smtClean="0"/>
              <a:t>Signals</a:t>
            </a:r>
          </a:p>
          <a:p>
            <a:pPr lvl="1"/>
            <a:r>
              <a:rPr lang="en-GB" dirty="0" smtClean="0"/>
              <a:t>Power</a:t>
            </a:r>
          </a:p>
          <a:p>
            <a:pPr lvl="1"/>
            <a:r>
              <a:rPr lang="en-GB" dirty="0" smtClean="0"/>
              <a:t>Water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21/5/2014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8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79497"/>
            <a:ext cx="4584728" cy="186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156791" cy="300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42686"/>
            <a:ext cx="2580844" cy="30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4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52" y="1916832"/>
            <a:ext cx="3073648" cy="20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Facility 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 smtClean="0"/>
              <a:t>Provision of dedicated irradiation infrastructure</a:t>
            </a:r>
          </a:p>
          <a:p>
            <a:endParaRPr lang="en-GB" dirty="0" smtClean="0"/>
          </a:p>
          <a:p>
            <a:r>
              <a:rPr lang="en-GB" dirty="0" smtClean="0"/>
              <a:t>Preparation lab at surface</a:t>
            </a:r>
          </a:p>
          <a:p>
            <a:pPr lvl="1"/>
            <a:r>
              <a:rPr lang="en-GB" dirty="0" smtClean="0"/>
              <a:t>Same interfaces as in the tunnel</a:t>
            </a:r>
          </a:p>
          <a:p>
            <a:r>
              <a:rPr lang="en-GB" dirty="0" smtClean="0"/>
              <a:t>Control room</a:t>
            </a:r>
          </a:p>
          <a:p>
            <a:endParaRPr lang="en-GB" dirty="0" smtClean="0"/>
          </a:p>
          <a:p>
            <a:r>
              <a:rPr lang="en-GB" dirty="0" smtClean="0"/>
              <a:t>Irradiation position</a:t>
            </a:r>
          </a:p>
          <a:p>
            <a:pPr lvl="1"/>
            <a:r>
              <a:rPr lang="en-GB" dirty="0" smtClean="0"/>
              <a:t>Standardized installation (remote)</a:t>
            </a:r>
          </a:p>
          <a:p>
            <a:pPr lvl="1"/>
            <a:r>
              <a:rPr lang="en-GB" dirty="0" smtClean="0"/>
              <a:t>General supplies (water, electricity,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cabling)</a:t>
            </a:r>
          </a:p>
          <a:p>
            <a:pPr lvl="1"/>
            <a:r>
              <a:rPr lang="en-GB" dirty="0" smtClean="0"/>
              <a:t>Beam monitoring</a:t>
            </a:r>
          </a:p>
          <a:p>
            <a:endParaRPr lang="en-GB" dirty="0" smtClean="0"/>
          </a:p>
          <a:p>
            <a:r>
              <a:rPr lang="en-GB" dirty="0" smtClean="0"/>
              <a:t>Observation tools</a:t>
            </a:r>
          </a:p>
          <a:p>
            <a:pPr lvl="1"/>
            <a:r>
              <a:rPr lang="en-GB" dirty="0" smtClean="0"/>
              <a:t>Camera, </a:t>
            </a:r>
            <a:r>
              <a:rPr lang="en-GB" dirty="0" smtClean="0"/>
              <a:t>LDV, </a:t>
            </a:r>
            <a:r>
              <a:rPr lang="en-GB" dirty="0" smtClean="0"/>
              <a:t>BLMs (diamond)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Application/logistics/installation at CERN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20/11/2013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6136" y="2132856"/>
            <a:ext cx="1240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Surface lab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16" y="4221088"/>
            <a:ext cx="2978448" cy="205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42024" y="4149080"/>
            <a:ext cx="145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Control room</a:t>
            </a:r>
          </a:p>
        </p:txBody>
      </p:sp>
    </p:spTree>
    <p:extLst>
      <p:ext uri="{BB962C8B-B14F-4D97-AF65-F5344CB8AC3E}">
        <p14:creationId xmlns:p14="http://schemas.microsoft.com/office/powerpoint/2010/main" val="2646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</TotalTime>
  <Words>1025</Words>
  <Application>Microsoft Office PowerPoint</Application>
  <PresentationFormat>On-screen Show (4:3)</PresentationFormat>
  <Paragraphs>377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1_Office Theme</vt:lpstr>
      <vt:lpstr>HiRadMat at CERN SPS:  A dedicated in-beam test facility</vt:lpstr>
      <vt:lpstr>Contents</vt:lpstr>
      <vt:lpstr>Motivation</vt:lpstr>
      <vt:lpstr>SPS beam parameters to HiRadMat</vt:lpstr>
      <vt:lpstr>Layout Experimental Area (1)</vt:lpstr>
      <vt:lpstr>Layout Experimental Area (2)</vt:lpstr>
      <vt:lpstr>Target area</vt:lpstr>
      <vt:lpstr>Remote handling</vt:lpstr>
      <vt:lpstr>Facility services</vt:lpstr>
      <vt:lpstr>Measurement tools</vt:lpstr>
      <vt:lpstr>Start-up 2011/2012</vt:lpstr>
      <vt:lpstr>Experiments in 2012</vt:lpstr>
      <vt:lpstr>Material/collimator tests</vt:lpstr>
      <vt:lpstr>TPSG4 - 2012</vt:lpstr>
      <vt:lpstr>PowerPoint Presentation</vt:lpstr>
      <vt:lpstr>A feasibility experiment of a W-powder target (HRMT-10)</vt:lpstr>
      <vt:lpstr>Facility upgrades</vt:lpstr>
      <vt:lpstr>PowerPoint Presentation</vt:lpstr>
      <vt:lpstr>Proposals 2014/2015</vt:lpstr>
      <vt:lpstr>Collimators</vt:lpstr>
      <vt:lpstr>PowerPoint Presentation</vt:lpstr>
      <vt:lpstr>Powder target</vt:lpstr>
      <vt:lpstr>pbar target</vt:lpstr>
      <vt:lpstr>Procedure for Experiments</vt:lpstr>
      <vt:lpstr>Summary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Radiation to Materials</dc:title>
  <dc:creator>Adrian Fabich</dc:creator>
  <cp:lastModifiedBy>Adrian Fabich</cp:lastModifiedBy>
  <cp:revision>106</cp:revision>
  <dcterms:created xsi:type="dcterms:W3CDTF">2013-04-02T08:22:11Z</dcterms:created>
  <dcterms:modified xsi:type="dcterms:W3CDTF">2014-05-21T03:34:20Z</dcterms:modified>
</cp:coreProperties>
</file>