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59" r:id="rId6"/>
    <p:sldId id="269" r:id="rId7"/>
    <p:sldId id="270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54" autoAdjust="0"/>
    <p:restoredTop sz="86387" autoAdjust="0"/>
  </p:normalViewPr>
  <p:slideViewPr>
    <p:cSldViewPr>
      <p:cViewPr varScale="1">
        <p:scale>
          <a:sx n="82" d="100"/>
          <a:sy n="82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IDS-NF Videoconference, 9 Mar 2010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80369"/>
          </a:xfrm>
        </p:spPr>
        <p:txBody>
          <a:bodyPr/>
          <a:lstStyle/>
          <a:p>
            <a:r>
              <a:rPr lang="en-US" dirty="0" smtClean="0"/>
              <a:t>Neutrino Factory Mercury Flow Loop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2804870"/>
          </a:xfrm>
        </p:spPr>
        <p:txBody>
          <a:bodyPr/>
          <a:lstStyle/>
          <a:p>
            <a:r>
              <a:rPr lang="en-US" dirty="0" smtClean="0"/>
              <a:t>V. Graves</a:t>
            </a:r>
            <a:br>
              <a:rPr lang="en-US" dirty="0" smtClean="0"/>
            </a:br>
            <a:r>
              <a:rPr lang="en-US" dirty="0" smtClean="0"/>
              <a:t>C. Caldwell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IDS-NF Videoconference</a:t>
            </a:r>
          </a:p>
          <a:p>
            <a:r>
              <a:rPr lang="en-US" dirty="0" smtClean="0"/>
              <a:t>March 9, 2010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r>
              <a:rPr lang="en-US" baseline="0" dirty="0" smtClean="0"/>
              <a:t> Loop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257576"/>
          </a:xfrm>
        </p:spPr>
        <p:txBody>
          <a:bodyPr/>
          <a:lstStyle/>
          <a:p>
            <a:r>
              <a:rPr lang="en-US" dirty="0" smtClean="0"/>
              <a:t>1 cm </a:t>
            </a:r>
            <a:r>
              <a:rPr lang="en-US" dirty="0" err="1" smtClean="0"/>
              <a:t>dia</a:t>
            </a:r>
            <a:r>
              <a:rPr lang="en-US" baseline="0" dirty="0" smtClean="0"/>
              <a:t> nozzle, 20 m/s jet requires 1.57 liter/sec mercury flow (94.2 liter/min, 24.9 gpm).</a:t>
            </a:r>
          </a:p>
          <a:p>
            <a:r>
              <a:rPr lang="en-US" dirty="0" smtClean="0"/>
              <a:t>MERIT experiment showed that a pump discharge pressure of ~40 bar gauge required to produce the desired jet.</a:t>
            </a:r>
          </a:p>
          <a:p>
            <a:pPr lvl="1"/>
            <a:r>
              <a:rPr lang="en-US" dirty="0" smtClean="0"/>
              <a:t>Reference: SNS nominal flow 1440 liter/min (380 gpm), 7 bar gauge pump discharge pressure, ~1400 liters total Hg inventory</a:t>
            </a:r>
          </a:p>
          <a:p>
            <a:r>
              <a:rPr lang="en-US" dirty="0" smtClean="0"/>
              <a:t>Basic flow scheme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Pump </a:t>
            </a:r>
            <a:r>
              <a:rPr lang="en-US" sz="2000" dirty="0" smtClean="0">
                <a:latin typeface="Arial"/>
                <a:cs typeface="Arial"/>
              </a:rPr>
              <a:t>→ Nozzle → Jet/Beam Dump → Heat Exchanger → Pump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 Flow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04" y="1344822"/>
            <a:ext cx="3241596" cy="4133439"/>
          </a:xfrm>
        </p:spPr>
        <p:txBody>
          <a:bodyPr/>
          <a:lstStyle/>
          <a:p>
            <a:r>
              <a:rPr lang="en-US" sz="2400" dirty="0" smtClean="0"/>
              <a:t>Minimize pressure drops through piping by increasing diameter</a:t>
            </a:r>
          </a:p>
          <a:p>
            <a:pPr lvl="1"/>
            <a:r>
              <a:rPr lang="en-US" sz="2000" dirty="0" smtClean="0"/>
              <a:t>2" nozzle supply piping transitioning to 1 cm nozzle</a:t>
            </a:r>
          </a:p>
          <a:p>
            <a:r>
              <a:rPr lang="en-US" sz="2400" dirty="0" smtClean="0"/>
              <a:t>Actual NF Hg inventory may reach SNS volumes</a:t>
            </a:r>
          </a:p>
          <a:p>
            <a:pPr lvl="1"/>
            <a:r>
              <a:rPr lang="en-US" sz="2000" dirty="0" smtClean="0"/>
              <a:t>~500 liters in the half-length beam dump shown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05200" y="533400"/>
            <a:ext cx="5372100" cy="4737100"/>
            <a:chOff x="381000" y="0"/>
            <a:chExt cx="7886700" cy="68707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0"/>
              <a:ext cx="7429500" cy="687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219200" y="22860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2362200" y="5334000"/>
              <a:ext cx="1219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3505200" y="3505200"/>
              <a:ext cx="381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895600" y="1219200"/>
              <a:ext cx="685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3733800" y="2438400"/>
              <a:ext cx="685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723417" y="442083"/>
              <a:ext cx="1678021" cy="6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Overflow Mercury Drain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13716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Mercury Pump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114800" y="3276601"/>
              <a:ext cx="1524000" cy="93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Gravity Drain Flow Control Valve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143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Storage Tank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1295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Heat Exchanger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1066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/>
                <a:t>Beam Dump</a:t>
              </a:r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 flipV="1">
              <a:off x="6172200" y="1905000"/>
              <a:ext cx="457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Drain Requires Flow Control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1204" y="1344822"/>
            <a:ext cx="2936796" cy="3442994"/>
          </a:xfrm>
        </p:spPr>
        <p:txBody>
          <a:bodyPr/>
          <a:lstStyle/>
          <a:p>
            <a:r>
              <a:rPr lang="en-US" sz="2400" dirty="0" smtClean="0"/>
              <a:t>Bulk flow exits dump via overflow drains</a:t>
            </a:r>
          </a:p>
          <a:p>
            <a:r>
              <a:rPr lang="en-US" sz="2400" dirty="0" smtClean="0"/>
              <a:t>Gravity drain intended to remain closed until end-of run, but this liquid becomes static</a:t>
            </a:r>
          </a:p>
          <a:p>
            <a:r>
              <a:rPr lang="en-US" sz="2400" dirty="0" smtClean="0"/>
              <a:t>Decay heating requires gravity drain to have flow control 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48000" y="838200"/>
            <a:ext cx="5715000" cy="5573713"/>
            <a:chOff x="3048000" y="838200"/>
            <a:chExt cx="5715000" cy="5573713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780" y="1981200"/>
              <a:ext cx="4621220" cy="443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048000" y="4733628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Mercury Jet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190532" y="2682863"/>
              <a:ext cx="758355" cy="17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Proton Beam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6271005" y="5175982"/>
              <a:ext cx="9005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Mercury Overflow</a:t>
              </a: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3521972" y="3062511"/>
              <a:ext cx="236985" cy="786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3379780" y="3947220"/>
              <a:ext cx="331780" cy="786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 flipV="1">
              <a:off x="5844431" y="4192972"/>
              <a:ext cx="663560" cy="983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422517" y="5470886"/>
              <a:ext cx="805751" cy="29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Gravity Drain Flow Control</a:t>
              </a:r>
              <a:endParaRPr lang="en-US" sz="1200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4232928" y="5028531"/>
              <a:ext cx="426574" cy="442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112446" y="5840349"/>
              <a:ext cx="900546" cy="42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Overflow drains</a:t>
              </a:r>
              <a:endParaRPr lang="en-US" sz="1200" dirty="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4259524" y="4437022"/>
              <a:ext cx="2017618" cy="1404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100309 overflow dra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838200"/>
              <a:ext cx="3581400" cy="2523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239000" y="5334000"/>
              <a:ext cx="9005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WC Shielding</a:t>
              </a:r>
              <a:endParaRPr lang="en-US" sz="1200" dirty="0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7010400" y="3581400"/>
              <a:ext cx="663560" cy="1745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Building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04" y="1344823"/>
            <a:ext cx="4079796" cy="3357842"/>
          </a:xfrm>
        </p:spPr>
        <p:txBody>
          <a:bodyPr/>
          <a:lstStyle/>
          <a:p>
            <a:r>
              <a:rPr lang="en-US" dirty="0" smtClean="0"/>
              <a:t>Based on Study 2 concept</a:t>
            </a:r>
          </a:p>
          <a:p>
            <a:r>
              <a:rPr lang="en-US" dirty="0" smtClean="0"/>
              <a:t>Mercury loop "hot cell" will probably extend into magnet chase</a:t>
            </a:r>
          </a:p>
          <a:p>
            <a:pPr lvl="1"/>
            <a:r>
              <a:rPr lang="en-US" dirty="0" smtClean="0"/>
              <a:t>Could require double containment of mercury</a:t>
            </a:r>
          </a:p>
          <a:p>
            <a:pPr lvl="1"/>
            <a:r>
              <a:rPr lang="en-US" dirty="0" smtClean="0"/>
              <a:t>Chase will certainly have a drain back into hot cell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3147284" cy="267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114800" y="2971800"/>
            <a:ext cx="4214813" cy="3418682"/>
            <a:chOff x="381000" y="0"/>
            <a:chExt cx="8429625" cy="683736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0"/>
              <a:ext cx="8048625" cy="683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143000" y="32766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3200400" y="4038600"/>
              <a:ext cx="914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4495800" y="4191000"/>
              <a:ext cx="2286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 flipV="1">
              <a:off x="6096000" y="44958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81000" y="4041337"/>
              <a:ext cx="1676400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Decay Channel Cryostats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733800" y="5105400"/>
              <a:ext cx="1676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Core Vessel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5638799" y="5410199"/>
              <a:ext cx="2667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Mercury Process </a:t>
              </a:r>
              <a:r>
                <a:rPr lang="en-US" sz="1200" dirty="0" smtClean="0"/>
                <a:t>Hot Cell</a:t>
              </a:r>
              <a:endParaRPr lang="en-US" sz="1200" dirty="0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057400" y="4495799"/>
              <a:ext cx="1676400" cy="166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Main Cryostat (Target Region)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5188087"/>
          </a:xfrm>
        </p:spPr>
        <p:txBody>
          <a:bodyPr/>
          <a:lstStyle/>
          <a:p>
            <a:r>
              <a:rPr lang="en-US" sz="2400" dirty="0" smtClean="0"/>
              <a:t>From Study 2, the mercury jet/pool receive &lt; 10% of beam energy; bulk goes into WC shielding</a:t>
            </a:r>
          </a:p>
          <a:p>
            <a:pPr lvl="1"/>
            <a:r>
              <a:rPr lang="en-US" sz="2000" dirty="0" smtClean="0"/>
              <a:t>Currently assumed to be WC spheres cooled by water</a:t>
            </a:r>
          </a:p>
          <a:p>
            <a:pPr lvl="1"/>
            <a:r>
              <a:rPr lang="en-US" sz="2000" dirty="0" smtClean="0"/>
              <a:t>Much larger heat exchanger needed to cool shielding</a:t>
            </a:r>
          </a:p>
          <a:p>
            <a:r>
              <a:rPr lang="en-US" sz="2400" dirty="0" smtClean="0"/>
              <a:t>Considering that both W and WC must be water-cooled, their effective densities will approach that of Hg.</a:t>
            </a:r>
          </a:p>
          <a:p>
            <a:r>
              <a:rPr lang="en-US" sz="2400" dirty="0" smtClean="0"/>
              <a:t>Consequently, IF a Hg target is selected, the infrastructure will be in place to support use of Hg as a solenoid shield.</a:t>
            </a:r>
          </a:p>
          <a:p>
            <a:pPr lvl="1"/>
            <a:r>
              <a:rPr lang="en-US" sz="2000" dirty="0" smtClean="0"/>
              <a:t>Would probably be a separate loop due to vastly different flow/pressure requirements, but could share a storage tank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381000"/>
          <a:ext cx="426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Element/Compound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 (g/cm^3)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15.8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baseline="0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3673826"/>
          </a:xfrm>
        </p:spPr>
        <p:txBody>
          <a:bodyPr/>
          <a:lstStyle/>
          <a:p>
            <a:pPr lvl="1"/>
            <a:r>
              <a:rPr lang="en-US" sz="2800" dirty="0" smtClean="0"/>
              <a:t>Continue development of Target</a:t>
            </a:r>
            <a:r>
              <a:rPr lang="en-US" sz="2800" baseline="0" dirty="0" smtClean="0"/>
              <a:t> Building infrastructure conceptual design</a:t>
            </a:r>
          </a:p>
          <a:p>
            <a:pPr lvl="1"/>
            <a:r>
              <a:rPr lang="en-US" sz="2800" baseline="0" dirty="0" smtClean="0"/>
              <a:t>Look further into the mechanics of the region upstream of the nozzle</a:t>
            </a:r>
          </a:p>
          <a:p>
            <a:pPr lvl="2"/>
            <a:r>
              <a:rPr lang="en-US" dirty="0" smtClean="0"/>
              <a:t>Remote</a:t>
            </a:r>
            <a:r>
              <a:rPr lang="en-US" baseline="0" dirty="0" smtClean="0"/>
              <a:t> maintenance / assembly / disassembly</a:t>
            </a:r>
          </a:p>
          <a:p>
            <a:pPr lvl="2"/>
            <a:r>
              <a:rPr lang="en-US" dirty="0" smtClean="0"/>
              <a:t>Mercury flow</a:t>
            </a:r>
          </a:p>
          <a:p>
            <a:pPr lvl="1"/>
            <a:endParaRPr lang="en-US" sz="28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template_0901</Template>
  <TotalTime>200</TotalTime>
  <Words>385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Neutrino Factory Mercury Flow Loop</vt:lpstr>
      <vt:lpstr>Flow Loop Review</vt:lpstr>
      <vt:lpstr>Hg Flow</vt:lpstr>
      <vt:lpstr>Gravity Drain Requires Flow Control</vt:lpstr>
      <vt:lpstr>Target Building</vt:lpstr>
      <vt:lpstr>Heat Removal</vt:lpstr>
      <vt:lpstr>Future Work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Factory Mercury Flow Loop</dc:title>
  <dc:creator>Van Graves</dc:creator>
  <cp:lastModifiedBy>Van Graves</cp:lastModifiedBy>
  <cp:revision>22</cp:revision>
  <dcterms:created xsi:type="dcterms:W3CDTF">2010-03-09T13:28:40Z</dcterms:created>
  <dcterms:modified xsi:type="dcterms:W3CDTF">2010-03-09T17:00:01Z</dcterms:modified>
</cp:coreProperties>
</file>