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8" r:id="rId2"/>
  </p:sldMasterIdLst>
  <p:sldIdLst>
    <p:sldId id="268" r:id="rId3"/>
    <p:sldId id="279" r:id="rId4"/>
    <p:sldId id="280" r:id="rId5"/>
    <p:sldId id="257" r:id="rId6"/>
    <p:sldId id="258" r:id="rId7"/>
    <p:sldId id="269" r:id="rId8"/>
    <p:sldId id="271" r:id="rId9"/>
    <p:sldId id="272" r:id="rId10"/>
    <p:sldId id="270" r:id="rId11"/>
    <p:sldId id="259" r:id="rId12"/>
    <p:sldId id="292" r:id="rId13"/>
    <p:sldId id="293" r:id="rId14"/>
    <p:sldId id="299" r:id="rId15"/>
    <p:sldId id="294" r:id="rId16"/>
    <p:sldId id="305" r:id="rId17"/>
    <p:sldId id="295" r:id="rId18"/>
    <p:sldId id="287" r:id="rId19"/>
    <p:sldId id="266" r:id="rId20"/>
    <p:sldId id="288" r:id="rId21"/>
    <p:sldId id="281" r:id="rId22"/>
    <p:sldId id="289" r:id="rId23"/>
    <p:sldId id="290" r:id="rId24"/>
    <p:sldId id="291" r:id="rId25"/>
    <p:sldId id="265" r:id="rId26"/>
    <p:sldId id="282" r:id="rId27"/>
    <p:sldId id="296" r:id="rId28"/>
    <p:sldId id="286" r:id="rId29"/>
    <p:sldId id="276" r:id="rId30"/>
    <p:sldId id="285" r:id="rId31"/>
    <p:sldId id="297" r:id="rId32"/>
    <p:sldId id="277" r:id="rId33"/>
    <p:sldId id="284" r:id="rId34"/>
    <p:sldId id="298" r:id="rId35"/>
    <p:sldId id="283" r:id="rId36"/>
    <p:sldId id="264" r:id="rId37"/>
    <p:sldId id="263" r:id="rId38"/>
    <p:sldId id="273" r:id="rId39"/>
    <p:sldId id="275" r:id="rId40"/>
    <p:sldId id="274" r:id="rId41"/>
    <p:sldId id="300" r:id="rId42"/>
    <p:sldId id="301" r:id="rId43"/>
    <p:sldId id="302" r:id="rId44"/>
    <p:sldId id="304" r:id="rId45"/>
    <p:sldId id="303" r:id="rId4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754" autoAdjust="0"/>
    <p:restoredTop sz="94660"/>
  </p:normalViewPr>
  <p:slideViewPr>
    <p:cSldViewPr snapToGrid="0">
      <p:cViewPr varScale="1">
        <p:scale>
          <a:sx n="76" d="100"/>
          <a:sy n="76" d="100"/>
        </p:scale>
        <p:origin x="53" y="14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610225" y="0"/>
            <a:ext cx="26988" cy="68580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350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pic>
        <p:nvPicPr>
          <p:cNvPr id="5" name="Picture 8" descr="New_DOE_Logo_Color_042808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6238875"/>
            <a:ext cx="17430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 descr="ORNL_managed b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6738" y="6202365"/>
            <a:ext cx="3505200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1" descr="template graphic_090l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926" y="1233490"/>
            <a:ext cx="4292600" cy="422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378" y="1085336"/>
            <a:ext cx="4454622" cy="680956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379" y="2667000"/>
            <a:ext cx="4170536" cy="341632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045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B9EBB-C637-4691-B2B1-75A1B59F13BA}" type="datetimeFigureOut">
              <a:rPr lang="en-US" smtClean="0"/>
              <a:t>6/10/2014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BDFF8-B64A-4EF3-AD6D-A2C8CE485E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28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B9EBB-C637-4691-B2B1-75A1B59F13BA}" type="datetimeFigureOut">
              <a:rPr lang="en-US" smtClean="0"/>
              <a:t>6/10/2014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BDFF8-B64A-4EF3-AD6D-A2C8CE485E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213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B9EBB-C637-4691-B2B1-75A1B59F13BA}" type="datetimeFigureOut">
              <a:rPr lang="en-US" smtClean="0"/>
              <a:t>6/10/2014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BDFF8-B64A-4EF3-AD6D-A2C8CE485E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1586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B9EBB-C637-4691-B2B1-75A1B59F13BA}" type="datetimeFigureOut">
              <a:rPr lang="en-US" smtClean="0"/>
              <a:t>6/10/2014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BDFF8-B64A-4EF3-AD6D-A2C8CE485E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9926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B9EBB-C637-4691-B2B1-75A1B59F13BA}" type="datetimeFigureOut">
              <a:rPr lang="en-US" smtClean="0"/>
              <a:t>6/10/2014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BDFF8-B64A-4EF3-AD6D-A2C8CE485E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4191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B9EBB-C637-4691-B2B1-75A1B59F13BA}" type="datetimeFigureOut">
              <a:rPr lang="en-US" smtClean="0"/>
              <a:t>6/10/2014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BDFF8-B64A-4EF3-AD6D-A2C8CE485E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9584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B9EBB-C637-4691-B2B1-75A1B59F13BA}" type="datetimeFigureOut">
              <a:rPr lang="en-US" smtClean="0"/>
              <a:t>6/10/2014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BDFF8-B64A-4EF3-AD6D-A2C8CE485E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1019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B9EBB-C637-4691-B2B1-75A1B59F13BA}" type="datetimeFigureOut">
              <a:rPr lang="en-US" smtClean="0"/>
              <a:t>6/10/2014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BDFF8-B64A-4EF3-AD6D-A2C8CE485E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6861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B9EBB-C637-4691-B2B1-75A1B59F13BA}" type="datetimeFigureOut">
              <a:rPr lang="en-US" smtClean="0"/>
              <a:t>6/10/2014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BDFF8-B64A-4EF3-AD6D-A2C8CE485E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075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617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1509131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1509131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574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33243"/>
            <a:ext cx="4040188" cy="3416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6"/>
            <a:ext cx="4040188" cy="1363707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833243"/>
            <a:ext cx="4041775" cy="3416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6"/>
            <a:ext cx="4041775" cy="1363707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33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727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279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6F0EB0A-253C-4D87-B307-DED44B220403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6/10/2014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C9242F2-B10C-4C4A-8C7E-8B1C8146A4F3}" type="slidenum">
              <a:rPr lang="en-US" altLang="en-US">
                <a:solidFill>
                  <a:prstClr val="black"/>
                </a:solidFill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9888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B9EBB-C637-4691-B2B1-75A1B59F13BA}" type="datetimeFigureOut">
              <a:rPr lang="en-US" smtClean="0"/>
              <a:t>6/10/2014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BDFF8-B64A-4EF3-AD6D-A2C8CE485E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530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B9EBB-C637-4691-B2B1-75A1B59F13BA}" type="datetimeFigureOut">
              <a:rPr lang="en-US" smtClean="0"/>
              <a:t>6/10/2014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BDFF8-B64A-4EF3-AD6D-A2C8CE485E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6368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11125" y="177800"/>
            <a:ext cx="8229600" cy="386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1125" y="1344613"/>
            <a:ext cx="8229600" cy="1633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6"/>
          <p:cNvSpPr>
            <a:spLocks noChangeArrowheads="1"/>
          </p:cNvSpPr>
          <p:nvPr/>
        </p:nvSpPr>
        <p:spPr bwMode="auto">
          <a:xfrm flipH="1">
            <a:off x="228600" y="6402388"/>
            <a:ext cx="2819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173038" eaLnBrk="0" hangingPunct="0">
              <a:tabLst>
                <a:tab pos="23018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173038" eaLnBrk="0" hangingPunct="0">
              <a:tabLst>
                <a:tab pos="23018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173038" eaLnBrk="0" hangingPunct="0">
              <a:tabLst>
                <a:tab pos="23018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173038" eaLnBrk="0" hangingPunct="0">
              <a:tabLst>
                <a:tab pos="23018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173038" eaLnBrk="0" hangingPunct="0">
              <a:tabLst>
                <a:tab pos="23018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173038" eaLnBrk="0" fontAlgn="base" hangingPunct="0">
              <a:spcBef>
                <a:spcPct val="0"/>
              </a:spcBef>
              <a:spcAft>
                <a:spcPct val="0"/>
              </a:spcAft>
              <a:tabLst>
                <a:tab pos="23018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173038" eaLnBrk="0" fontAlgn="base" hangingPunct="0">
              <a:spcBef>
                <a:spcPct val="0"/>
              </a:spcBef>
              <a:spcAft>
                <a:spcPct val="0"/>
              </a:spcAft>
              <a:tabLst>
                <a:tab pos="23018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173038" eaLnBrk="0" fontAlgn="base" hangingPunct="0">
              <a:spcBef>
                <a:spcPct val="0"/>
              </a:spcBef>
              <a:spcAft>
                <a:spcPct val="0"/>
              </a:spcAft>
              <a:tabLst>
                <a:tab pos="23018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173038" eaLnBrk="0" fontAlgn="base" hangingPunct="0">
              <a:spcBef>
                <a:spcPct val="0"/>
              </a:spcBef>
              <a:spcAft>
                <a:spcPct val="0"/>
              </a:spcAft>
              <a:tabLst>
                <a:tab pos="23018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fld id="{D0441D79-E4A3-4232-A2A5-CFC3DB0DACDE}" type="slidenum">
              <a:rPr lang="en-US" altLang="en-US" sz="675" smtClean="0">
                <a:solidFill>
                  <a:srgbClr val="BFBFB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r>
              <a:rPr lang="en-US" altLang="en-US" sz="675" smtClean="0">
                <a:solidFill>
                  <a:srgbClr val="BFBFB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Managed by UT-Battelle</a:t>
            </a:r>
            <a:br>
              <a:rPr lang="en-US" altLang="en-US" sz="675" smtClean="0">
                <a:solidFill>
                  <a:srgbClr val="BFBFB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675" smtClean="0">
                <a:solidFill>
                  <a:srgbClr val="BFBFB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for the U.S. Department of Energy</a:t>
            </a:r>
          </a:p>
        </p:txBody>
      </p:sp>
      <p:pic>
        <p:nvPicPr>
          <p:cNvPr id="1029" name="Content Placeholder 10" descr="ORNL emboss_2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1" y="6216650"/>
            <a:ext cx="8905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56"/>
          <p:cNvSpPr txBox="1">
            <a:spLocks noChangeArrowheads="1"/>
          </p:cNvSpPr>
          <p:nvPr/>
        </p:nvSpPr>
        <p:spPr>
          <a:xfrm>
            <a:off x="3124200" y="6477002"/>
            <a:ext cx="2895600" cy="1825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>
              <a:defRPr/>
            </a:pPr>
            <a:r>
              <a:rPr lang="en-US" sz="675" dirty="0" smtClean="0">
                <a:solidFill>
                  <a:prstClr val="white">
                    <a:lumMod val="75000"/>
                  </a:prstClr>
                </a:solidFill>
                <a:latin typeface="Times New Roman" pitchFamily="18" charset="0"/>
                <a:cs typeface="Times New Roman" pitchFamily="18" charset="0"/>
              </a:rPr>
              <a:t>20to2T5m120cm 4pDL Concept 23 May 2014</a:t>
            </a:r>
            <a:endParaRPr lang="en-US" sz="675" dirty="0">
              <a:solidFill>
                <a:prstClr val="white">
                  <a:lumMod val="75000"/>
                </a:prst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6652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250" kern="1200">
          <a:solidFill>
            <a:srgbClr val="006C3A"/>
          </a:solidFill>
          <a:latin typeface="Arial Black" pitchFamily="34" charset="0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250">
          <a:solidFill>
            <a:srgbClr val="006C3A"/>
          </a:solidFill>
          <a:latin typeface="Arial Black" pitchFamily="34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250">
          <a:solidFill>
            <a:srgbClr val="006C3A"/>
          </a:solidFill>
          <a:latin typeface="Arial Black" pitchFamily="34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250">
          <a:solidFill>
            <a:srgbClr val="006C3A"/>
          </a:solidFill>
          <a:latin typeface="Arial Black" pitchFamily="34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250">
          <a:solidFill>
            <a:srgbClr val="006C3A"/>
          </a:solidFill>
          <a:latin typeface="Arial Black" pitchFamily="34" charset="0"/>
        </a:defRPr>
      </a:lvl5pPr>
      <a:lvl6pPr marL="3429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250">
          <a:solidFill>
            <a:srgbClr val="006C3A"/>
          </a:solidFill>
          <a:latin typeface="Arial Black" pitchFamily="34" charset="0"/>
        </a:defRPr>
      </a:lvl6pPr>
      <a:lvl7pPr marL="685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250">
          <a:solidFill>
            <a:srgbClr val="006C3A"/>
          </a:solidFill>
          <a:latin typeface="Arial Black" pitchFamily="34" charset="0"/>
        </a:defRPr>
      </a:lvl7pPr>
      <a:lvl8pPr marL="10287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250">
          <a:solidFill>
            <a:srgbClr val="006C3A"/>
          </a:solidFill>
          <a:latin typeface="Arial Black" pitchFamily="34" charset="0"/>
        </a:defRPr>
      </a:lvl8pPr>
      <a:lvl9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250">
          <a:solidFill>
            <a:srgbClr val="006C3A"/>
          </a:solidFill>
          <a:latin typeface="Arial Black" pitchFamily="34" charset="0"/>
        </a:defRPr>
      </a:lvl9pPr>
    </p:titleStyle>
    <p:bodyStyle>
      <a:lvl1pPr marL="172641" indent="-172641" algn="l" rtl="0" eaLnBrk="0" fontAlgn="base" hangingPunct="0">
        <a:lnSpc>
          <a:spcPct val="90000"/>
        </a:lnSpc>
        <a:spcBef>
          <a:spcPts val="1050"/>
        </a:spcBef>
        <a:spcAft>
          <a:spcPct val="0"/>
        </a:spcAft>
        <a:buClr>
          <a:srgbClr val="006C3A"/>
        </a:buClr>
        <a:buFont typeface="Arial" panose="020B0604020202020204" pitchFamily="34" charset="0"/>
        <a:buChar char="•"/>
        <a:defRPr sz="2100" b="1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1pPr>
      <a:lvl2pPr marL="469106" indent="-209550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Clr>
          <a:srgbClr val="006C3A"/>
        </a:buClr>
        <a:buFont typeface="Arial" panose="020B0604020202020204" pitchFamily="34" charset="0"/>
        <a:buChar char="–"/>
        <a:defRPr sz="1800" b="1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2pPr>
      <a:lvl3pPr marL="685800" indent="-172641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Clr>
          <a:srgbClr val="006C3A"/>
        </a:buClr>
        <a:buFont typeface="Arial" panose="020B0604020202020204" pitchFamily="34" charset="0"/>
        <a:buChar char="•"/>
        <a:defRPr sz="1500" b="1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3pPr>
      <a:lvl4pPr marL="858441" indent="-129779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Clr>
          <a:srgbClr val="006C3A"/>
        </a:buClr>
        <a:buFont typeface="Arial" panose="020B0604020202020204" pitchFamily="34" charset="0"/>
        <a:buChar char="–"/>
        <a:defRPr b="1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4pPr>
      <a:lvl5pPr marL="1112044" indent="-166688" algn="l" rtl="0" eaLnBrk="0" fontAlgn="base" hangingPunct="0">
        <a:lnSpc>
          <a:spcPct val="90000"/>
        </a:lnSpc>
        <a:spcBef>
          <a:spcPts val="450"/>
        </a:spcBef>
        <a:spcAft>
          <a:spcPct val="0"/>
        </a:spcAft>
        <a:buClr>
          <a:srgbClr val="006C3A"/>
        </a:buClr>
        <a:buFont typeface="Arial" panose="020B0604020202020204" pitchFamily="34" charset="0"/>
        <a:buChar char="»"/>
        <a:defRPr b="1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0B9EBB-C637-4691-B2B1-75A1B59F13BA}" type="datetimeFigureOut">
              <a:rPr lang="en-US" smtClean="0"/>
              <a:t>6/10/2014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3BDFF8-B64A-4EF3-AD6D-A2C8CE485E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57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slideLayout" Target="../slideLayouts/slideLayout9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slideLayout" Target="../slideLayouts/slideLayout9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slideLayout" Target="../slideLayouts/slideLayout9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slideLayout" Target="../slideLayouts/slideLayout9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>
          <a:xfrm>
            <a:off x="1231107" y="1671639"/>
            <a:ext cx="3683794" cy="680956"/>
          </a:xfrm>
        </p:spPr>
        <p:txBody>
          <a:bodyPr/>
          <a:lstStyle/>
          <a:p>
            <a:pPr eaLnBrk="1" hangingPunct="1"/>
            <a:r>
              <a:rPr lang="en-US" altLang="en-US" smtClean="0"/>
              <a:t>20to2T5m120cm4pDL Concept Update</a:t>
            </a:r>
            <a:endParaRPr lang="en-US" altLang="en-US" dirty="0" smtClean="0"/>
          </a:p>
        </p:txBody>
      </p:sp>
      <p:sp>
        <p:nvSpPr>
          <p:cNvPr id="4099" name="Subtitle 2"/>
          <p:cNvSpPr>
            <a:spLocks noGrp="1"/>
          </p:cNvSpPr>
          <p:nvPr>
            <p:ph type="subTitle" idx="1"/>
          </p:nvPr>
        </p:nvSpPr>
        <p:spPr>
          <a:xfrm>
            <a:off x="1231108" y="2857500"/>
            <a:ext cx="3127772" cy="2293448"/>
          </a:xfrm>
        </p:spPr>
        <p:txBody>
          <a:bodyPr/>
          <a:lstStyle/>
          <a:p>
            <a:pPr eaLnBrk="1" hangingPunct="1"/>
            <a:r>
              <a:rPr lang="en-US" altLang="en-US" smtClean="0"/>
              <a:t>Van Graves</a:t>
            </a:r>
          </a:p>
          <a:p>
            <a:pPr eaLnBrk="1" hangingPunct="1"/>
            <a:endParaRPr lang="en-US" altLang="en-US" smtClean="0"/>
          </a:p>
          <a:p>
            <a:pPr eaLnBrk="1" hangingPunct="1"/>
            <a:endParaRPr lang="en-US" altLang="en-US" smtClean="0"/>
          </a:p>
          <a:p>
            <a:pPr eaLnBrk="1" hangingPunct="1"/>
            <a:endParaRPr lang="en-US" altLang="en-US" smtClean="0"/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June 6, 2014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929041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000" y="1389715"/>
            <a:ext cx="8050000" cy="407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419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2" descr="140609 20to2T5m120cm4pDL 06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76425"/>
            <a:ext cx="8229600" cy="429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34008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2" descr="140609 20to2T5m120cm4pDL 05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33650"/>
            <a:ext cx="8229600" cy="297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38351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2" descr="140609 20to2T5m120cm4pDL 05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33650"/>
            <a:ext cx="8229600" cy="297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17107" y="5525450"/>
            <a:ext cx="32169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prstClr val="black"/>
                </a:solidFill>
                <a:latin typeface="Times New Roman" charset="0"/>
                <a:ea typeface="ＭＳ Ｐゴシック" charset="0"/>
              </a:rPr>
              <a:t>5 T copper-coil insert,   Water-cooled, </a:t>
            </a:r>
            <a:r>
              <a:rPr lang="en-US" sz="2000" dirty="0" err="1" smtClean="0">
                <a:solidFill>
                  <a:prstClr val="black"/>
                </a:solidFill>
                <a:latin typeface="Times New Roman" charset="0"/>
                <a:ea typeface="ＭＳ Ｐゴシック" charset="0"/>
              </a:rPr>
              <a:t>MgO</a:t>
            </a:r>
            <a:r>
              <a:rPr lang="en-US" sz="2000" dirty="0" smtClean="0">
                <a:solidFill>
                  <a:prstClr val="black"/>
                </a:solidFill>
                <a:latin typeface="Times New Roman" charset="0"/>
                <a:ea typeface="ＭＳ Ｐゴシック" charset="0"/>
              </a:rPr>
              <a:t> insulated</a:t>
            </a:r>
            <a:endParaRPr lang="en-US" sz="2000" dirty="0">
              <a:solidFill>
                <a:prstClr val="black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1466" y="2212669"/>
            <a:ext cx="15118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prstClr val="black"/>
                </a:solidFill>
                <a:latin typeface="Times New Roman" charset="0"/>
                <a:ea typeface="ＭＳ Ｐゴシック" charset="0"/>
              </a:rPr>
              <a:t>Last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prstClr val="black"/>
                </a:solidFill>
                <a:latin typeface="Times New Roman" charset="0"/>
                <a:ea typeface="ＭＳ Ｐゴシック" charset="0"/>
              </a:rPr>
              <a:t>Final-Focus quad</a:t>
            </a:r>
            <a:endParaRPr lang="en-US" sz="2000" dirty="0">
              <a:solidFill>
                <a:prstClr val="black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8612" y="4528482"/>
            <a:ext cx="17512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prstClr val="black"/>
                </a:solidFill>
                <a:latin typeface="Times New Roman" charset="0"/>
                <a:ea typeface="ＭＳ Ｐゴシック" charset="0"/>
              </a:rPr>
              <a:t>Upstream proton beam window</a:t>
            </a:r>
            <a:endParaRPr lang="en-US" sz="2000" dirty="0">
              <a:solidFill>
                <a:prstClr val="black"/>
              </a:solidFill>
              <a:latin typeface="Times New Roman" charset="0"/>
              <a:ea typeface="ＭＳ Ｐゴシック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3887989" y="4101483"/>
            <a:ext cx="243102" cy="1731744"/>
          </a:xfrm>
          <a:prstGeom prst="straightConnector1">
            <a:avLst/>
          </a:prstGeom>
          <a:noFill/>
          <a:ln w="25400" cap="flat" cmpd="sng" algn="ctr">
            <a:solidFill>
              <a:srgbClr val="3333FF"/>
            </a:solidFill>
            <a:prstDash val="solid"/>
            <a:headEnd w="lg" len="lg"/>
            <a:tailEnd type="triangle"/>
          </a:ln>
          <a:effectLst/>
        </p:spPr>
      </p:cxnSp>
      <p:cxnSp>
        <p:nvCxnSpPr>
          <p:cNvPr id="7" name="Straight Arrow Connector 6"/>
          <p:cNvCxnSpPr/>
          <p:nvPr/>
        </p:nvCxnSpPr>
        <p:spPr>
          <a:xfrm flipH="1">
            <a:off x="3508840" y="2213434"/>
            <a:ext cx="405996" cy="734395"/>
          </a:xfrm>
          <a:prstGeom prst="straightConnector1">
            <a:avLst/>
          </a:prstGeom>
          <a:noFill/>
          <a:ln w="25400" cap="flat" cmpd="sng" algn="ctr">
            <a:solidFill>
              <a:srgbClr val="3333FF"/>
            </a:solidFill>
            <a:prstDash val="solid"/>
            <a:headEnd w="lg" len="lg"/>
            <a:tailEnd type="triangle"/>
          </a:ln>
          <a:effectLst/>
        </p:spPr>
      </p:cxnSp>
      <p:cxnSp>
        <p:nvCxnSpPr>
          <p:cNvPr id="8" name="Straight Arrow Connector 7"/>
          <p:cNvCxnSpPr/>
          <p:nvPr/>
        </p:nvCxnSpPr>
        <p:spPr>
          <a:xfrm flipH="1" flipV="1">
            <a:off x="1130969" y="3796796"/>
            <a:ext cx="78126" cy="868267"/>
          </a:xfrm>
          <a:prstGeom prst="straightConnector1">
            <a:avLst/>
          </a:prstGeom>
          <a:noFill/>
          <a:ln w="25400" cap="flat" cmpd="sng" algn="ctr">
            <a:solidFill>
              <a:srgbClr val="3333FF"/>
            </a:solidFill>
            <a:prstDash val="solid"/>
            <a:headEnd w="lg" len="lg"/>
            <a:tailEnd type="triangle"/>
          </a:ln>
          <a:effectLst/>
        </p:spPr>
      </p:cxnSp>
      <p:cxnSp>
        <p:nvCxnSpPr>
          <p:cNvPr id="9" name="Straight Arrow Connector 8"/>
          <p:cNvCxnSpPr/>
          <p:nvPr/>
        </p:nvCxnSpPr>
        <p:spPr>
          <a:xfrm flipH="1">
            <a:off x="1704513" y="3062983"/>
            <a:ext cx="257452" cy="665638"/>
          </a:xfrm>
          <a:prstGeom prst="straightConnector1">
            <a:avLst/>
          </a:prstGeom>
          <a:noFill/>
          <a:ln w="25400" cap="flat" cmpd="sng" algn="ctr">
            <a:solidFill>
              <a:srgbClr val="3333FF"/>
            </a:solidFill>
            <a:prstDash val="solid"/>
            <a:headEnd w="lg" len="lg"/>
            <a:tailEnd type="triangle"/>
          </a:ln>
          <a:effectLst/>
        </p:spPr>
      </p:cxnSp>
      <p:cxnSp>
        <p:nvCxnSpPr>
          <p:cNvPr id="10" name="Straight Arrow Connector 9"/>
          <p:cNvCxnSpPr/>
          <p:nvPr/>
        </p:nvCxnSpPr>
        <p:spPr>
          <a:xfrm flipV="1">
            <a:off x="2617390" y="3861786"/>
            <a:ext cx="890669" cy="1804473"/>
          </a:xfrm>
          <a:prstGeom prst="straightConnector1">
            <a:avLst/>
          </a:prstGeom>
          <a:noFill/>
          <a:ln w="25400" cap="flat" cmpd="sng" algn="ctr">
            <a:solidFill>
              <a:srgbClr val="3333FF"/>
            </a:solidFill>
            <a:prstDash val="solid"/>
            <a:headEnd w="lg" len="lg"/>
            <a:tailEnd type="triangle"/>
          </a:ln>
          <a:effectLst/>
        </p:spPr>
      </p:cxnSp>
      <p:cxnSp>
        <p:nvCxnSpPr>
          <p:cNvPr id="11" name="Straight Arrow Connector 10"/>
          <p:cNvCxnSpPr/>
          <p:nvPr/>
        </p:nvCxnSpPr>
        <p:spPr>
          <a:xfrm flipH="1" flipV="1">
            <a:off x="3887989" y="3684878"/>
            <a:ext cx="2344135" cy="1718217"/>
          </a:xfrm>
          <a:prstGeom prst="straightConnector1">
            <a:avLst/>
          </a:prstGeom>
          <a:noFill/>
          <a:ln w="25400" cap="flat" cmpd="sng" algn="ctr">
            <a:solidFill>
              <a:srgbClr val="3333FF"/>
            </a:solidFill>
            <a:prstDash val="solid"/>
            <a:headEnd w="lg" len="lg"/>
            <a:tailEnd type="triangle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1718122" y="1981559"/>
            <a:ext cx="10736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prstClr val="black"/>
                </a:solidFill>
                <a:latin typeface="Times New Roman" charset="0"/>
                <a:ea typeface="ＭＳ Ｐゴシック" charset="0"/>
              </a:rPr>
              <a:t>Proton beam tube</a:t>
            </a:r>
            <a:endParaRPr lang="en-US" sz="2000" dirty="0">
              <a:solidFill>
                <a:prstClr val="black"/>
              </a:solidFill>
              <a:latin typeface="Times New Roman" charset="0"/>
              <a:ea typeface="ＭＳ Ｐゴシック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630343" y="3228332"/>
            <a:ext cx="220245" cy="453276"/>
          </a:xfrm>
          <a:prstGeom prst="straightConnector1">
            <a:avLst/>
          </a:prstGeom>
          <a:noFill/>
          <a:ln w="25400" cap="flat" cmpd="sng" algn="ctr">
            <a:solidFill>
              <a:srgbClr val="3333FF"/>
            </a:solidFill>
            <a:prstDash val="solid"/>
            <a:headEnd w="lg" len="lg"/>
            <a:tailEnd type="triangle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4698416" y="5344090"/>
            <a:ext cx="23060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prstClr val="black"/>
                </a:solidFill>
                <a:latin typeface="Times New Roman" charset="0"/>
                <a:ea typeface="ＭＳ Ｐゴシック" charset="0"/>
              </a:rPr>
              <a:t>Target/dump vessel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0" y="176877"/>
            <a:ext cx="37834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prstClr val="black"/>
                </a:solidFill>
                <a:latin typeface="Times New Roman" charset="0"/>
                <a:ea typeface="ＭＳ Ｐゴシック" charset="0"/>
              </a:rPr>
              <a:t>This page is editable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963580" y="1549719"/>
            <a:ext cx="37834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prstClr val="black"/>
                </a:solidFill>
                <a:latin typeface="Times New Roman" charset="0"/>
                <a:ea typeface="ＭＳ Ｐゴシック" charset="0"/>
              </a:rPr>
              <a:t>15 T superconducting coil </a:t>
            </a:r>
            <a:r>
              <a:rPr lang="en-US" sz="2000" dirty="0" err="1" smtClean="0">
                <a:solidFill>
                  <a:prstClr val="black"/>
                </a:solidFill>
                <a:latin typeface="Times New Roman" charset="0"/>
                <a:ea typeface="ＭＳ Ｐゴシック" charset="0"/>
              </a:rPr>
              <a:t>outsert</a:t>
            </a:r>
            <a:r>
              <a:rPr lang="en-US" sz="2000" dirty="0" smtClean="0">
                <a:solidFill>
                  <a:prstClr val="black"/>
                </a:solidFill>
                <a:latin typeface="Times New Roman" charset="0"/>
                <a:ea typeface="ＭＳ Ｐゴシック" charset="0"/>
              </a:rPr>
              <a:t>,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prstClr val="black"/>
                </a:solidFill>
                <a:latin typeface="Times New Roman" charset="0"/>
                <a:ea typeface="ＭＳ Ｐゴシック" charset="0"/>
              </a:rPr>
              <a:t>Stored energy ~ 3 GJ</a:t>
            </a:r>
            <a:r>
              <a:rPr lang="en-US" sz="2000" dirty="0">
                <a:solidFill>
                  <a:prstClr val="black"/>
                </a:solidFill>
                <a:latin typeface="Times New Roman" charset="0"/>
                <a:ea typeface="ＭＳ Ｐゴシック" charset="0"/>
              </a:rPr>
              <a:t>,</a:t>
            </a:r>
            <a:r>
              <a:rPr lang="en-US" sz="2000" dirty="0" smtClean="0">
                <a:solidFill>
                  <a:prstClr val="black"/>
                </a:solidFill>
                <a:latin typeface="Times New Roman" charset="0"/>
                <a:ea typeface="ＭＳ Ｐゴシック" charset="0"/>
              </a:rPr>
              <a:t>  ~ 100 tons</a:t>
            </a:r>
            <a:endParaRPr lang="en-US" sz="2000" dirty="0">
              <a:solidFill>
                <a:prstClr val="black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711838" y="5833226"/>
            <a:ext cx="55625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prstClr val="black"/>
                </a:solidFill>
                <a:latin typeface="Times New Roman" charset="0"/>
                <a:ea typeface="ＭＳ Ｐゴシック" charset="0"/>
              </a:rPr>
              <a:t>He-gas-cooled W-bead shielding (~ 100 tons)</a:t>
            </a:r>
            <a:endParaRPr lang="en-US" sz="2000" dirty="0">
              <a:solidFill>
                <a:prstClr val="black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163336" y="2212669"/>
            <a:ext cx="3523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prstClr val="black"/>
                </a:solidFill>
                <a:latin typeface="Times New Roman" charset="0"/>
                <a:ea typeface="ＭＳ Ｐゴシック" charset="0"/>
              </a:rPr>
              <a:t>2</a:t>
            </a:r>
            <a:r>
              <a:rPr lang="en-US" sz="2000" baseline="30000" dirty="0" smtClean="0">
                <a:solidFill>
                  <a:prstClr val="black"/>
                </a:solidFill>
                <a:latin typeface="Times New Roman" charset="0"/>
                <a:ea typeface="ＭＳ Ｐゴシック" charset="0"/>
              </a:rPr>
              <a:t>nd</a:t>
            </a:r>
            <a:r>
              <a:rPr lang="en-US" sz="2000" dirty="0" smtClean="0">
                <a:solidFill>
                  <a:prstClr val="black"/>
                </a:solidFill>
                <a:latin typeface="Times New Roman" charset="0"/>
                <a:ea typeface="ＭＳ Ｐゴシック" charset="0"/>
              </a:rPr>
              <a:t> magnet module, </a:t>
            </a:r>
            <a:r>
              <a:rPr lang="en-US" sz="2000" dirty="0" smtClean="0">
                <a:solidFill>
                  <a:prstClr val="black"/>
                </a:solidFill>
                <a:latin typeface="Times New Roman" charset="0"/>
                <a:ea typeface="ＭＳ Ｐゴシック" charset="0"/>
              </a:rPr>
              <a:t>5 </a:t>
            </a:r>
            <a:r>
              <a:rPr lang="en-US" sz="2000" dirty="0" smtClean="0">
                <a:solidFill>
                  <a:prstClr val="black"/>
                </a:solidFill>
                <a:latin typeface="Times New Roman" charset="0"/>
                <a:ea typeface="ＭＳ Ｐゴシック" charset="0"/>
              </a:rPr>
              <a:t>SC coils</a:t>
            </a:r>
            <a:endParaRPr lang="en-US" sz="2000" dirty="0">
              <a:solidFill>
                <a:prstClr val="black"/>
              </a:solidFill>
              <a:latin typeface="Times New Roman" charset="0"/>
              <a:ea typeface="ＭＳ Ｐゴシック" charset="0"/>
            </a:endParaRPr>
          </a:p>
        </p:txBody>
      </p:sp>
      <p:cxnSp>
        <p:nvCxnSpPr>
          <p:cNvPr id="52" name="Straight Arrow Connector 51"/>
          <p:cNvCxnSpPr/>
          <p:nvPr/>
        </p:nvCxnSpPr>
        <p:spPr>
          <a:xfrm>
            <a:off x="6896584" y="2533650"/>
            <a:ext cx="28484" cy="355174"/>
          </a:xfrm>
          <a:prstGeom prst="straightConnector1">
            <a:avLst/>
          </a:prstGeom>
          <a:noFill/>
          <a:ln w="25400" cap="flat" cmpd="sng" algn="ctr">
            <a:solidFill>
              <a:srgbClr val="3333FF"/>
            </a:solidFill>
            <a:prstDash val="solid"/>
            <a:headEnd w="lg" len="lg"/>
            <a:tailEnd type="triangle"/>
          </a:ln>
          <a:effectLst/>
        </p:spPr>
      </p:cxnSp>
      <p:cxnSp>
        <p:nvCxnSpPr>
          <p:cNvPr id="57" name="Straight Arrow Connector 56"/>
          <p:cNvCxnSpPr/>
          <p:nvPr/>
        </p:nvCxnSpPr>
        <p:spPr>
          <a:xfrm flipV="1">
            <a:off x="7000177" y="3796796"/>
            <a:ext cx="384176" cy="2112850"/>
          </a:xfrm>
          <a:prstGeom prst="straightConnector1">
            <a:avLst/>
          </a:prstGeom>
          <a:noFill/>
          <a:ln w="25400" cap="flat" cmpd="sng" algn="ctr">
            <a:solidFill>
              <a:srgbClr val="3333FF"/>
            </a:solidFill>
            <a:prstDash val="solid"/>
            <a:headEnd w="lg" len="lg"/>
            <a:tailEnd type="triangle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6217511" y="2977850"/>
            <a:ext cx="24692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prstClr val="black"/>
                </a:solidFill>
                <a:latin typeface="Times New Roman" charset="0"/>
                <a:ea typeface="ＭＳ Ｐゴシック" charset="0"/>
              </a:rPr>
              <a:t>Be window, r = 23 cm</a:t>
            </a:r>
            <a:endParaRPr lang="en-US" sz="2000" dirty="0">
              <a:solidFill>
                <a:prstClr val="black"/>
              </a:solidFill>
              <a:latin typeface="Times New Roman" charset="0"/>
              <a:ea typeface="ＭＳ Ｐゴシック" charset="0"/>
            </a:endParaRPr>
          </a:p>
        </p:txBody>
      </p:sp>
      <p:cxnSp>
        <p:nvCxnSpPr>
          <p:cNvPr id="22" name="Straight Arrow Connector 21"/>
          <p:cNvCxnSpPr>
            <a:stCxn id="21" idx="1"/>
          </p:cNvCxnSpPr>
          <p:nvPr/>
        </p:nvCxnSpPr>
        <p:spPr>
          <a:xfrm flipH="1">
            <a:off x="5838092" y="3177905"/>
            <a:ext cx="379419" cy="419405"/>
          </a:xfrm>
          <a:prstGeom prst="straightConnector1">
            <a:avLst/>
          </a:prstGeom>
          <a:noFill/>
          <a:ln w="25400" cap="flat" cmpd="sng" algn="ctr">
            <a:solidFill>
              <a:srgbClr val="3333FF"/>
            </a:solidFill>
            <a:prstDash val="solid"/>
            <a:headEnd w="lg" len="lg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913611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2" descr="140609 20to2T5m120cm4pDL 04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901950"/>
            <a:ext cx="8229600" cy="224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76507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" r="14652"/>
          <a:stretch/>
        </p:blipFill>
        <p:spPr>
          <a:xfrm>
            <a:off x="160991" y="2280773"/>
            <a:ext cx="8865907" cy="2325642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160991" y="4642040"/>
            <a:ext cx="43039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5-T </a:t>
            </a:r>
            <a:r>
              <a:rPr lang="en-US" sz="1400" dirty="0" smtClean="0"/>
              <a:t>copper-coil insert.   Water-cooled, </a:t>
            </a:r>
            <a:r>
              <a:rPr lang="en-US" sz="1400" dirty="0" err="1" smtClean="0"/>
              <a:t>MgO</a:t>
            </a:r>
            <a:r>
              <a:rPr lang="en-US" sz="1400" dirty="0" smtClean="0"/>
              <a:t> insulated</a:t>
            </a:r>
            <a:endParaRPr lang="en-US" sz="1400" dirty="0"/>
          </a:p>
        </p:txBody>
      </p:sp>
      <p:sp>
        <p:nvSpPr>
          <p:cNvPr id="25" name="TextBox 24"/>
          <p:cNvSpPr txBox="1"/>
          <p:nvPr/>
        </p:nvSpPr>
        <p:spPr>
          <a:xfrm>
            <a:off x="4709670" y="4487853"/>
            <a:ext cx="42309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He-gas cooled W-bead shielding (~ 100 tons/module)</a:t>
            </a:r>
            <a:endParaRPr lang="en-US" sz="1400" dirty="0"/>
          </a:p>
        </p:txBody>
      </p:sp>
      <p:sp>
        <p:nvSpPr>
          <p:cNvPr id="26" name="TextBox 25"/>
          <p:cNvSpPr txBox="1"/>
          <p:nvPr/>
        </p:nvSpPr>
        <p:spPr>
          <a:xfrm>
            <a:off x="-26376" y="2341847"/>
            <a:ext cx="11033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Last Final-Focus quad</a:t>
            </a:r>
            <a:endParaRPr lang="en-US" sz="1400" dirty="0"/>
          </a:p>
        </p:txBody>
      </p:sp>
      <p:sp>
        <p:nvSpPr>
          <p:cNvPr id="27" name="TextBox 26"/>
          <p:cNvSpPr txBox="1"/>
          <p:nvPr/>
        </p:nvSpPr>
        <p:spPr>
          <a:xfrm>
            <a:off x="187685" y="3678192"/>
            <a:ext cx="9477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Upstream proton beam window</a:t>
            </a:r>
            <a:endParaRPr lang="en-US" sz="1400" dirty="0"/>
          </a:p>
        </p:txBody>
      </p:sp>
      <p:sp>
        <p:nvSpPr>
          <p:cNvPr id="34" name="TextBox 33"/>
          <p:cNvSpPr txBox="1"/>
          <p:nvPr/>
        </p:nvSpPr>
        <p:spPr>
          <a:xfrm>
            <a:off x="333537" y="2067010"/>
            <a:ext cx="15775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Proton beam tube</a:t>
            </a:r>
            <a:endParaRPr lang="en-US" sz="1400" dirty="0"/>
          </a:p>
        </p:txBody>
      </p:sp>
      <p:sp>
        <p:nvSpPr>
          <p:cNvPr id="37" name="TextBox 36"/>
          <p:cNvSpPr txBox="1"/>
          <p:nvPr/>
        </p:nvSpPr>
        <p:spPr>
          <a:xfrm>
            <a:off x="3660855" y="2080237"/>
            <a:ext cx="27821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Transition magnet module, 5 coils, 5 m long, </a:t>
            </a:r>
            <a:r>
              <a:rPr lang="en-US" sz="1400" dirty="0" smtClean="0"/>
              <a:t>2-T </a:t>
            </a:r>
            <a:r>
              <a:rPr lang="en-US" sz="1400" dirty="0" smtClean="0"/>
              <a:t>final field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639052" y="2067010"/>
            <a:ext cx="23240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2-T </a:t>
            </a:r>
            <a:r>
              <a:rPr lang="en-US" sz="1400" dirty="0" smtClean="0"/>
              <a:t>magnet modules, 6 coils, </a:t>
            </a:r>
          </a:p>
          <a:p>
            <a:r>
              <a:rPr lang="en-US" sz="1400" dirty="0" smtClean="0"/>
              <a:t>5-m </a:t>
            </a:r>
            <a:r>
              <a:rPr lang="en-US" sz="1400" dirty="0" smtClean="0"/>
              <a:t>long, 23-cm-radius bore</a:t>
            </a:r>
            <a:endParaRPr lang="en-US" sz="1400" dirty="0"/>
          </a:p>
        </p:txBody>
      </p:sp>
      <p:cxnSp>
        <p:nvCxnSpPr>
          <p:cNvPr id="41" name="Straight Arrow Connector 40"/>
          <p:cNvCxnSpPr>
            <a:stCxn id="55" idx="1"/>
          </p:cNvCxnSpPr>
          <p:nvPr/>
        </p:nvCxnSpPr>
        <p:spPr>
          <a:xfrm flipH="1">
            <a:off x="2175244" y="1899373"/>
            <a:ext cx="404920" cy="793911"/>
          </a:xfrm>
          <a:prstGeom prst="straightConnector1">
            <a:avLst/>
          </a:prstGeom>
          <a:ln w="25400">
            <a:solidFill>
              <a:srgbClr val="3333FF"/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2580164" y="1637763"/>
            <a:ext cx="27365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15-T </a:t>
            </a:r>
            <a:r>
              <a:rPr lang="en-US" sz="1400" dirty="0" smtClean="0"/>
              <a:t>superconducting coil </a:t>
            </a:r>
            <a:r>
              <a:rPr lang="en-US" sz="1400" dirty="0" err="1" smtClean="0"/>
              <a:t>outsert</a:t>
            </a:r>
            <a:r>
              <a:rPr lang="en-US" sz="1400" dirty="0" smtClean="0"/>
              <a:t>, </a:t>
            </a:r>
          </a:p>
          <a:p>
            <a:r>
              <a:rPr lang="en-US" sz="1400" dirty="0" smtClean="0"/>
              <a:t>Stored energy ~ 3 GJ</a:t>
            </a:r>
            <a:r>
              <a:rPr lang="en-US" sz="1400" dirty="0"/>
              <a:t>,</a:t>
            </a:r>
            <a:r>
              <a:rPr lang="en-US" sz="1400" dirty="0" smtClean="0"/>
              <a:t>  ~ 100 tons</a:t>
            </a:r>
            <a:endParaRPr lang="en-US" sz="1400" dirty="0"/>
          </a:p>
        </p:txBody>
      </p:sp>
      <p:cxnSp>
        <p:nvCxnSpPr>
          <p:cNvPr id="58" name="Straight Arrow Connector 57"/>
          <p:cNvCxnSpPr/>
          <p:nvPr/>
        </p:nvCxnSpPr>
        <p:spPr>
          <a:xfrm flipV="1">
            <a:off x="8771624" y="3320765"/>
            <a:ext cx="0" cy="1320976"/>
          </a:xfrm>
          <a:prstGeom prst="straightConnector1">
            <a:avLst/>
          </a:prstGeom>
          <a:ln w="25400">
            <a:solidFill>
              <a:srgbClr val="3333FF"/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flipH="1" flipV="1">
            <a:off x="7379700" y="3320765"/>
            <a:ext cx="1391924" cy="1320976"/>
          </a:xfrm>
          <a:prstGeom prst="straightConnector1">
            <a:avLst/>
          </a:prstGeom>
          <a:ln w="25400">
            <a:solidFill>
              <a:srgbClr val="3333FF"/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stCxn id="23" idx="2"/>
          </p:cNvCxnSpPr>
          <p:nvPr/>
        </p:nvCxnSpPr>
        <p:spPr>
          <a:xfrm flipV="1">
            <a:off x="4593945" y="3508959"/>
            <a:ext cx="560859" cy="1097456"/>
          </a:xfrm>
          <a:prstGeom prst="straightConnector1">
            <a:avLst/>
          </a:prstGeom>
          <a:ln w="25400">
            <a:solidFill>
              <a:srgbClr val="3333FF"/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23" idx="2"/>
          </p:cNvCxnSpPr>
          <p:nvPr/>
        </p:nvCxnSpPr>
        <p:spPr>
          <a:xfrm flipH="1" flipV="1">
            <a:off x="2771103" y="3508959"/>
            <a:ext cx="1822842" cy="1097456"/>
          </a:xfrm>
          <a:prstGeom prst="straightConnector1">
            <a:avLst/>
          </a:prstGeom>
          <a:ln w="25400">
            <a:solidFill>
              <a:srgbClr val="3333FF"/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>
            <a:off x="8851545" y="2219809"/>
            <a:ext cx="45906" cy="624764"/>
          </a:xfrm>
          <a:prstGeom prst="straightConnector1">
            <a:avLst/>
          </a:prstGeom>
          <a:ln w="25400">
            <a:solidFill>
              <a:srgbClr val="3333FF"/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flipH="1">
            <a:off x="6581902" y="2215782"/>
            <a:ext cx="89408" cy="477502"/>
          </a:xfrm>
          <a:prstGeom prst="straightConnector1">
            <a:avLst/>
          </a:prstGeom>
          <a:ln w="25400">
            <a:solidFill>
              <a:srgbClr val="3333FF"/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>
            <a:off x="5535930" y="2328620"/>
            <a:ext cx="166571" cy="351437"/>
          </a:xfrm>
          <a:prstGeom prst="straightConnector1">
            <a:avLst/>
          </a:prstGeom>
          <a:ln w="25400">
            <a:solidFill>
              <a:srgbClr val="3333FF"/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 flipV="1">
            <a:off x="1644762" y="3369991"/>
            <a:ext cx="881592" cy="1313024"/>
          </a:xfrm>
          <a:prstGeom prst="straightConnector1">
            <a:avLst/>
          </a:prstGeom>
          <a:ln w="25400">
            <a:solidFill>
              <a:srgbClr val="3333FF"/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 flipH="1">
            <a:off x="513415" y="2810384"/>
            <a:ext cx="148160" cy="318508"/>
          </a:xfrm>
          <a:prstGeom prst="straightConnector1">
            <a:avLst/>
          </a:prstGeom>
          <a:ln w="25400">
            <a:solidFill>
              <a:srgbClr val="3333FF"/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 flipH="1" flipV="1">
            <a:off x="739679" y="3250877"/>
            <a:ext cx="97970" cy="484864"/>
          </a:xfrm>
          <a:prstGeom prst="straightConnector1">
            <a:avLst/>
          </a:prstGeom>
          <a:ln w="25400">
            <a:solidFill>
              <a:srgbClr val="3333FF"/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stCxn id="34" idx="2"/>
          </p:cNvCxnSpPr>
          <p:nvPr/>
        </p:nvCxnSpPr>
        <p:spPr>
          <a:xfrm>
            <a:off x="1122333" y="2374787"/>
            <a:ext cx="113208" cy="835569"/>
          </a:xfrm>
          <a:prstGeom prst="straightConnector1">
            <a:avLst/>
          </a:prstGeom>
          <a:ln w="25400">
            <a:solidFill>
              <a:srgbClr val="3333FF"/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Box 96"/>
          <p:cNvSpPr txBox="1"/>
          <p:nvPr/>
        </p:nvSpPr>
        <p:spPr>
          <a:xfrm>
            <a:off x="0" y="176877"/>
            <a:ext cx="37834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prstClr val="black"/>
                </a:solidFill>
                <a:latin typeface="Times New Roman" charset="0"/>
                <a:ea typeface="ＭＳ Ｐゴシック" charset="0"/>
              </a:rPr>
              <a:t>This page is editable</a:t>
            </a:r>
          </a:p>
        </p:txBody>
      </p:sp>
    </p:spTree>
    <p:extLst>
      <p:ext uri="{BB962C8B-B14F-4D97-AF65-F5344CB8AC3E}">
        <p14:creationId xmlns:p14="http://schemas.microsoft.com/office/powerpoint/2010/main" val="3974177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2" descr="140609 20to2T5m120cm4pDL 03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32125"/>
            <a:ext cx="82296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33509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2" descr="140609 20to2T5m120cm4pDL 11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46238"/>
            <a:ext cx="7467600" cy="475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44997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572" y="1521857"/>
            <a:ext cx="7342857" cy="381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7818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2" descr="140609 20to2T5m120cm4pDL 10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19275"/>
            <a:ext cx="8229600" cy="440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56286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140609 20to2T5m120cm4pDL 01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911475"/>
            <a:ext cx="8229600" cy="222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57069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2" descr="140609 20to2T5m120cm4pDL 17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74850"/>
            <a:ext cx="8229600" cy="409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TextBox 3"/>
          <p:cNvSpPr txBox="1">
            <a:spLocks noChangeArrowheads="1"/>
          </p:cNvSpPr>
          <p:nvPr/>
        </p:nvSpPr>
        <p:spPr bwMode="auto">
          <a:xfrm>
            <a:off x="4919663" y="6070600"/>
            <a:ext cx="4492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0000"/>
              </a:lnSpc>
              <a:spcBef>
                <a:spcPts val="1400"/>
              </a:spcBef>
              <a:buClr>
                <a:srgbClr val="006C3A"/>
              </a:buClr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800"/>
              </a:spcBef>
              <a:buClr>
                <a:srgbClr val="006C3A"/>
              </a:buClr>
              <a:buFont typeface="Arial" panose="020B0604020202020204" pitchFamily="34" charset="0"/>
              <a:buChar char="–"/>
              <a:defRPr sz="24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800"/>
              </a:spcBef>
              <a:buClr>
                <a:srgbClr val="006C3A"/>
              </a:buClr>
              <a:buFont typeface="Arial" panose="020B0604020202020204" pitchFamily="34" charset="0"/>
              <a:buChar char="•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800"/>
              </a:spcBef>
              <a:buClr>
                <a:srgbClr val="006C3A"/>
              </a:buClr>
              <a:buFont typeface="Arial" panose="020B0604020202020204" pitchFamily="34" charset="0"/>
              <a:buChar char="–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006C3A"/>
              </a:buClr>
              <a:buFont typeface="Arial" panose="020B0604020202020204" pitchFamily="34" charset="0"/>
              <a:buChar char="»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006C3A"/>
              </a:buClr>
              <a:buFont typeface="Arial" panose="020B0604020202020204" pitchFamily="34" charset="0"/>
              <a:buChar char="»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006C3A"/>
              </a:buClr>
              <a:buFont typeface="Arial" panose="020B0604020202020204" pitchFamily="34" charset="0"/>
              <a:buChar char="»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006C3A"/>
              </a:buClr>
              <a:buFont typeface="Arial" panose="020B0604020202020204" pitchFamily="34" charset="0"/>
              <a:buChar char="»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006C3A"/>
              </a:buClr>
              <a:buFont typeface="Arial" panose="020B0604020202020204" pitchFamily="34" charset="0"/>
              <a:buChar char="»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latin typeface="Calibri" panose="020F0502020204030204" pitchFamily="34" charset="0"/>
              </a:rPr>
              <a:t>Z=0</a:t>
            </a:r>
          </a:p>
        </p:txBody>
      </p:sp>
    </p:spTree>
    <p:extLst>
      <p:ext uri="{BB962C8B-B14F-4D97-AF65-F5344CB8AC3E}">
        <p14:creationId xmlns:p14="http://schemas.microsoft.com/office/powerpoint/2010/main" val="14817027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2" descr="140609 20to2T5m120cm4pDL 09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614613"/>
            <a:ext cx="8229600" cy="281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00758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2" descr="140609 20to2T5m120cm4pDL 08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908300"/>
            <a:ext cx="8229600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37264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2" descr="140609 20to2T5m120cm4pDL 07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128963"/>
            <a:ext cx="8229600" cy="178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07484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143" y="1704000"/>
            <a:ext cx="5335715" cy="34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6140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2" descr="140609 20to2T5m120cm4pDL 16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143000"/>
            <a:ext cx="7431088" cy="475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TextBox 3"/>
          <p:cNvSpPr txBox="1">
            <a:spLocks noChangeArrowheads="1"/>
          </p:cNvSpPr>
          <p:nvPr/>
        </p:nvSpPr>
        <p:spPr bwMode="auto">
          <a:xfrm>
            <a:off x="2667000" y="5916613"/>
            <a:ext cx="4492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0000"/>
              </a:lnSpc>
              <a:spcBef>
                <a:spcPts val="1400"/>
              </a:spcBef>
              <a:buClr>
                <a:srgbClr val="006C3A"/>
              </a:buClr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800"/>
              </a:spcBef>
              <a:buClr>
                <a:srgbClr val="006C3A"/>
              </a:buClr>
              <a:buFont typeface="Arial" panose="020B0604020202020204" pitchFamily="34" charset="0"/>
              <a:buChar char="–"/>
              <a:defRPr sz="24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800"/>
              </a:spcBef>
              <a:buClr>
                <a:srgbClr val="006C3A"/>
              </a:buClr>
              <a:buFont typeface="Arial" panose="020B0604020202020204" pitchFamily="34" charset="0"/>
              <a:buChar char="•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800"/>
              </a:spcBef>
              <a:buClr>
                <a:srgbClr val="006C3A"/>
              </a:buClr>
              <a:buFont typeface="Arial" panose="020B0604020202020204" pitchFamily="34" charset="0"/>
              <a:buChar char="–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006C3A"/>
              </a:buClr>
              <a:buFont typeface="Arial" panose="020B0604020202020204" pitchFamily="34" charset="0"/>
              <a:buChar char="»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006C3A"/>
              </a:buClr>
              <a:buFont typeface="Arial" panose="020B0604020202020204" pitchFamily="34" charset="0"/>
              <a:buChar char="»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006C3A"/>
              </a:buClr>
              <a:buFont typeface="Arial" panose="020B0604020202020204" pitchFamily="34" charset="0"/>
              <a:buChar char="»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006C3A"/>
              </a:buClr>
              <a:buFont typeface="Arial" panose="020B0604020202020204" pitchFamily="34" charset="0"/>
              <a:buChar char="»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006C3A"/>
              </a:buClr>
              <a:buFont typeface="Arial" panose="020B0604020202020204" pitchFamily="34" charset="0"/>
              <a:buChar char="»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latin typeface="Calibri" panose="020F0502020204030204" pitchFamily="34" charset="0"/>
              </a:rPr>
              <a:t>Z=0</a:t>
            </a:r>
          </a:p>
        </p:txBody>
      </p:sp>
    </p:spTree>
    <p:extLst>
      <p:ext uri="{BB962C8B-B14F-4D97-AF65-F5344CB8AC3E}">
        <p14:creationId xmlns:p14="http://schemas.microsoft.com/office/powerpoint/2010/main" val="15473870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2" descr="140609 20to2T5m120cm4pDL 16"/>
          <p:cNvPicPr>
            <a:picLocks noGrp="1" noChangeAspect="1"/>
          </p:cNvPicPr>
          <p:nvPr isPhoto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29860"/>
          <a:stretch/>
        </p:blipFill>
        <p:spPr bwMode="auto">
          <a:xfrm>
            <a:off x="533400" y="1143000"/>
            <a:ext cx="5212080" cy="475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TextBox 3"/>
          <p:cNvSpPr txBox="1">
            <a:spLocks noChangeArrowheads="1"/>
          </p:cNvSpPr>
          <p:nvPr/>
        </p:nvSpPr>
        <p:spPr bwMode="auto">
          <a:xfrm>
            <a:off x="2667000" y="5916613"/>
            <a:ext cx="4492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0000"/>
              </a:lnSpc>
              <a:spcBef>
                <a:spcPts val="1400"/>
              </a:spcBef>
              <a:buClr>
                <a:srgbClr val="006C3A"/>
              </a:buClr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800"/>
              </a:spcBef>
              <a:buClr>
                <a:srgbClr val="006C3A"/>
              </a:buClr>
              <a:buFont typeface="Arial" panose="020B0604020202020204" pitchFamily="34" charset="0"/>
              <a:buChar char="–"/>
              <a:defRPr sz="24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800"/>
              </a:spcBef>
              <a:buClr>
                <a:srgbClr val="006C3A"/>
              </a:buClr>
              <a:buFont typeface="Arial" panose="020B0604020202020204" pitchFamily="34" charset="0"/>
              <a:buChar char="•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800"/>
              </a:spcBef>
              <a:buClr>
                <a:srgbClr val="006C3A"/>
              </a:buClr>
              <a:buFont typeface="Arial" panose="020B0604020202020204" pitchFamily="34" charset="0"/>
              <a:buChar char="–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006C3A"/>
              </a:buClr>
              <a:buFont typeface="Arial" panose="020B0604020202020204" pitchFamily="34" charset="0"/>
              <a:buChar char="»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006C3A"/>
              </a:buClr>
              <a:buFont typeface="Arial" panose="020B0604020202020204" pitchFamily="34" charset="0"/>
              <a:buChar char="»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006C3A"/>
              </a:buClr>
              <a:buFont typeface="Arial" panose="020B0604020202020204" pitchFamily="34" charset="0"/>
              <a:buChar char="»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006C3A"/>
              </a:buClr>
              <a:buFont typeface="Arial" panose="020B0604020202020204" pitchFamily="34" charset="0"/>
              <a:buChar char="»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006C3A"/>
              </a:buClr>
              <a:buFont typeface="Arial" panose="020B0604020202020204" pitchFamily="34" charset="0"/>
              <a:buChar char="»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latin typeface="Calibri" panose="020F0502020204030204" pitchFamily="34" charset="0"/>
              </a:rPr>
              <a:t>Z=0</a:t>
            </a:r>
          </a:p>
        </p:txBody>
      </p:sp>
    </p:spTree>
    <p:extLst>
      <p:ext uri="{BB962C8B-B14F-4D97-AF65-F5344CB8AC3E}">
        <p14:creationId xmlns:p14="http://schemas.microsoft.com/office/powerpoint/2010/main" val="19188150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2" descr="140609 20to2T5m120cm4pDL 12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00" y="1646238"/>
            <a:ext cx="7669213" cy="475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98248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57" y="1914714"/>
            <a:ext cx="8514286" cy="302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1389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2" descr="140609 20to2T5m120cm4pDL 13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81275"/>
            <a:ext cx="8229600" cy="288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69134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2" descr="140609 20to2T5m120cm4pDL 02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428875"/>
            <a:ext cx="8229600" cy="318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22247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2" descr="140609 20to2T5m120cm4pDL 13"/>
          <p:cNvPicPr>
            <a:picLocks noGrp="1" noChangeAspect="1"/>
          </p:cNvPicPr>
          <p:nvPr isPhoto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16" t="15135" r="5" b="15088"/>
          <a:stretch/>
        </p:blipFill>
        <p:spPr bwMode="auto">
          <a:xfrm>
            <a:off x="4754880" y="3017520"/>
            <a:ext cx="3931920" cy="2011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79095" y="1139252"/>
            <a:ext cx="20028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magnet module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95100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76856"/>
            <a:ext cx="9144000" cy="2304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68312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2" descr="140609 20to2T5m120cm4pDL 14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987675"/>
            <a:ext cx="8229600" cy="207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984040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2" descr="140609 20to2T5m120cm4pDL 14"/>
          <p:cNvPicPr>
            <a:picLocks noGrp="1" noChangeAspect="1"/>
          </p:cNvPicPr>
          <p:nvPr isPhoto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48" t="19098" r="-553" b="19109"/>
          <a:stretch/>
        </p:blipFill>
        <p:spPr bwMode="auto">
          <a:xfrm>
            <a:off x="6263640" y="3383280"/>
            <a:ext cx="2468880" cy="128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79095" y="1139252"/>
            <a:ext cx="20942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 magnet module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914244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2" descr="140609 20to2T5m120cm4pDL 15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3238"/>
            <a:ext cx="8229600" cy="196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392410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755" y="857250"/>
            <a:ext cx="711849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42099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572" y="1268286"/>
            <a:ext cx="6292857" cy="432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80293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 cstate="print"/>
          <a:srcRect l="11320" t="14238" r="11745" b="10091"/>
          <a:stretch/>
        </p:blipFill>
        <p:spPr bwMode="auto">
          <a:xfrm>
            <a:off x="1844723" y="210312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7296173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911" r="89859"/>
          <a:stretch/>
        </p:blipFill>
        <p:spPr bwMode="auto">
          <a:xfrm rot="5400000">
            <a:off x="4501436" y="1874442"/>
            <a:ext cx="228600" cy="7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8042" r="8428"/>
          <a:stretch/>
        </p:blipFill>
        <p:spPr bwMode="auto">
          <a:xfrm rot="16200000">
            <a:off x="4314945" y="-2217500"/>
            <a:ext cx="731520" cy="7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/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915" t="97395" r="19666" b="205"/>
          <a:stretch/>
        </p:blipFill>
        <p:spPr bwMode="auto">
          <a:xfrm rot="16200000">
            <a:off x="-1038303" y="3695620"/>
            <a:ext cx="4023360" cy="18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/>
          <p:nvPr/>
        </p:nvPicPr>
        <p:blipFill rotWithShape="1">
          <a:blip r:embed="rId2" cstate="print"/>
          <a:srcRect l="10393" t="1400" r="21955" b="2600"/>
          <a:stretch/>
        </p:blipFill>
        <p:spPr bwMode="auto">
          <a:xfrm rot="16200000" flipV="1">
            <a:off x="2851905" y="90964"/>
            <a:ext cx="3657600" cy="7270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1018133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9670" r="5488"/>
          <a:stretch/>
        </p:blipFill>
        <p:spPr bwMode="auto">
          <a:xfrm rot="16200000">
            <a:off x="4482737" y="-3445510"/>
            <a:ext cx="731520" cy="788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/>
          <p:nvPr/>
        </p:nvPicPr>
        <p:blipFill rotWithShape="1">
          <a:blip r:embed="rId2" cstate="print"/>
          <a:srcRect l="25881" r="36116"/>
          <a:stretch/>
        </p:blipFill>
        <p:spPr bwMode="auto">
          <a:xfrm rot="5400000" flipH="1">
            <a:off x="3842657" y="-2073909"/>
            <a:ext cx="2011680" cy="788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/>
          <p:nvPr/>
        </p:nvPicPr>
        <p:blipFill rotWithShape="1">
          <a:blip r:embed="rId2" cstate="print"/>
          <a:srcRect l="7329" t="91129" r="84847" b="4232"/>
          <a:stretch/>
        </p:blipFill>
        <p:spPr bwMode="auto">
          <a:xfrm rot="5400000" flipH="1">
            <a:off x="7055389" y="2187304"/>
            <a:ext cx="365760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7332007" y="2317685"/>
            <a:ext cx="2664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z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6999668" y="1974328"/>
            <a:ext cx="2776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y</a:t>
            </a:r>
          </a:p>
        </p:txBody>
      </p:sp>
    </p:spTree>
    <p:extLst>
      <p:ext uri="{BB962C8B-B14F-4D97-AF65-F5344CB8AC3E}">
        <p14:creationId xmlns:p14="http://schemas.microsoft.com/office/powerpoint/2010/main" val="490710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143" y="2457572"/>
            <a:ext cx="8735714" cy="194285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04" t="12173" r="39785" b="3112"/>
          <a:stretch/>
        </p:blipFill>
        <p:spPr>
          <a:xfrm>
            <a:off x="1266825" y="457200"/>
            <a:ext cx="1783080" cy="16459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00" t="13507" r="21405" b="6482"/>
          <a:stretch/>
        </p:blipFill>
        <p:spPr>
          <a:xfrm>
            <a:off x="4821555" y="365760"/>
            <a:ext cx="1554480" cy="15544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" r="14652"/>
          <a:stretch/>
        </p:blipFill>
        <p:spPr>
          <a:xfrm>
            <a:off x="457200" y="4534022"/>
            <a:ext cx="7406640" cy="19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79997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76" y="188353"/>
            <a:ext cx="8696325" cy="658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11325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" y="125505"/>
            <a:ext cx="8801100" cy="658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37921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87" y="138112"/>
            <a:ext cx="8658225" cy="658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90777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37" y="128587"/>
            <a:ext cx="8696325" cy="660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68143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94898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429" y="1421857"/>
            <a:ext cx="8107143" cy="401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7707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3163"/>
            <a:ext cx="9144000" cy="3451674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0" y="27581"/>
            <a:ext cx="43947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prstClr val="black"/>
                </a:solidFill>
                <a:latin typeface="Times New Roman" charset="0"/>
                <a:ea typeface="ＭＳ Ｐゴシック" charset="0"/>
              </a:rPr>
              <a:t>This page is a single image, not editable</a:t>
            </a:r>
          </a:p>
        </p:txBody>
      </p:sp>
    </p:spTree>
    <p:extLst>
      <p:ext uri="{BB962C8B-B14F-4D97-AF65-F5344CB8AC3E}">
        <p14:creationId xmlns:p14="http://schemas.microsoft.com/office/powerpoint/2010/main" val="4148639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8" y="1453584"/>
            <a:ext cx="9024032" cy="457206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60551" y="964440"/>
            <a:ext cx="37834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prstClr val="black"/>
                </a:solidFill>
                <a:latin typeface="Times New Roman" charset="0"/>
                <a:ea typeface="ＭＳ Ｐゴシック" charset="0"/>
              </a:rPr>
              <a:t>15 T superconducting coil </a:t>
            </a:r>
            <a:r>
              <a:rPr lang="en-US" sz="2000" dirty="0" err="1" smtClean="0">
                <a:solidFill>
                  <a:prstClr val="black"/>
                </a:solidFill>
                <a:latin typeface="Times New Roman" charset="0"/>
                <a:ea typeface="ＭＳ Ｐゴシック" charset="0"/>
              </a:rPr>
              <a:t>outsert</a:t>
            </a:r>
            <a:r>
              <a:rPr lang="en-US" sz="2000" dirty="0" smtClean="0">
                <a:solidFill>
                  <a:prstClr val="black"/>
                </a:solidFill>
                <a:latin typeface="Times New Roman" charset="0"/>
                <a:ea typeface="ＭＳ Ｐゴシック" charset="0"/>
              </a:rPr>
              <a:t>,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prstClr val="black"/>
                </a:solidFill>
                <a:latin typeface="Times New Roman" charset="0"/>
                <a:ea typeface="ＭＳ Ｐゴシック" charset="0"/>
              </a:rPr>
              <a:t>Stored energy ~ 3 GJ</a:t>
            </a:r>
            <a:r>
              <a:rPr lang="en-US" sz="2000" dirty="0">
                <a:solidFill>
                  <a:prstClr val="black"/>
                </a:solidFill>
                <a:latin typeface="Times New Roman" charset="0"/>
                <a:ea typeface="ＭＳ Ｐゴシック" charset="0"/>
              </a:rPr>
              <a:t>,</a:t>
            </a:r>
            <a:r>
              <a:rPr lang="en-US" sz="2000" dirty="0" smtClean="0">
                <a:solidFill>
                  <a:prstClr val="black"/>
                </a:solidFill>
                <a:latin typeface="Times New Roman" charset="0"/>
                <a:ea typeface="ＭＳ Ｐゴシック" charset="0"/>
              </a:rPr>
              <a:t>  ~ 100 tons</a:t>
            </a:r>
            <a:endParaRPr lang="en-US" sz="2000" dirty="0">
              <a:solidFill>
                <a:prstClr val="black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9998" y="5934496"/>
            <a:ext cx="32169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prstClr val="black"/>
                </a:solidFill>
                <a:latin typeface="Times New Roman" charset="0"/>
                <a:ea typeface="ＭＳ Ｐゴシック" charset="0"/>
              </a:rPr>
              <a:t>5 T copper-coil insert,   Water-cooled, </a:t>
            </a:r>
            <a:r>
              <a:rPr lang="en-US" sz="2000" dirty="0" err="1" smtClean="0">
                <a:solidFill>
                  <a:prstClr val="black"/>
                </a:solidFill>
                <a:latin typeface="Times New Roman" charset="0"/>
                <a:ea typeface="ＭＳ Ｐゴシック" charset="0"/>
              </a:rPr>
              <a:t>MgO</a:t>
            </a:r>
            <a:r>
              <a:rPr lang="en-US" sz="2000" dirty="0" smtClean="0">
                <a:solidFill>
                  <a:prstClr val="black"/>
                </a:solidFill>
                <a:latin typeface="Times New Roman" charset="0"/>
                <a:ea typeface="ＭＳ Ｐゴシック" charset="0"/>
              </a:rPr>
              <a:t> insulated</a:t>
            </a:r>
            <a:endParaRPr lang="en-US" sz="2000" dirty="0">
              <a:solidFill>
                <a:prstClr val="black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80514" y="6442327"/>
            <a:ext cx="55625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prstClr val="black"/>
                </a:solidFill>
                <a:latin typeface="Times New Roman" charset="0"/>
                <a:ea typeface="ＭＳ Ｐゴシック" charset="0"/>
              </a:rPr>
              <a:t>He-gas-cooled W-bead shielding (~ 100 tons)</a:t>
            </a:r>
            <a:endParaRPr lang="en-US" sz="2000" dirty="0">
              <a:solidFill>
                <a:prstClr val="black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1645" y="1660578"/>
            <a:ext cx="15118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prstClr val="black"/>
                </a:solidFill>
                <a:latin typeface="Times New Roman" charset="0"/>
                <a:ea typeface="ＭＳ Ｐゴシック" charset="0"/>
              </a:rPr>
              <a:t>Last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prstClr val="black"/>
                </a:solidFill>
                <a:latin typeface="Times New Roman" charset="0"/>
                <a:ea typeface="ＭＳ Ｐゴシック" charset="0"/>
              </a:rPr>
              <a:t>Final-Focus quad</a:t>
            </a:r>
            <a:endParaRPr lang="en-US" sz="2000" dirty="0">
              <a:solidFill>
                <a:prstClr val="black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2189" y="4279691"/>
            <a:ext cx="17512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prstClr val="black"/>
                </a:solidFill>
                <a:latin typeface="Times New Roman" charset="0"/>
                <a:ea typeface="ＭＳ Ｐゴシック" charset="0"/>
              </a:rPr>
              <a:t>Upstream proton beam window</a:t>
            </a:r>
            <a:endParaRPr lang="en-US" sz="2000" dirty="0">
              <a:solidFill>
                <a:prstClr val="black"/>
              </a:solidFill>
              <a:latin typeface="Times New Roman" charset="0"/>
              <a:ea typeface="ＭＳ Ｐゴシック" charset="0"/>
            </a:endParaRPr>
          </a:p>
        </p:txBody>
      </p:sp>
      <p:cxnSp>
        <p:nvCxnSpPr>
          <p:cNvPr id="10" name="Straight Arrow Connector 9"/>
          <p:cNvCxnSpPr>
            <a:stCxn id="7" idx="0"/>
          </p:cNvCxnSpPr>
          <p:nvPr/>
        </p:nvCxnSpPr>
        <p:spPr>
          <a:xfrm flipH="1" flipV="1">
            <a:off x="5398689" y="3867540"/>
            <a:ext cx="1263125" cy="2574787"/>
          </a:xfrm>
          <a:prstGeom prst="straightConnector1">
            <a:avLst/>
          </a:prstGeom>
          <a:noFill/>
          <a:ln w="25400" cap="flat" cmpd="sng" algn="ctr">
            <a:solidFill>
              <a:srgbClr val="3333FF"/>
            </a:solidFill>
            <a:prstDash val="solid"/>
            <a:headEnd w="lg" len="lg"/>
            <a:tailEnd type="triangle"/>
          </a:ln>
          <a:effectLst/>
        </p:spPr>
      </p:cxnSp>
      <p:cxnSp>
        <p:nvCxnSpPr>
          <p:cNvPr id="11" name="Straight Arrow Connector 10"/>
          <p:cNvCxnSpPr>
            <a:stCxn id="5" idx="1"/>
          </p:cNvCxnSpPr>
          <p:nvPr/>
        </p:nvCxnSpPr>
        <p:spPr>
          <a:xfrm flipH="1">
            <a:off x="4954555" y="1318383"/>
            <a:ext cx="405996" cy="734395"/>
          </a:xfrm>
          <a:prstGeom prst="straightConnector1">
            <a:avLst/>
          </a:prstGeom>
          <a:noFill/>
          <a:ln w="25400" cap="flat" cmpd="sng" algn="ctr">
            <a:solidFill>
              <a:srgbClr val="3333FF"/>
            </a:solidFill>
            <a:prstDash val="solid"/>
            <a:headEnd w="lg" len="lg"/>
            <a:tailEnd type="triangle"/>
          </a:ln>
          <a:effectLst/>
        </p:spPr>
      </p:cxnSp>
      <p:cxnSp>
        <p:nvCxnSpPr>
          <p:cNvPr id="12" name="Straight Arrow Connector 11"/>
          <p:cNvCxnSpPr/>
          <p:nvPr/>
        </p:nvCxnSpPr>
        <p:spPr>
          <a:xfrm flipH="1" flipV="1">
            <a:off x="1247889" y="3331029"/>
            <a:ext cx="263670" cy="1073021"/>
          </a:xfrm>
          <a:prstGeom prst="straightConnector1">
            <a:avLst/>
          </a:prstGeom>
          <a:noFill/>
          <a:ln w="25400" cap="flat" cmpd="sng" algn="ctr">
            <a:solidFill>
              <a:srgbClr val="3333FF"/>
            </a:solidFill>
            <a:prstDash val="solid"/>
            <a:headEnd w="lg" len="lg"/>
            <a:tailEnd type="triangle"/>
          </a:ln>
          <a:effectLst/>
        </p:spPr>
      </p:cxnSp>
      <p:cxnSp>
        <p:nvCxnSpPr>
          <p:cNvPr id="13" name="Straight Arrow Connector 12"/>
          <p:cNvCxnSpPr/>
          <p:nvPr/>
        </p:nvCxnSpPr>
        <p:spPr>
          <a:xfrm flipH="1">
            <a:off x="1891987" y="2597804"/>
            <a:ext cx="456873" cy="605235"/>
          </a:xfrm>
          <a:prstGeom prst="straightConnector1">
            <a:avLst/>
          </a:prstGeom>
          <a:noFill/>
          <a:ln w="25400" cap="flat" cmpd="sng" algn="ctr">
            <a:solidFill>
              <a:srgbClr val="3333FF"/>
            </a:solidFill>
            <a:prstDash val="solid"/>
            <a:headEnd w="lg" len="lg"/>
            <a:tailEnd type="triangle"/>
          </a:ln>
          <a:effectLst/>
        </p:spPr>
      </p:cxnSp>
      <p:cxnSp>
        <p:nvCxnSpPr>
          <p:cNvPr id="14" name="Straight Arrow Connector 13"/>
          <p:cNvCxnSpPr/>
          <p:nvPr/>
        </p:nvCxnSpPr>
        <p:spPr>
          <a:xfrm flipV="1">
            <a:off x="2818953" y="3562350"/>
            <a:ext cx="2039189" cy="2590800"/>
          </a:xfrm>
          <a:prstGeom prst="straightConnector1">
            <a:avLst/>
          </a:prstGeom>
          <a:noFill/>
          <a:ln w="25400" cap="flat" cmpd="sng" algn="ctr">
            <a:solidFill>
              <a:srgbClr val="3333FF"/>
            </a:solidFill>
            <a:prstDash val="solid"/>
            <a:headEnd w="lg" len="lg"/>
            <a:tailEnd type="triangle"/>
          </a:ln>
          <a:effectLst/>
        </p:spPr>
      </p:cxnSp>
      <p:cxnSp>
        <p:nvCxnSpPr>
          <p:cNvPr id="15" name="Straight Arrow Connector 14"/>
          <p:cNvCxnSpPr>
            <a:stCxn id="50" idx="0"/>
          </p:cNvCxnSpPr>
          <p:nvPr/>
        </p:nvCxnSpPr>
        <p:spPr>
          <a:xfrm flipH="1" flipV="1">
            <a:off x="5579706" y="3331029"/>
            <a:ext cx="2585647" cy="2558318"/>
          </a:xfrm>
          <a:prstGeom prst="straightConnector1">
            <a:avLst/>
          </a:prstGeom>
          <a:noFill/>
          <a:ln w="25400" cap="flat" cmpd="sng" algn="ctr">
            <a:solidFill>
              <a:srgbClr val="3333FF"/>
            </a:solidFill>
            <a:prstDash val="solid"/>
            <a:headEnd w="lg" len="lg"/>
            <a:tailEnd type="triangle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2059539" y="1637589"/>
            <a:ext cx="10736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prstClr val="black"/>
                </a:solidFill>
                <a:latin typeface="Times New Roman" charset="0"/>
                <a:ea typeface="ＭＳ Ｐゴシック" charset="0"/>
              </a:rPr>
              <a:t>Proton beam tube</a:t>
            </a:r>
            <a:endParaRPr lang="en-US" sz="2000" dirty="0">
              <a:solidFill>
                <a:prstClr val="black"/>
              </a:solidFill>
              <a:latin typeface="Times New Roman" charset="0"/>
              <a:ea typeface="ＭＳ Ｐゴシック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600849" y="2609707"/>
            <a:ext cx="220245" cy="453276"/>
          </a:xfrm>
          <a:prstGeom prst="straightConnector1">
            <a:avLst/>
          </a:prstGeom>
          <a:noFill/>
          <a:ln w="25400" cap="flat" cmpd="sng" algn="ctr">
            <a:solidFill>
              <a:srgbClr val="3333FF"/>
            </a:solidFill>
            <a:prstDash val="solid"/>
            <a:headEnd w="lg" len="lg"/>
            <a:tailEnd type="triangle"/>
          </a:ln>
          <a:effectLst/>
        </p:spPr>
      </p:cxnSp>
      <p:sp>
        <p:nvSpPr>
          <p:cNvPr id="50" name="TextBox 49"/>
          <p:cNvSpPr txBox="1"/>
          <p:nvPr/>
        </p:nvSpPr>
        <p:spPr>
          <a:xfrm>
            <a:off x="7012349" y="5889347"/>
            <a:ext cx="23060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prstClr val="black"/>
                </a:solidFill>
                <a:latin typeface="Times New Roman" charset="0"/>
                <a:ea typeface="ＭＳ Ｐゴシック" charset="0"/>
              </a:rPr>
              <a:t>Target/dump vessel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0" y="176877"/>
            <a:ext cx="37834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prstClr val="black"/>
                </a:solidFill>
                <a:latin typeface="Times New Roman" charset="0"/>
                <a:ea typeface="ＭＳ Ｐゴシック" charset="0"/>
              </a:rPr>
              <a:t>This page is editable</a:t>
            </a:r>
          </a:p>
        </p:txBody>
      </p:sp>
    </p:spTree>
    <p:extLst>
      <p:ext uri="{BB962C8B-B14F-4D97-AF65-F5344CB8AC3E}">
        <p14:creationId xmlns:p14="http://schemas.microsoft.com/office/powerpoint/2010/main" val="42025834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55574"/>
            <a:ext cx="43573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prstClr val="black"/>
                </a:solidFill>
                <a:latin typeface="Times New Roman" charset="0"/>
                <a:ea typeface="ＭＳ Ｐゴシック" charset="0"/>
              </a:rPr>
              <a:t>This page is a single image, not editable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7698"/>
            <a:ext cx="9144000" cy="5862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0059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40213 20to2T5m100cm target 3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300" y="3648075"/>
            <a:ext cx="6248400" cy="305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140213 20to2T5m100cm target 2"/>
          <p:cNvPicPr>
            <a:picLocks noGrp="1" noChangeAspect="1"/>
          </p:cNvPicPr>
          <p:nvPr isPhoto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2863" y="609600"/>
            <a:ext cx="6583362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3527366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ORNL 0812 new">
      <a:dk1>
        <a:sysClr val="windowText" lastClr="000000"/>
      </a:dk1>
      <a:lt1>
        <a:sysClr val="window" lastClr="FFFFFF"/>
      </a:lt1>
      <a:dk2>
        <a:srgbClr val="006C3A"/>
      </a:dk2>
      <a:lt2>
        <a:srgbClr val="FFFFFF"/>
      </a:lt2>
      <a:accent1>
        <a:srgbClr val="4F81BD"/>
      </a:accent1>
      <a:accent2>
        <a:srgbClr val="C0504D"/>
      </a:accent2>
      <a:accent3>
        <a:srgbClr val="00B274"/>
      </a:accent3>
      <a:accent4>
        <a:srgbClr val="F79646"/>
      </a:accent4>
      <a:accent5>
        <a:srgbClr val="4BACC6"/>
      </a:accent5>
      <a:accent6>
        <a:srgbClr val="8064A2"/>
      </a:accent6>
      <a:hlink>
        <a:srgbClr val="1F497D"/>
      </a:hlink>
      <a:folHlink>
        <a:srgbClr val="006C3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rgbClr val="FFC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tx1"/>
          </a:solidFill>
          <a:tailEnd type="oval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732</TotalTime>
  <Words>216</Words>
  <Application>Microsoft Office PowerPoint</Application>
  <PresentationFormat>On-screen Show (4:3)</PresentationFormat>
  <Paragraphs>49</Paragraphs>
  <Slides>44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44</vt:i4>
      </vt:variant>
    </vt:vector>
  </HeadingPairs>
  <TitlesOfParts>
    <vt:vector size="53" baseType="lpstr">
      <vt:lpstr>ＭＳ Ｐゴシック</vt:lpstr>
      <vt:lpstr>Arial</vt:lpstr>
      <vt:lpstr>Arial Black</vt:lpstr>
      <vt:lpstr>Arial Narrow</vt:lpstr>
      <vt:lpstr>Calibri</vt:lpstr>
      <vt:lpstr>Calibri Light</vt:lpstr>
      <vt:lpstr>Times New Roman</vt:lpstr>
      <vt:lpstr>Default Theme</vt:lpstr>
      <vt:lpstr>Office Theme</vt:lpstr>
      <vt:lpstr>20to2T5m120cm4pDL Concept Update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20to2T5m120cm4pDL Concept Update</dc:title>
  <dc:creator>Kirk T McDonald</dc:creator>
  <cp:lastModifiedBy>Kirk</cp:lastModifiedBy>
  <cp:revision>28</cp:revision>
  <cp:lastPrinted>2014-06-10T19:31:31Z</cp:lastPrinted>
  <dcterms:created xsi:type="dcterms:W3CDTF">2014-06-06T16:09:16Z</dcterms:created>
  <dcterms:modified xsi:type="dcterms:W3CDTF">2014-06-10T22:30:05Z</dcterms:modified>
</cp:coreProperties>
</file>