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61" r:id="rId3"/>
    <p:sldId id="266" r:id="rId4"/>
    <p:sldId id="265" r:id="rId5"/>
    <p:sldId id="262" r:id="rId6"/>
    <p:sldId id="256" r:id="rId7"/>
    <p:sldId id="257" r:id="rId8"/>
    <p:sldId id="260" r:id="rId9"/>
    <p:sldId id="258" r:id="rId10"/>
    <p:sldId id="264" r:id="rId11"/>
    <p:sldId id="263" r:id="rId12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1308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5610225" y="0"/>
            <a:ext cx="26988" cy="6858000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8" descr="New_DOE_Logo_Color_042808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238875"/>
            <a:ext cx="17430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 descr="ORNL_managed by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6738" y="6202363"/>
            <a:ext cx="3505200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1" descr="template graphic_090l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925" y="1233488"/>
            <a:ext cx="4292600" cy="422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378" y="1085334"/>
            <a:ext cx="5064222" cy="877163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378" y="2667000"/>
            <a:ext cx="4170536" cy="42473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12978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77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5009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6699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014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881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11125" y="177800"/>
            <a:ext cx="8229600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1125" y="1344613"/>
            <a:ext cx="8229600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 flipH="1">
            <a:off x="228600" y="6403975"/>
            <a:ext cx="2819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defTabSz="173038">
              <a:lnSpc>
                <a:spcPct val="90000"/>
              </a:lnSpc>
              <a:tabLst>
                <a:tab pos="230188" algn="l"/>
              </a:tabLst>
              <a:defRPr/>
            </a:pPr>
            <a:fld id="{BAE1A8D3-8AAF-46BB-82B9-F05B10E72FDF}" type="slidenum">
              <a:rPr lang="en-US" sz="90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pPr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r>
              <a:rPr lang="en-US" sz="900" dirty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Managed by UT-Battelle</a:t>
            </a:r>
            <a:br>
              <a:rPr lang="en-US" sz="900" dirty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900" dirty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for the U.S. Department of Energy</a:t>
            </a:r>
          </a:p>
        </p:txBody>
      </p:sp>
      <p:sp>
        <p:nvSpPr>
          <p:cNvPr id="6" name="Rectangle 256"/>
          <p:cNvSpPr txBox="1">
            <a:spLocks noChangeArrowheads="1"/>
          </p:cNvSpPr>
          <p:nvPr/>
        </p:nvSpPr>
        <p:spPr>
          <a:xfrm>
            <a:off x="3124200" y="6469063"/>
            <a:ext cx="2895600" cy="18256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>
              <a:defRPr/>
            </a:pPr>
            <a:r>
              <a:rPr lang="en-US" sz="900" dirty="0" smtClean="0"/>
              <a:t>Shield Module Design Considerations</a:t>
            </a:r>
            <a:r>
              <a:rPr lang="en-US" sz="900" baseline="0" dirty="0" smtClean="0"/>
              <a:t> 3 </a:t>
            </a:r>
            <a:r>
              <a:rPr lang="en-US" sz="900" dirty="0" smtClean="0"/>
              <a:t>July 2014</a:t>
            </a:r>
            <a:endParaRPr lang="en-US" sz="900" dirty="0">
              <a:solidFill>
                <a:schemeClr val="bg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0" name="Content Placeholder 10" descr="ORNL emboss_2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6208713"/>
            <a:ext cx="8905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 kern="1200">
          <a:solidFill>
            <a:srgbClr val="006C3A"/>
          </a:solidFill>
          <a:latin typeface="Arial Black" pitchFamily="34" charset="0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lr>
          <a:srgbClr val="006C3A"/>
        </a:buClr>
        <a:buFont typeface="Arial" charset="0"/>
        <a:buChar char="•"/>
        <a:defRPr sz="2800" b="1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1pPr>
      <a:lvl2pPr marL="625475" indent="-27940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rgbClr val="006C3A"/>
        </a:buClr>
        <a:buFont typeface="Arial" charset="0"/>
        <a:buChar char="–"/>
        <a:defRPr sz="2400" b="1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2pPr>
      <a:lvl3pPr marL="914400" indent="-230188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rgbClr val="006C3A"/>
        </a:buClr>
        <a:buFont typeface="Arial" charset="0"/>
        <a:buChar char="•"/>
        <a:defRPr sz="2000" b="1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3pPr>
      <a:lvl4pPr marL="1144588" indent="-173038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rgbClr val="006C3A"/>
        </a:buClr>
        <a:buFont typeface="Arial" charset="0"/>
        <a:buChar char="–"/>
        <a:defRPr b="1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4pPr>
      <a:lvl5pPr marL="1482725" indent="-2222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rgbClr val="006C3A"/>
        </a:buClr>
        <a:buFont typeface="Arial" charset="0"/>
        <a:buChar char="»"/>
        <a:defRPr b="1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378" y="1085334"/>
            <a:ext cx="5064222" cy="880369"/>
          </a:xfrm>
        </p:spPr>
        <p:txBody>
          <a:bodyPr/>
          <a:lstStyle/>
          <a:p>
            <a:r>
              <a:rPr lang="en-US" dirty="0" smtClean="0"/>
              <a:t>Shield Module Design Considerations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378" y="2667000"/>
            <a:ext cx="4170536" cy="3268587"/>
          </a:xfrm>
        </p:spPr>
        <p:txBody>
          <a:bodyPr/>
          <a:lstStyle/>
          <a:p>
            <a:r>
              <a:rPr lang="en-US" dirty="0" smtClean="0"/>
              <a:t>Adam Carroll</a:t>
            </a:r>
          </a:p>
          <a:p>
            <a:r>
              <a:rPr lang="en-US" dirty="0" smtClean="0"/>
              <a:t>Van Graves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r>
              <a:rPr lang="en-US" dirty="0" smtClean="0"/>
              <a:t>July 3,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7706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Cradle Buckling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125" y="1344613"/>
            <a:ext cx="3851275" cy="2891048"/>
          </a:xfrm>
        </p:spPr>
        <p:txBody>
          <a:bodyPr/>
          <a:lstStyle/>
          <a:p>
            <a:r>
              <a:rPr lang="en-US" sz="2400" dirty="0" smtClean="0"/>
              <a:t>Buckling of the cradle was analyzed</a:t>
            </a:r>
          </a:p>
          <a:p>
            <a:r>
              <a:rPr lang="en-US" sz="2400" dirty="0" smtClean="0"/>
              <a:t>~55x load factor calculated</a:t>
            </a:r>
          </a:p>
          <a:p>
            <a:pPr lvl="1"/>
            <a:r>
              <a:rPr lang="en-US" sz="2000" dirty="0" smtClean="0"/>
              <a:t>Buckling not a concern in current concept</a:t>
            </a:r>
          </a:p>
          <a:p>
            <a:r>
              <a:rPr lang="en-US" sz="2400" dirty="0" smtClean="0"/>
              <a:t>Horizontal forces from inter-coil attraction/repulsion not considered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12" t="15386" r="25733" b="11448"/>
          <a:stretch/>
        </p:blipFill>
        <p:spPr bwMode="auto">
          <a:xfrm>
            <a:off x="3983491" y="1066800"/>
            <a:ext cx="4931909" cy="4429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3184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124" y="914400"/>
            <a:ext cx="8804275" cy="4686411"/>
          </a:xfrm>
        </p:spPr>
        <p:txBody>
          <a:bodyPr/>
          <a:lstStyle/>
          <a:p>
            <a:r>
              <a:rPr lang="en-US" sz="2400" dirty="0" smtClean="0"/>
              <a:t>Remotely handling the shielding modules is a significant challenge</a:t>
            </a:r>
          </a:p>
          <a:p>
            <a:r>
              <a:rPr lang="en-US" sz="2400" dirty="0" smtClean="0"/>
              <a:t>Rollers are an option, optimization to reduce shielding loss required</a:t>
            </a:r>
          </a:p>
          <a:p>
            <a:r>
              <a:rPr lang="en-US" sz="2400" dirty="0" smtClean="0"/>
              <a:t>Cradle requires some strengthening to handle the shielding load</a:t>
            </a:r>
          </a:p>
          <a:p>
            <a:r>
              <a:rPr lang="en-US" sz="2400" dirty="0" smtClean="0"/>
              <a:t>Extraction procedure </a:t>
            </a:r>
            <a:r>
              <a:rPr lang="en-US" sz="2400" dirty="0"/>
              <a:t>and tooling concepts </a:t>
            </a:r>
            <a:r>
              <a:rPr lang="en-US" sz="2400" dirty="0" smtClean="0"/>
              <a:t>need to be developed</a:t>
            </a:r>
          </a:p>
          <a:p>
            <a:r>
              <a:rPr lang="en-US" sz="2400" dirty="0" smtClean="0"/>
              <a:t>Smaller shielding modules beneficial from remote handling perspective</a:t>
            </a:r>
          </a:p>
          <a:p>
            <a:pPr lvl="1"/>
            <a:r>
              <a:rPr lang="en-US" sz="2000" dirty="0" smtClean="0"/>
              <a:t>One shield per coil, one coil per cryostat</a:t>
            </a:r>
          </a:p>
          <a:p>
            <a:pPr lvl="1"/>
            <a:r>
              <a:rPr lang="en-US" sz="2000" dirty="0" smtClean="0"/>
              <a:t>Cryostat performance must be considered</a:t>
            </a:r>
          </a:p>
          <a:p>
            <a:pPr lvl="1"/>
            <a:r>
              <a:rPr lang="en-US" sz="2000" dirty="0" smtClean="0"/>
              <a:t>More utility connections required</a:t>
            </a:r>
          </a:p>
          <a:p>
            <a:pPr lvl="1"/>
            <a:r>
              <a:rPr lang="en-US" sz="2000" dirty="0" smtClean="0"/>
              <a:t>Increases number of inter-coil forces if each coil is in its own cryostat</a:t>
            </a:r>
          </a:p>
          <a:p>
            <a:pPr lvl="1"/>
            <a:r>
              <a:rPr lang="en-US" sz="2000" dirty="0" smtClean="0"/>
              <a:t>More and/or larger gaps between cryostats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34180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87" r="-234"/>
          <a:stretch/>
        </p:blipFill>
        <p:spPr>
          <a:xfrm>
            <a:off x="3657600" y="1433386"/>
            <a:ext cx="5334000" cy="40707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04800" y="952500"/>
            <a:ext cx="3048000" cy="49911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Capability to remotely remove and reinstall the shield modules is required</a:t>
            </a:r>
          </a:p>
          <a:p>
            <a:r>
              <a:rPr lang="en-US" sz="2400" dirty="0" smtClean="0"/>
              <a:t>Shield module concept is He-cooled tungsten spheres</a:t>
            </a:r>
          </a:p>
          <a:p>
            <a:r>
              <a:rPr lang="en-US" sz="2400" dirty="0" smtClean="0"/>
              <a:t>Current shield modules weigh up to 200 tons</a:t>
            </a:r>
          </a:p>
          <a:p>
            <a:r>
              <a:rPr lang="en-US" sz="2400" dirty="0"/>
              <a:t>Cradle needs to be sized to support shielding</a:t>
            </a:r>
          </a:p>
          <a:p>
            <a:endParaRPr lang="en-US" sz="2400" dirty="0" smtClean="0"/>
          </a:p>
          <a:p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681226" y="2303666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Tungsten Shielding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0" y="1752600"/>
            <a:ext cx="598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SC1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0" y="5638800"/>
            <a:ext cx="1752600" cy="380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Cradle</a:t>
            </a:r>
            <a:endParaRPr lang="en-US" dirty="0"/>
          </a:p>
        </p:txBody>
      </p:sp>
      <p:cxnSp>
        <p:nvCxnSpPr>
          <p:cNvPr id="9" name="Straight Arrow Connector 8"/>
          <p:cNvCxnSpPr>
            <a:stCxn id="7" idx="0"/>
          </p:cNvCxnSpPr>
          <p:nvPr/>
        </p:nvCxnSpPr>
        <p:spPr>
          <a:xfrm flipH="1" flipV="1">
            <a:off x="4114800" y="4571999"/>
            <a:ext cx="2095500" cy="106680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7" idx="0"/>
          </p:cNvCxnSpPr>
          <p:nvPr/>
        </p:nvCxnSpPr>
        <p:spPr>
          <a:xfrm flipV="1">
            <a:off x="6210300" y="4419600"/>
            <a:ext cx="1104900" cy="1219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698098" y="1771650"/>
            <a:ext cx="617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SC2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298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111125" y="177800"/>
            <a:ext cx="8229600" cy="356123"/>
          </a:xfrm>
        </p:spPr>
        <p:txBody>
          <a:bodyPr/>
          <a:lstStyle/>
          <a:p>
            <a:r>
              <a:rPr lang="en-US" altLang="en-US" sz="2000" dirty="0" smtClean="0"/>
              <a:t>20to2T5m120cm4pDL Shielding Module Volumes</a:t>
            </a:r>
          </a:p>
        </p:txBody>
      </p:sp>
      <p:pic>
        <p:nvPicPr>
          <p:cNvPr id="11267" name="Picture 2" descr="140523 20to2T5m120cm4pDL 01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733800"/>
            <a:ext cx="8229600" cy="224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TextBox 3"/>
          <p:cNvSpPr txBox="1">
            <a:spLocks noChangeArrowheads="1"/>
          </p:cNvSpPr>
          <p:nvPr/>
        </p:nvSpPr>
        <p:spPr bwMode="auto">
          <a:xfrm>
            <a:off x="1447800" y="6042025"/>
            <a:ext cx="301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0000"/>
              </a:lnSpc>
              <a:spcBef>
                <a:spcPts val="1400"/>
              </a:spcBef>
              <a:buClr>
                <a:srgbClr val="006C3A"/>
              </a:buClr>
              <a:buFont typeface="Arial" charset="0"/>
              <a:buChar char="•"/>
              <a:defRPr sz="28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800"/>
              </a:spcBef>
              <a:buClr>
                <a:srgbClr val="006C3A"/>
              </a:buClr>
              <a:buFont typeface="Arial" charset="0"/>
              <a:buChar char="–"/>
              <a:defRPr sz="24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800"/>
              </a:spcBef>
              <a:buClr>
                <a:srgbClr val="006C3A"/>
              </a:buClr>
              <a:buFont typeface="Arial" charset="0"/>
              <a:buChar char="•"/>
              <a:defRPr sz="20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800"/>
              </a:spcBef>
              <a:buClr>
                <a:srgbClr val="006C3A"/>
              </a:buClr>
              <a:buFont typeface="Arial" charset="0"/>
              <a:buChar char="–"/>
              <a:defRPr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006C3A"/>
              </a:buClr>
              <a:buFont typeface="Arial" charset="0"/>
              <a:buChar char="»"/>
              <a:defRPr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006C3A"/>
              </a:buClr>
              <a:buFont typeface="Arial" charset="0"/>
              <a:buChar char="»"/>
              <a:defRPr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006C3A"/>
              </a:buClr>
              <a:buFont typeface="Arial" charset="0"/>
              <a:buChar char="»"/>
              <a:defRPr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006C3A"/>
              </a:buClr>
              <a:buFont typeface="Arial" charset="0"/>
              <a:buChar char="»"/>
              <a:defRPr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006C3A"/>
              </a:buClr>
              <a:buFont typeface="Arial" charset="0"/>
              <a:buChar char="»"/>
              <a:defRPr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800" b="0">
                <a:latin typeface="Calibri" pitchFamily="34" charset="0"/>
              </a:rPr>
              <a:t>1</a:t>
            </a:r>
          </a:p>
        </p:txBody>
      </p:sp>
      <p:sp>
        <p:nvSpPr>
          <p:cNvPr id="11269" name="TextBox 4"/>
          <p:cNvSpPr txBox="1">
            <a:spLocks noChangeArrowheads="1"/>
          </p:cNvSpPr>
          <p:nvPr/>
        </p:nvSpPr>
        <p:spPr bwMode="auto">
          <a:xfrm>
            <a:off x="2286000" y="6042025"/>
            <a:ext cx="301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0000"/>
              </a:lnSpc>
              <a:spcBef>
                <a:spcPts val="1400"/>
              </a:spcBef>
              <a:buClr>
                <a:srgbClr val="006C3A"/>
              </a:buClr>
              <a:buFont typeface="Arial" charset="0"/>
              <a:buChar char="•"/>
              <a:defRPr sz="28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800"/>
              </a:spcBef>
              <a:buClr>
                <a:srgbClr val="006C3A"/>
              </a:buClr>
              <a:buFont typeface="Arial" charset="0"/>
              <a:buChar char="–"/>
              <a:defRPr sz="24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800"/>
              </a:spcBef>
              <a:buClr>
                <a:srgbClr val="006C3A"/>
              </a:buClr>
              <a:buFont typeface="Arial" charset="0"/>
              <a:buChar char="•"/>
              <a:defRPr sz="20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800"/>
              </a:spcBef>
              <a:buClr>
                <a:srgbClr val="006C3A"/>
              </a:buClr>
              <a:buFont typeface="Arial" charset="0"/>
              <a:buChar char="–"/>
              <a:defRPr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006C3A"/>
              </a:buClr>
              <a:buFont typeface="Arial" charset="0"/>
              <a:buChar char="»"/>
              <a:defRPr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006C3A"/>
              </a:buClr>
              <a:buFont typeface="Arial" charset="0"/>
              <a:buChar char="»"/>
              <a:defRPr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006C3A"/>
              </a:buClr>
              <a:buFont typeface="Arial" charset="0"/>
              <a:buChar char="»"/>
              <a:defRPr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006C3A"/>
              </a:buClr>
              <a:buFont typeface="Arial" charset="0"/>
              <a:buChar char="»"/>
              <a:defRPr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006C3A"/>
              </a:buClr>
              <a:buFont typeface="Arial" charset="0"/>
              <a:buChar char="»"/>
              <a:defRPr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800" b="0">
                <a:latin typeface="Calibri" pitchFamily="34" charset="0"/>
              </a:rPr>
              <a:t>2</a:t>
            </a:r>
          </a:p>
        </p:txBody>
      </p:sp>
      <p:sp>
        <p:nvSpPr>
          <p:cNvPr id="11270" name="TextBox 5"/>
          <p:cNvSpPr txBox="1">
            <a:spLocks noChangeArrowheads="1"/>
          </p:cNvSpPr>
          <p:nvPr/>
        </p:nvSpPr>
        <p:spPr bwMode="auto">
          <a:xfrm>
            <a:off x="3124200" y="6042025"/>
            <a:ext cx="301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0000"/>
              </a:lnSpc>
              <a:spcBef>
                <a:spcPts val="1400"/>
              </a:spcBef>
              <a:buClr>
                <a:srgbClr val="006C3A"/>
              </a:buClr>
              <a:buFont typeface="Arial" charset="0"/>
              <a:buChar char="•"/>
              <a:defRPr sz="28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800"/>
              </a:spcBef>
              <a:buClr>
                <a:srgbClr val="006C3A"/>
              </a:buClr>
              <a:buFont typeface="Arial" charset="0"/>
              <a:buChar char="–"/>
              <a:defRPr sz="24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800"/>
              </a:spcBef>
              <a:buClr>
                <a:srgbClr val="006C3A"/>
              </a:buClr>
              <a:buFont typeface="Arial" charset="0"/>
              <a:buChar char="•"/>
              <a:defRPr sz="20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800"/>
              </a:spcBef>
              <a:buClr>
                <a:srgbClr val="006C3A"/>
              </a:buClr>
              <a:buFont typeface="Arial" charset="0"/>
              <a:buChar char="–"/>
              <a:defRPr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006C3A"/>
              </a:buClr>
              <a:buFont typeface="Arial" charset="0"/>
              <a:buChar char="»"/>
              <a:defRPr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006C3A"/>
              </a:buClr>
              <a:buFont typeface="Arial" charset="0"/>
              <a:buChar char="»"/>
              <a:defRPr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006C3A"/>
              </a:buClr>
              <a:buFont typeface="Arial" charset="0"/>
              <a:buChar char="»"/>
              <a:defRPr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006C3A"/>
              </a:buClr>
              <a:buFont typeface="Arial" charset="0"/>
              <a:buChar char="»"/>
              <a:defRPr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006C3A"/>
              </a:buClr>
              <a:buFont typeface="Arial" charset="0"/>
              <a:buChar char="»"/>
              <a:defRPr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800" b="0">
                <a:latin typeface="Calibri" pitchFamily="34" charset="0"/>
              </a:rPr>
              <a:t>3</a:t>
            </a:r>
          </a:p>
        </p:txBody>
      </p:sp>
      <p:sp>
        <p:nvSpPr>
          <p:cNvPr id="11271" name="TextBox 6"/>
          <p:cNvSpPr txBox="1">
            <a:spLocks noChangeArrowheads="1"/>
          </p:cNvSpPr>
          <p:nvPr/>
        </p:nvSpPr>
        <p:spPr bwMode="auto">
          <a:xfrm>
            <a:off x="3886200" y="6042025"/>
            <a:ext cx="301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0000"/>
              </a:lnSpc>
              <a:spcBef>
                <a:spcPts val="1400"/>
              </a:spcBef>
              <a:buClr>
                <a:srgbClr val="006C3A"/>
              </a:buClr>
              <a:buFont typeface="Arial" charset="0"/>
              <a:buChar char="•"/>
              <a:defRPr sz="28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800"/>
              </a:spcBef>
              <a:buClr>
                <a:srgbClr val="006C3A"/>
              </a:buClr>
              <a:buFont typeface="Arial" charset="0"/>
              <a:buChar char="–"/>
              <a:defRPr sz="24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800"/>
              </a:spcBef>
              <a:buClr>
                <a:srgbClr val="006C3A"/>
              </a:buClr>
              <a:buFont typeface="Arial" charset="0"/>
              <a:buChar char="•"/>
              <a:defRPr sz="20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800"/>
              </a:spcBef>
              <a:buClr>
                <a:srgbClr val="006C3A"/>
              </a:buClr>
              <a:buFont typeface="Arial" charset="0"/>
              <a:buChar char="–"/>
              <a:defRPr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006C3A"/>
              </a:buClr>
              <a:buFont typeface="Arial" charset="0"/>
              <a:buChar char="»"/>
              <a:defRPr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006C3A"/>
              </a:buClr>
              <a:buFont typeface="Arial" charset="0"/>
              <a:buChar char="»"/>
              <a:defRPr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006C3A"/>
              </a:buClr>
              <a:buFont typeface="Arial" charset="0"/>
              <a:buChar char="»"/>
              <a:defRPr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006C3A"/>
              </a:buClr>
              <a:buFont typeface="Arial" charset="0"/>
              <a:buChar char="»"/>
              <a:defRPr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006C3A"/>
              </a:buClr>
              <a:buFont typeface="Arial" charset="0"/>
              <a:buChar char="»"/>
              <a:defRPr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800" b="0">
                <a:latin typeface="Calibri" pitchFamily="34" charset="0"/>
              </a:rPr>
              <a:t>4</a:t>
            </a:r>
          </a:p>
        </p:txBody>
      </p:sp>
      <p:sp>
        <p:nvSpPr>
          <p:cNvPr id="11272" name="TextBox 7"/>
          <p:cNvSpPr txBox="1">
            <a:spLocks noChangeArrowheads="1"/>
          </p:cNvSpPr>
          <p:nvPr/>
        </p:nvSpPr>
        <p:spPr bwMode="auto">
          <a:xfrm>
            <a:off x="5715000" y="6042025"/>
            <a:ext cx="301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0000"/>
              </a:lnSpc>
              <a:spcBef>
                <a:spcPts val="1400"/>
              </a:spcBef>
              <a:buClr>
                <a:srgbClr val="006C3A"/>
              </a:buClr>
              <a:buFont typeface="Arial" charset="0"/>
              <a:buChar char="•"/>
              <a:defRPr sz="28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800"/>
              </a:spcBef>
              <a:buClr>
                <a:srgbClr val="006C3A"/>
              </a:buClr>
              <a:buFont typeface="Arial" charset="0"/>
              <a:buChar char="–"/>
              <a:defRPr sz="24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800"/>
              </a:spcBef>
              <a:buClr>
                <a:srgbClr val="006C3A"/>
              </a:buClr>
              <a:buFont typeface="Arial" charset="0"/>
              <a:buChar char="•"/>
              <a:defRPr sz="20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800"/>
              </a:spcBef>
              <a:buClr>
                <a:srgbClr val="006C3A"/>
              </a:buClr>
              <a:buFont typeface="Arial" charset="0"/>
              <a:buChar char="–"/>
              <a:defRPr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006C3A"/>
              </a:buClr>
              <a:buFont typeface="Arial" charset="0"/>
              <a:buChar char="»"/>
              <a:defRPr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006C3A"/>
              </a:buClr>
              <a:buFont typeface="Arial" charset="0"/>
              <a:buChar char="»"/>
              <a:defRPr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006C3A"/>
              </a:buClr>
              <a:buFont typeface="Arial" charset="0"/>
              <a:buChar char="»"/>
              <a:defRPr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006C3A"/>
              </a:buClr>
              <a:buFont typeface="Arial" charset="0"/>
              <a:buChar char="»"/>
              <a:defRPr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006C3A"/>
              </a:buClr>
              <a:buFont typeface="Arial" charset="0"/>
              <a:buChar char="»"/>
              <a:defRPr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800" b="0">
                <a:latin typeface="Calibri" pitchFamily="34" charset="0"/>
              </a:rPr>
              <a:t>5</a:t>
            </a:r>
          </a:p>
        </p:txBody>
      </p:sp>
      <p:sp>
        <p:nvSpPr>
          <p:cNvPr id="11273" name="TextBox 8"/>
          <p:cNvSpPr txBox="1">
            <a:spLocks noChangeArrowheads="1"/>
          </p:cNvSpPr>
          <p:nvPr/>
        </p:nvSpPr>
        <p:spPr bwMode="auto">
          <a:xfrm>
            <a:off x="7620000" y="6042025"/>
            <a:ext cx="301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0000"/>
              </a:lnSpc>
              <a:spcBef>
                <a:spcPts val="1400"/>
              </a:spcBef>
              <a:buClr>
                <a:srgbClr val="006C3A"/>
              </a:buClr>
              <a:buFont typeface="Arial" charset="0"/>
              <a:buChar char="•"/>
              <a:defRPr sz="28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800"/>
              </a:spcBef>
              <a:buClr>
                <a:srgbClr val="006C3A"/>
              </a:buClr>
              <a:buFont typeface="Arial" charset="0"/>
              <a:buChar char="–"/>
              <a:defRPr sz="24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800"/>
              </a:spcBef>
              <a:buClr>
                <a:srgbClr val="006C3A"/>
              </a:buClr>
              <a:buFont typeface="Arial" charset="0"/>
              <a:buChar char="•"/>
              <a:defRPr sz="20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800"/>
              </a:spcBef>
              <a:buClr>
                <a:srgbClr val="006C3A"/>
              </a:buClr>
              <a:buFont typeface="Arial" charset="0"/>
              <a:buChar char="–"/>
              <a:defRPr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006C3A"/>
              </a:buClr>
              <a:buFont typeface="Arial" charset="0"/>
              <a:buChar char="»"/>
              <a:defRPr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006C3A"/>
              </a:buClr>
              <a:buFont typeface="Arial" charset="0"/>
              <a:buChar char="»"/>
              <a:defRPr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006C3A"/>
              </a:buClr>
              <a:buFont typeface="Arial" charset="0"/>
              <a:buChar char="»"/>
              <a:defRPr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006C3A"/>
              </a:buClr>
              <a:buFont typeface="Arial" charset="0"/>
              <a:buChar char="»"/>
              <a:defRPr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006C3A"/>
              </a:buClr>
              <a:buFont typeface="Arial" charset="0"/>
              <a:buChar char="»"/>
              <a:defRPr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800" b="0">
                <a:latin typeface="Calibri" pitchFamily="34" charset="0"/>
              </a:rPr>
              <a:t>6</a:t>
            </a:r>
          </a:p>
        </p:txBody>
      </p:sp>
      <p:cxnSp>
        <p:nvCxnSpPr>
          <p:cNvPr id="11" name="Straight Arrow Connector 10"/>
          <p:cNvCxnSpPr>
            <a:stCxn id="11273" idx="0"/>
          </p:cNvCxnSpPr>
          <p:nvPr/>
        </p:nvCxnSpPr>
        <p:spPr>
          <a:xfrm flipH="1" flipV="1">
            <a:off x="7610475" y="4591050"/>
            <a:ext cx="160338" cy="1450975"/>
          </a:xfrm>
          <a:prstGeom prst="straightConnector1">
            <a:avLst/>
          </a:prstGeom>
          <a:ln w="1905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11272" idx="0"/>
          </p:cNvCxnSpPr>
          <p:nvPr/>
        </p:nvCxnSpPr>
        <p:spPr>
          <a:xfrm flipV="1">
            <a:off x="5865813" y="4648200"/>
            <a:ext cx="150812" cy="1393825"/>
          </a:xfrm>
          <a:prstGeom prst="straightConnector1">
            <a:avLst/>
          </a:prstGeom>
          <a:ln w="1905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11268" idx="0"/>
          </p:cNvCxnSpPr>
          <p:nvPr/>
        </p:nvCxnSpPr>
        <p:spPr>
          <a:xfrm flipV="1">
            <a:off x="1598613" y="4991100"/>
            <a:ext cx="125412" cy="1050925"/>
          </a:xfrm>
          <a:prstGeom prst="straightConnector1">
            <a:avLst/>
          </a:prstGeom>
          <a:ln w="1905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11271" idx="0"/>
          </p:cNvCxnSpPr>
          <p:nvPr/>
        </p:nvCxnSpPr>
        <p:spPr>
          <a:xfrm flipH="1" flipV="1">
            <a:off x="3943350" y="4829175"/>
            <a:ext cx="93663" cy="1212850"/>
          </a:xfrm>
          <a:prstGeom prst="straightConnector1">
            <a:avLst/>
          </a:prstGeom>
          <a:ln w="1905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1270" idx="0"/>
          </p:cNvCxnSpPr>
          <p:nvPr/>
        </p:nvCxnSpPr>
        <p:spPr>
          <a:xfrm flipH="1" flipV="1">
            <a:off x="2952750" y="4924425"/>
            <a:ext cx="322263" cy="1117600"/>
          </a:xfrm>
          <a:prstGeom prst="straightConnector1">
            <a:avLst/>
          </a:prstGeom>
          <a:ln w="1905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1269" idx="0"/>
          </p:cNvCxnSpPr>
          <p:nvPr/>
        </p:nvCxnSpPr>
        <p:spPr>
          <a:xfrm flipV="1">
            <a:off x="2436813" y="4695825"/>
            <a:ext cx="77787" cy="1346200"/>
          </a:xfrm>
          <a:prstGeom prst="straightConnector1">
            <a:avLst/>
          </a:prstGeom>
          <a:ln w="1905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7356500"/>
              </p:ext>
            </p:extLst>
          </p:nvPr>
        </p:nvGraphicFramePr>
        <p:xfrm>
          <a:off x="684212" y="700088"/>
          <a:ext cx="7545388" cy="25955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1778"/>
                <a:gridCol w="2780916"/>
                <a:gridCol w="1886347"/>
                <a:gridCol w="1886347"/>
              </a:tblGrid>
              <a:tr h="37079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Module</a:t>
                      </a:r>
                      <a:endParaRPr lang="en-US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Volume (m^3)</a:t>
                      </a:r>
                      <a:endParaRPr lang="en-US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Weight (MT)*</a:t>
                      </a:r>
                      <a:endParaRPr lang="en-US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Weight (ton)</a:t>
                      </a:r>
                      <a:endParaRPr lang="en-US" sz="1800" dirty="0"/>
                    </a:p>
                  </a:txBody>
                  <a:tcPr marT="45714" marB="45714"/>
                </a:tc>
              </a:tr>
              <a:tr h="37079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</a:t>
                      </a:r>
                      <a:endParaRPr lang="en-US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13.16</a:t>
                      </a:r>
                      <a:endParaRPr lang="en-US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152.0</a:t>
                      </a:r>
                      <a:endParaRPr lang="en-US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167.6</a:t>
                      </a:r>
                      <a:endParaRPr lang="en-US" sz="1800" dirty="0"/>
                    </a:p>
                  </a:txBody>
                  <a:tcPr marT="45714" marB="45714"/>
                </a:tc>
              </a:tr>
              <a:tr h="37079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</a:t>
                      </a:r>
                      <a:endParaRPr lang="en-US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0.89</a:t>
                      </a:r>
                      <a:endParaRPr lang="en-US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10.3</a:t>
                      </a:r>
                      <a:endParaRPr lang="en-US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11.9</a:t>
                      </a:r>
                      <a:endParaRPr lang="en-US" sz="1800" dirty="0"/>
                    </a:p>
                  </a:txBody>
                  <a:tcPr marT="45714" marB="45714"/>
                </a:tc>
              </a:tr>
              <a:tr h="37079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</a:t>
                      </a:r>
                      <a:endParaRPr lang="en-US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7.45</a:t>
                      </a:r>
                      <a:endParaRPr lang="en-US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86.0</a:t>
                      </a:r>
                      <a:endParaRPr lang="en-US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95.0</a:t>
                      </a:r>
                      <a:endParaRPr lang="en-US" sz="1800" dirty="0"/>
                    </a:p>
                  </a:txBody>
                  <a:tcPr marT="45714" marB="45714"/>
                </a:tc>
              </a:tr>
              <a:tr h="37079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4</a:t>
                      </a:r>
                      <a:endParaRPr lang="en-US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20.57</a:t>
                      </a:r>
                      <a:endParaRPr lang="en-US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237.6</a:t>
                      </a:r>
                      <a:endParaRPr lang="en-US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262.0</a:t>
                      </a:r>
                      <a:endParaRPr lang="en-US" sz="1800" dirty="0"/>
                    </a:p>
                  </a:txBody>
                  <a:tcPr marT="45714" marB="45714"/>
                </a:tc>
              </a:tr>
              <a:tr h="37079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5</a:t>
                      </a:r>
                      <a:endParaRPr lang="en-US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11.75</a:t>
                      </a:r>
                      <a:endParaRPr lang="en-US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135.7</a:t>
                      </a:r>
                      <a:endParaRPr lang="en-US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150.0</a:t>
                      </a:r>
                      <a:endParaRPr lang="en-US" sz="1800" dirty="0"/>
                    </a:p>
                  </a:txBody>
                  <a:tcPr marT="45714" marB="45714"/>
                </a:tc>
              </a:tr>
              <a:tr h="37079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6</a:t>
                      </a:r>
                      <a:endParaRPr lang="en-US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12.61</a:t>
                      </a:r>
                      <a:endParaRPr lang="en-US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145.6</a:t>
                      </a:r>
                      <a:endParaRPr lang="en-US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160.5</a:t>
                      </a:r>
                      <a:endParaRPr lang="en-US" sz="1800" dirty="0"/>
                    </a:p>
                  </a:txBody>
                  <a:tcPr marT="45714" marB="45714"/>
                </a:tc>
              </a:tr>
            </a:tbl>
          </a:graphicData>
        </a:graphic>
      </p:graphicFrame>
      <p:sp>
        <p:nvSpPr>
          <p:cNvPr id="11314" name="TextBox 27"/>
          <p:cNvSpPr txBox="1">
            <a:spLocks noChangeArrowheads="1"/>
          </p:cNvSpPr>
          <p:nvPr/>
        </p:nvSpPr>
        <p:spPr bwMode="auto">
          <a:xfrm>
            <a:off x="1044575" y="3276600"/>
            <a:ext cx="45434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0000"/>
              </a:lnSpc>
              <a:spcBef>
                <a:spcPts val="1400"/>
              </a:spcBef>
              <a:buClr>
                <a:srgbClr val="006C3A"/>
              </a:buClr>
              <a:buFont typeface="Arial" charset="0"/>
              <a:buChar char="•"/>
              <a:defRPr sz="28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800"/>
              </a:spcBef>
              <a:buClr>
                <a:srgbClr val="006C3A"/>
              </a:buClr>
              <a:buFont typeface="Arial" charset="0"/>
              <a:buChar char="–"/>
              <a:defRPr sz="24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800"/>
              </a:spcBef>
              <a:buClr>
                <a:srgbClr val="006C3A"/>
              </a:buClr>
              <a:buFont typeface="Arial" charset="0"/>
              <a:buChar char="•"/>
              <a:defRPr sz="20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800"/>
              </a:spcBef>
              <a:buClr>
                <a:srgbClr val="006C3A"/>
              </a:buClr>
              <a:buFont typeface="Arial" charset="0"/>
              <a:buChar char="–"/>
              <a:defRPr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600"/>
              </a:spcBef>
              <a:buClr>
                <a:srgbClr val="006C3A"/>
              </a:buClr>
              <a:buFont typeface="Arial" charset="0"/>
              <a:buChar char="»"/>
              <a:defRPr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006C3A"/>
              </a:buClr>
              <a:buFont typeface="Arial" charset="0"/>
              <a:buChar char="»"/>
              <a:defRPr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006C3A"/>
              </a:buClr>
              <a:buFont typeface="Arial" charset="0"/>
              <a:buChar char="»"/>
              <a:defRPr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006C3A"/>
              </a:buClr>
              <a:buFont typeface="Arial" charset="0"/>
              <a:buChar char="»"/>
              <a:defRPr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006C3A"/>
              </a:buClr>
              <a:buFont typeface="Arial" charset="0"/>
              <a:buChar char="»"/>
              <a:defRPr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400" b="0">
                <a:latin typeface="Calibri" pitchFamily="34" charset="0"/>
              </a:rPr>
              <a:t>*Assuming density of 19,250 kg/m^3, packing factor of 60%</a:t>
            </a:r>
          </a:p>
        </p:txBody>
      </p:sp>
    </p:spTree>
    <p:extLst>
      <p:ext uri="{BB962C8B-B14F-4D97-AF65-F5344CB8AC3E}">
        <p14:creationId xmlns:p14="http://schemas.microsoft.com/office/powerpoint/2010/main" val="24490168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400940"/>
            <a:ext cx="5490213" cy="4223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Shield Supports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11125" y="955929"/>
            <a:ext cx="3775075" cy="5028043"/>
          </a:xfrm>
        </p:spPr>
        <p:txBody>
          <a:bodyPr/>
          <a:lstStyle/>
          <a:p>
            <a:r>
              <a:rPr lang="en-US" sz="2000" dirty="0" smtClean="0"/>
              <a:t>Current concept is simple stand integrated with cryostat</a:t>
            </a:r>
          </a:p>
          <a:p>
            <a:r>
              <a:rPr lang="en-US" sz="2000" dirty="0" smtClean="0"/>
              <a:t>Provides curved shelf to support shield weight without transferring load to cryostat</a:t>
            </a:r>
          </a:p>
          <a:p>
            <a:r>
              <a:rPr lang="en-US" sz="2000" dirty="0" smtClean="0"/>
              <a:t>Mounted to base platform that can be moved laterally out of beam line</a:t>
            </a:r>
          </a:p>
          <a:p>
            <a:r>
              <a:rPr lang="en-US" sz="2000" dirty="0" smtClean="0"/>
              <a:t>Some design considerations</a:t>
            </a:r>
          </a:p>
          <a:p>
            <a:pPr lvl="1"/>
            <a:r>
              <a:rPr lang="en-US" sz="1800" dirty="0" smtClean="0"/>
              <a:t>Inter-coil forces</a:t>
            </a:r>
          </a:p>
          <a:p>
            <a:pPr lvl="1"/>
            <a:r>
              <a:rPr lang="en-US" sz="1800" dirty="0" smtClean="0"/>
              <a:t>Shielding module support &amp; removal</a:t>
            </a:r>
          </a:p>
          <a:p>
            <a:pPr lvl="1"/>
            <a:r>
              <a:rPr lang="en-US" sz="1800" dirty="0" smtClean="0"/>
              <a:t>Stability under weight</a:t>
            </a:r>
          </a:p>
          <a:p>
            <a:pPr lvl="1"/>
            <a:r>
              <a:rPr lang="en-US" sz="1800" dirty="0" smtClean="0"/>
              <a:t>Space requirements</a:t>
            </a:r>
          </a:p>
          <a:p>
            <a:pPr lvl="1"/>
            <a:r>
              <a:rPr lang="en-US" sz="1800" dirty="0" smtClean="0"/>
              <a:t>Shorter preferred in height and along beam axis</a:t>
            </a:r>
            <a:endParaRPr lang="en-US" sz="1800" dirty="0"/>
          </a:p>
        </p:txBody>
      </p:sp>
      <p:sp>
        <p:nvSpPr>
          <p:cNvPr id="7" name="TextBox 6"/>
          <p:cNvSpPr txBox="1"/>
          <p:nvPr/>
        </p:nvSpPr>
        <p:spPr>
          <a:xfrm>
            <a:off x="5638800" y="5671067"/>
            <a:ext cx="3295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Leg footprint: 100mm X 1600mm</a:t>
            </a:r>
            <a:endParaRPr lang="en-US" dirty="0"/>
          </a:p>
        </p:txBody>
      </p:sp>
      <p:cxnSp>
        <p:nvCxnSpPr>
          <p:cNvPr id="9" name="Straight Arrow Connector 8"/>
          <p:cNvCxnSpPr>
            <a:stCxn id="7" idx="1"/>
          </p:cNvCxnSpPr>
          <p:nvPr/>
        </p:nvCxnSpPr>
        <p:spPr>
          <a:xfrm flipH="1" flipV="1">
            <a:off x="4648200" y="4953000"/>
            <a:ext cx="990600" cy="902733"/>
          </a:xfrm>
          <a:prstGeom prst="straightConnector1">
            <a:avLst/>
          </a:prstGeom>
          <a:ln w="1905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638800" y="914400"/>
            <a:ext cx="22926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Shelf thickness: 40mm</a:t>
            </a:r>
            <a:endParaRPr lang="en-US" dirty="0"/>
          </a:p>
        </p:txBody>
      </p:sp>
      <p:cxnSp>
        <p:nvCxnSpPr>
          <p:cNvPr id="16" name="Straight Arrow Connector 15"/>
          <p:cNvCxnSpPr>
            <a:stCxn id="13" idx="1"/>
          </p:cNvCxnSpPr>
          <p:nvPr/>
        </p:nvCxnSpPr>
        <p:spPr>
          <a:xfrm flipH="1">
            <a:off x="4724400" y="1099066"/>
            <a:ext cx="914400" cy="2177534"/>
          </a:xfrm>
          <a:prstGeom prst="straightConnector1">
            <a:avLst/>
          </a:prstGeom>
          <a:ln w="1905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8504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Translating the shielding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74" t="6416" r="30812" b="11379"/>
          <a:stretch/>
        </p:blipFill>
        <p:spPr bwMode="auto">
          <a:xfrm>
            <a:off x="4458788" y="1219200"/>
            <a:ext cx="4685211" cy="4932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 rot="21311922">
            <a:off x="6109623" y="2322716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Shielding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5867400" y="2590800"/>
            <a:ext cx="2387537" cy="228600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143000"/>
            <a:ext cx="4408449" cy="4768485"/>
          </a:xfrm>
        </p:spPr>
        <p:txBody>
          <a:bodyPr/>
          <a:lstStyle/>
          <a:p>
            <a:r>
              <a:rPr lang="en-US" sz="2400" dirty="0" smtClean="0"/>
              <a:t>Options for shield module extraction</a:t>
            </a:r>
          </a:p>
          <a:p>
            <a:pPr lvl="1"/>
            <a:r>
              <a:rPr lang="en-US" sz="2000" dirty="0" smtClean="0"/>
              <a:t>Sliding material</a:t>
            </a:r>
            <a:r>
              <a:rPr lang="en-US" sz="1600" dirty="0" smtClean="0"/>
              <a:t>, </a:t>
            </a:r>
            <a:r>
              <a:rPr lang="en-US" sz="1400" dirty="0" smtClean="0"/>
              <a:t>low friction material to reduce force required to drag shielding</a:t>
            </a:r>
          </a:p>
          <a:p>
            <a:pPr lvl="2"/>
            <a:r>
              <a:rPr lang="en-US" sz="1400" dirty="0"/>
              <a:t>B</a:t>
            </a:r>
            <a:r>
              <a:rPr lang="en-US" sz="1400" dirty="0" smtClean="0"/>
              <a:t>est materials not radiation tolerant</a:t>
            </a:r>
          </a:p>
          <a:p>
            <a:pPr lvl="2"/>
            <a:r>
              <a:rPr lang="en-US" sz="1400" dirty="0"/>
              <a:t>Steel on </a:t>
            </a:r>
            <a:r>
              <a:rPr lang="en-US" sz="1400" dirty="0" smtClean="0"/>
              <a:t>steel: </a:t>
            </a:r>
            <a:r>
              <a:rPr lang="en-US" sz="1400" dirty="0"/>
              <a:t>µ</a:t>
            </a:r>
            <a:r>
              <a:rPr lang="en-US" sz="1400" baseline="-25000" dirty="0"/>
              <a:t>s</a:t>
            </a:r>
            <a:r>
              <a:rPr lang="en-US" sz="1400" dirty="0"/>
              <a:t> = </a:t>
            </a:r>
            <a:r>
              <a:rPr lang="en-US" sz="1400" dirty="0" smtClean="0"/>
              <a:t>0.5 – 0.8</a:t>
            </a:r>
            <a:endParaRPr lang="en-US" sz="1400" dirty="0"/>
          </a:p>
          <a:p>
            <a:pPr lvl="2"/>
            <a:r>
              <a:rPr lang="en-US" sz="1400" dirty="0" smtClean="0"/>
              <a:t>Steel on brass: µ</a:t>
            </a:r>
            <a:r>
              <a:rPr lang="en-US" sz="1400" baseline="-25000" dirty="0" smtClean="0"/>
              <a:t>s</a:t>
            </a:r>
            <a:r>
              <a:rPr lang="en-US" sz="1400" dirty="0" smtClean="0"/>
              <a:t> = 0.35</a:t>
            </a:r>
          </a:p>
          <a:p>
            <a:pPr lvl="1"/>
            <a:r>
              <a:rPr lang="en-US" sz="2000" dirty="0" smtClean="0"/>
              <a:t>Tracked wheels,</a:t>
            </a:r>
            <a:r>
              <a:rPr lang="en-US" sz="1800" dirty="0" smtClean="0"/>
              <a:t> removes significant shielding space,</a:t>
            </a:r>
            <a:r>
              <a:rPr lang="en-US" sz="2000" dirty="0" smtClean="0"/>
              <a:t> </a:t>
            </a:r>
            <a:r>
              <a:rPr lang="en-US" sz="1800" dirty="0" smtClean="0"/>
              <a:t>difficult due to high weights, may be possible</a:t>
            </a:r>
          </a:p>
          <a:p>
            <a:pPr lvl="1"/>
            <a:r>
              <a:rPr lang="en-US" sz="2000" dirty="0" smtClean="0"/>
              <a:t>Rollers</a:t>
            </a:r>
            <a:r>
              <a:rPr lang="en-US" sz="1800" dirty="0" smtClean="0"/>
              <a:t>, removes </a:t>
            </a:r>
            <a:r>
              <a:rPr lang="en-US" sz="1800" dirty="0"/>
              <a:t>significant </a:t>
            </a:r>
            <a:r>
              <a:rPr lang="en-US" sz="1800" dirty="0" smtClean="0"/>
              <a:t>shielding space</a:t>
            </a:r>
            <a:r>
              <a:rPr lang="en-US" sz="1800" dirty="0"/>
              <a:t>, </a:t>
            </a:r>
            <a:r>
              <a:rPr lang="en-US" sz="1800" dirty="0" smtClean="0"/>
              <a:t>but rad-hard and reliable</a:t>
            </a:r>
          </a:p>
          <a:p>
            <a:pPr lvl="1"/>
            <a:r>
              <a:rPr lang="en-US" sz="1800" dirty="0" smtClean="0"/>
              <a:t>Lubricants likely not allowed</a:t>
            </a:r>
          </a:p>
          <a:p>
            <a:r>
              <a:rPr lang="en-US" sz="2400" dirty="0" smtClean="0"/>
              <a:t>Rollers considered for this presentation</a:t>
            </a:r>
          </a:p>
        </p:txBody>
      </p:sp>
    </p:spTree>
    <p:extLst>
      <p:ext uri="{BB962C8B-B14F-4D97-AF65-F5344CB8AC3E}">
        <p14:creationId xmlns:p14="http://schemas.microsoft.com/office/powerpoint/2010/main" val="4176030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62" t="9175" r="26222"/>
          <a:stretch/>
        </p:blipFill>
        <p:spPr bwMode="auto">
          <a:xfrm>
            <a:off x="304800" y="2699949"/>
            <a:ext cx="3407979" cy="3396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219201" y="4038600"/>
            <a:ext cx="789588" cy="6096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>
            <a:stCxn id="4" idx="0"/>
            <a:endCxn id="1027" idx="0"/>
          </p:cNvCxnSpPr>
          <p:nvPr/>
        </p:nvCxnSpPr>
        <p:spPr>
          <a:xfrm flipV="1">
            <a:off x="1613995" y="1194316"/>
            <a:ext cx="5150408" cy="284428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stCxn id="4" idx="3"/>
            <a:endCxn id="1027" idx="3"/>
          </p:cNvCxnSpPr>
          <p:nvPr/>
        </p:nvCxnSpPr>
        <p:spPr>
          <a:xfrm flipV="1">
            <a:off x="2008789" y="2870716"/>
            <a:ext cx="6856749" cy="147268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>
            <a:off x="4663267" y="1194316"/>
            <a:ext cx="4202271" cy="3352800"/>
            <a:chOff x="4123692" y="838200"/>
            <a:chExt cx="4202271" cy="3352800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637" r="14232" b="8752"/>
            <a:stretch/>
          </p:blipFill>
          <p:spPr bwMode="auto">
            <a:xfrm>
              <a:off x="4123692" y="838200"/>
              <a:ext cx="4202271" cy="33528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cxnSp>
          <p:nvCxnSpPr>
            <p:cNvPr id="11" name="Straight Arrow Connector 10"/>
            <p:cNvCxnSpPr/>
            <p:nvPr/>
          </p:nvCxnSpPr>
          <p:spPr>
            <a:xfrm flipV="1">
              <a:off x="5867400" y="2133600"/>
              <a:ext cx="914400" cy="45720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6400800" y="2514600"/>
              <a:ext cx="762000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b="1" u="sng" dirty="0" smtClean="0"/>
                <a:t>31 cm</a:t>
              </a:r>
              <a:endParaRPr lang="en-US" b="1" u="sng" dirty="0"/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 flipV="1">
              <a:off x="4532832" y="1295400"/>
              <a:ext cx="1867968" cy="10611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5029200" y="926068"/>
              <a:ext cx="762000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b="1" u="sng" dirty="0" smtClean="0"/>
                <a:t>60 cm</a:t>
              </a:r>
              <a:endParaRPr lang="en-US" b="1" u="sng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Shielding Cut Away for Roller</a:t>
            </a:r>
            <a:endParaRPr lang="en-US" dirty="0"/>
          </a:p>
        </p:txBody>
      </p:sp>
      <p:sp>
        <p:nvSpPr>
          <p:cNvPr id="25" name="Content Placeholder 24"/>
          <p:cNvSpPr>
            <a:spLocks noGrp="1"/>
          </p:cNvSpPr>
          <p:nvPr>
            <p:ph sz="half" idx="1"/>
          </p:nvPr>
        </p:nvSpPr>
        <p:spPr>
          <a:xfrm>
            <a:off x="228600" y="815442"/>
            <a:ext cx="4206067" cy="1778258"/>
          </a:xfrm>
        </p:spPr>
        <p:txBody>
          <a:bodyPr>
            <a:noAutofit/>
          </a:bodyPr>
          <a:lstStyle/>
          <a:p>
            <a:r>
              <a:rPr lang="en-US" sz="2000" dirty="0" smtClean="0"/>
              <a:t>Shielding cutaway required to allow space for rollers</a:t>
            </a:r>
          </a:p>
          <a:p>
            <a:r>
              <a:rPr lang="en-US" sz="2000" dirty="0" smtClean="0"/>
              <a:t>Potentially could be optimized to provide more shielding, but a significant localized shielding reduction will always be required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03369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44" t="6700" r="20106" b="6458"/>
          <a:stretch/>
        </p:blipFill>
        <p:spPr bwMode="auto">
          <a:xfrm>
            <a:off x="4800600" y="2756989"/>
            <a:ext cx="3707674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365"/>
          <a:stretch/>
        </p:blipFill>
        <p:spPr bwMode="auto">
          <a:xfrm>
            <a:off x="152400" y="3124200"/>
            <a:ext cx="3949337" cy="3037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>
            <a:stCxn id="13" idx="2"/>
          </p:cNvCxnSpPr>
          <p:nvPr/>
        </p:nvCxnSpPr>
        <p:spPr>
          <a:xfrm flipH="1">
            <a:off x="990600" y="3085125"/>
            <a:ext cx="3314700" cy="15578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stCxn id="13" idx="2"/>
          </p:cNvCxnSpPr>
          <p:nvPr/>
        </p:nvCxnSpPr>
        <p:spPr>
          <a:xfrm flipH="1">
            <a:off x="2209800" y="3085125"/>
            <a:ext cx="2095500" cy="12582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13" idx="2"/>
          </p:cNvCxnSpPr>
          <p:nvPr/>
        </p:nvCxnSpPr>
        <p:spPr>
          <a:xfrm flipH="1">
            <a:off x="3352800" y="3085125"/>
            <a:ext cx="952500" cy="11058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505200" y="2715793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Hilman</a:t>
            </a:r>
            <a:r>
              <a:rPr lang="en-US" dirty="0" smtClean="0"/>
              <a:t> Rollers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Rollers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62000"/>
            <a:ext cx="8153400" cy="1892826"/>
          </a:xfrm>
        </p:spPr>
        <p:txBody>
          <a:bodyPr/>
          <a:lstStyle/>
          <a:p>
            <a:r>
              <a:rPr lang="en-US" sz="2400" dirty="0" smtClean="0"/>
              <a:t>High weight capacity required</a:t>
            </a:r>
          </a:p>
          <a:p>
            <a:pPr lvl="1"/>
            <a:r>
              <a:rPr lang="en-US" sz="2000" dirty="0" smtClean="0"/>
              <a:t>First concept is commercially available hardware with adequate capacity</a:t>
            </a:r>
          </a:p>
          <a:p>
            <a:r>
              <a:rPr lang="en-US" sz="2400" dirty="0"/>
              <a:t>M</a:t>
            </a:r>
            <a:r>
              <a:rPr lang="en-US" sz="2400" dirty="0" smtClean="0"/>
              <a:t>inimum of three pairs required</a:t>
            </a:r>
            <a:endParaRPr lang="en-US" sz="2400" dirty="0"/>
          </a:p>
          <a:p>
            <a:r>
              <a:rPr lang="en-US" sz="2400" dirty="0" smtClean="0"/>
              <a:t>Continuous line of rollers reduces stress on cradle </a:t>
            </a:r>
            <a:r>
              <a:rPr lang="en-US" sz="1800" dirty="0" smtClean="0"/>
              <a:t>(see two slides forward for comparison)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4305300" y="3124200"/>
            <a:ext cx="2019300" cy="1295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2280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111125" y="177800"/>
            <a:ext cx="8229600" cy="484188"/>
          </a:xfrm>
        </p:spPr>
        <p:txBody>
          <a:bodyPr/>
          <a:lstStyle/>
          <a:p>
            <a:r>
              <a:rPr lang="en-US" dirty="0" smtClean="0"/>
              <a:t>Cradle Stress</a:t>
            </a: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half" idx="1"/>
          </p:nvPr>
        </p:nvSpPr>
        <p:spPr>
          <a:xfrm>
            <a:off x="152400" y="1066800"/>
            <a:ext cx="8153400" cy="1495794"/>
          </a:xfrm>
        </p:spPr>
        <p:txBody>
          <a:bodyPr/>
          <a:lstStyle/>
          <a:p>
            <a:r>
              <a:rPr lang="en-US" sz="2400" dirty="0" smtClean="0"/>
              <a:t>Initial cradle design with the addition of a track is insufficient to support the weight of the shield.</a:t>
            </a:r>
          </a:p>
          <a:p>
            <a:r>
              <a:rPr lang="en-US" sz="2400" dirty="0" smtClean="0"/>
              <a:t>Transforming the cradle into a tube significantly improves its strength.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94" t="12349" r="26028" b="13957"/>
          <a:stretch/>
        </p:blipFill>
        <p:spPr bwMode="auto">
          <a:xfrm>
            <a:off x="152400" y="3505200"/>
            <a:ext cx="1934981" cy="1921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45" t="11970" r="32511"/>
          <a:stretch/>
        </p:blipFill>
        <p:spPr bwMode="auto">
          <a:xfrm>
            <a:off x="6324600" y="2895600"/>
            <a:ext cx="2372448" cy="3105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61" t="3010" r="11923" b="3883"/>
          <a:stretch/>
        </p:blipFill>
        <p:spPr bwMode="auto">
          <a:xfrm>
            <a:off x="2209800" y="3468029"/>
            <a:ext cx="211028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4572000" y="3810000"/>
            <a:ext cx="12954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781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24" r="12363"/>
          <a:stretch/>
        </p:blipFill>
        <p:spPr bwMode="auto">
          <a:xfrm>
            <a:off x="4230526" y="2090497"/>
            <a:ext cx="4893159" cy="3613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19" r="12676" b="12484"/>
          <a:stretch/>
        </p:blipFill>
        <p:spPr bwMode="auto">
          <a:xfrm>
            <a:off x="228600" y="2286000"/>
            <a:ext cx="3798792" cy="3788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239000" y="2075765"/>
            <a:ext cx="14365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Max Stress ~15ksi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590800" y="2320648"/>
            <a:ext cx="1436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Max Stress above yield</a:t>
            </a:r>
            <a:endParaRPr lang="en-US" dirty="0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111125" y="177800"/>
            <a:ext cx="8229600" cy="484188"/>
          </a:xfrm>
        </p:spPr>
        <p:txBody>
          <a:bodyPr/>
          <a:lstStyle/>
          <a:p>
            <a:r>
              <a:rPr lang="en-US" dirty="0" smtClean="0"/>
              <a:t>Cradle Stress</a:t>
            </a:r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62000"/>
            <a:ext cx="8915400" cy="1495794"/>
          </a:xfrm>
        </p:spPr>
        <p:txBody>
          <a:bodyPr/>
          <a:lstStyle/>
          <a:p>
            <a:r>
              <a:rPr lang="en-US" sz="2400" dirty="0" smtClean="0"/>
              <a:t>Continuous rollers produce lower stress on cradle</a:t>
            </a:r>
          </a:p>
          <a:p>
            <a:r>
              <a:rPr lang="en-US" sz="2400" dirty="0" smtClean="0"/>
              <a:t>Other potential worse case loading situation may occur as the shield module is extracted, those situations will need to be considered to continue the conceptual design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62000" y="28956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Three Pair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05400" y="230578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Continuous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00600" y="5943600"/>
            <a:ext cx="27443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Note: images don’t use same scale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2525654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RNL_template_0901_97-03">
  <a:themeElements>
    <a:clrScheme name="ORNL 0812 new">
      <a:dk1>
        <a:sysClr val="windowText" lastClr="000000"/>
      </a:dk1>
      <a:lt1>
        <a:sysClr val="window" lastClr="FFFFFF"/>
      </a:lt1>
      <a:dk2>
        <a:srgbClr val="006C3A"/>
      </a:dk2>
      <a:lt2>
        <a:srgbClr val="FFFFFF"/>
      </a:lt2>
      <a:accent1>
        <a:srgbClr val="4F81BD"/>
      </a:accent1>
      <a:accent2>
        <a:srgbClr val="C0504D"/>
      </a:accent2>
      <a:accent3>
        <a:srgbClr val="00B274"/>
      </a:accent3>
      <a:accent4>
        <a:srgbClr val="F79646"/>
      </a:accent4>
      <a:accent5>
        <a:srgbClr val="4BACC6"/>
      </a:accent5>
      <a:accent6>
        <a:srgbClr val="8064A2"/>
      </a:accent6>
      <a:hlink>
        <a:srgbClr val="1F497D"/>
      </a:hlink>
      <a:folHlink>
        <a:srgbClr val="006C3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ORNL_template_0901_97-03</Template>
  <TotalTime>2891</TotalTime>
  <Words>529</Words>
  <Application>Microsoft Office PowerPoint</Application>
  <PresentationFormat>On-screen Show (4:3)</PresentationFormat>
  <Paragraphs>115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Arial Black</vt:lpstr>
      <vt:lpstr>Arial Narrow</vt:lpstr>
      <vt:lpstr>Calibri</vt:lpstr>
      <vt:lpstr>Times New Roman</vt:lpstr>
      <vt:lpstr>ORNL_template_0901_97-03</vt:lpstr>
      <vt:lpstr>Shield Module Design Considerations</vt:lpstr>
      <vt:lpstr>Overview</vt:lpstr>
      <vt:lpstr>20to2T5m120cm4pDL Shielding Module Volumes</vt:lpstr>
      <vt:lpstr>Shield Supports</vt:lpstr>
      <vt:lpstr>Translating the shielding</vt:lpstr>
      <vt:lpstr>Shielding Cut Away for Roller</vt:lpstr>
      <vt:lpstr>Rollers</vt:lpstr>
      <vt:lpstr>Cradle Stress</vt:lpstr>
      <vt:lpstr>Cradle Stress</vt:lpstr>
      <vt:lpstr>Cradle Buckling</vt:lpstr>
      <vt:lpstr>Conclusions</vt:lpstr>
    </vt:vector>
  </TitlesOfParts>
  <Company>ORNL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Carroll, Adam J.</dc:creator>
  <cp:lastModifiedBy>Kirk T McDonald</cp:lastModifiedBy>
  <cp:revision>27</cp:revision>
  <cp:lastPrinted>2014-07-03T12:46:22Z</cp:lastPrinted>
  <dcterms:created xsi:type="dcterms:W3CDTF">2014-05-29T19:34:51Z</dcterms:created>
  <dcterms:modified xsi:type="dcterms:W3CDTF">2014-07-03T14:16:14Z</dcterms:modified>
</cp:coreProperties>
</file>