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5" r:id="rId2"/>
    <p:sldId id="286" r:id="rId3"/>
    <p:sldId id="259" r:id="rId4"/>
    <p:sldId id="260" r:id="rId5"/>
    <p:sldId id="261" r:id="rId6"/>
    <p:sldId id="262" r:id="rId7"/>
    <p:sldId id="293" r:id="rId8"/>
    <p:sldId id="288" r:id="rId9"/>
    <p:sldId id="266" r:id="rId10"/>
    <p:sldId id="294" r:id="rId11"/>
    <p:sldId id="270" r:id="rId12"/>
    <p:sldId id="271" r:id="rId13"/>
    <p:sldId id="275" r:id="rId14"/>
    <p:sldId id="276" r:id="rId15"/>
    <p:sldId id="277" r:id="rId16"/>
    <p:sldId id="265" r:id="rId17"/>
    <p:sldId id="274" r:id="rId18"/>
    <p:sldId id="279" r:id="rId19"/>
    <p:sldId id="281" r:id="rId20"/>
    <p:sldId id="282" r:id="rId21"/>
    <p:sldId id="289" r:id="rId22"/>
    <p:sldId id="257" r:id="rId23"/>
    <p:sldId id="290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  <a:srgbClr val="33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76" y="4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25969-F28A-5B45-81BD-4249DB00ECC9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EA74B-60AA-9446-BCE8-2D7E559A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74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9E8B9-3152-EB45-ADCF-F80FE96F9BA8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2B8F9-5099-7F44-AD13-E00D74EF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1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DD43DB-474C-4075-9ED7-9B7BE160FF55}" type="slidenum">
              <a:rPr lang="en-US"/>
              <a:pPr/>
              <a:t>3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6192BD-B1C7-4CFA-B73D-094D3BE9B27A}" type="slidenum">
              <a:rPr lang="en-US"/>
              <a:pPr/>
              <a:t>4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3B29B6-466B-47DC-A0F7-B5738FDAB84C}" type="slidenum">
              <a:rPr lang="en-US"/>
              <a:pPr/>
              <a:t>5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0CBDD-1453-4526-81BF-E8DAAB546525}" type="slidenum">
              <a:rPr lang="en-US"/>
              <a:pPr/>
              <a:t>6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201BE-C0BF-4D44-A4CA-A0B9BF657AF9}" type="slidenum">
              <a:rPr lang="en-US"/>
              <a:pPr/>
              <a:t>9</a:t>
            </a:fld>
            <a:endParaRPr 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670D4A-D842-48F7-9B3A-C208D7F9FDEC}" type="slidenum">
              <a:rPr lang="en-US"/>
              <a:pPr/>
              <a:t>16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2C8E9AA-BA29-45CE-9D4E-F2ACCA571E07}" type="slidenum">
              <a:rPr lang="en-US" sz="120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6935"/>
            <a:ext cx="7772400" cy="2089895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6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9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2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2209800"/>
            <a:ext cx="44958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209800"/>
            <a:ext cx="44958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July 11,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67451"/>
            <a:ext cx="38862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Muon Accelerator Program Advisory Committee Review (FNAL July 11-13, 2012)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FB7C14-C317-4B84-A04E-FA41A3B7BC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4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r>
              <a:rPr lang="en-US" smtClean="0"/>
              <a:t>July 11,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86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4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92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8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5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30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Microsoft_Word_97_-_2003_Document1.doc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724" y="10050"/>
            <a:ext cx="1732894" cy="97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7375E"/>
                </a:solidFill>
              </a:rPr>
              <a:t>Institutional</a:t>
            </a:r>
            <a:r>
              <a:rPr lang="en-US" baseline="0" dirty="0" smtClean="0">
                <a:solidFill>
                  <a:srgbClr val="17375E"/>
                </a:solidFill>
              </a:rPr>
              <a:t> Logo Here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20161"/>
            <a:ext cx="9152990" cy="9847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894" y="-3192"/>
            <a:ext cx="6536390" cy="987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499" y="1171872"/>
            <a:ext cx="8915813" cy="555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28" y="6558965"/>
            <a:ext cx="1732895" cy="28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July 11,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2895" y="6547616"/>
            <a:ext cx="5674901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Muon Accelerator Program Advisory Committee Review (FNAL July 11-13, 2012)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7796" y="6547616"/>
            <a:ext cx="1736203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375E"/>
                </a:solidFill>
              </a:defRPr>
            </a:lvl1pPr>
          </a:lstStyle>
          <a:p>
            <a:fld id="{8A5FAC83-C8C4-8046-B35B-A898236883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94684" y="-10111"/>
            <a:ext cx="857250" cy="974725"/>
          </a:xfrm>
          <a:prstGeom prst="rect">
            <a:avLst/>
          </a:prstGeom>
          <a:noFill/>
          <a:ln w="50800"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0"/>
            <a:ext cx="1243452" cy="9773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228" y="6547616"/>
            <a:ext cx="912653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990544"/>
            <a:ext cx="915299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8367697"/>
              </p:ext>
            </p:extLst>
          </p:nvPr>
        </p:nvGraphicFramePr>
        <p:xfrm>
          <a:off x="17724" y="15876"/>
          <a:ext cx="2462528" cy="915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Document" r:id="rId16" imgW="1943100" imgH="723900" progId="Word.Document.8">
                  <p:embed/>
                </p:oleObj>
              </mc:Choice>
              <mc:Fallback>
                <p:oleObj name="Document" r:id="rId16" imgW="1943100" imgH="723900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24" y="15876"/>
                        <a:ext cx="2462528" cy="915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845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3173" y="2938470"/>
            <a:ext cx="5041829" cy="202404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93754" y="1614270"/>
            <a:ext cx="40094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  <a:ea typeface="+mj-ea"/>
                <a:cs typeface="+mj-cs"/>
              </a:rPr>
              <a:t>The Front End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044" y="-11099"/>
            <a:ext cx="6536390" cy="987967"/>
          </a:xfrm>
        </p:spPr>
        <p:txBody>
          <a:bodyPr/>
          <a:lstStyle/>
          <a:p>
            <a:r>
              <a:rPr lang="en-US" dirty="0"/>
              <a:t>Bent Solenoid Chicane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10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56352" y="1354982"/>
            <a:ext cx="1447800" cy="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0" y="9686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10m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53300" y="1154927"/>
            <a:ext cx="1406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P. </a:t>
            </a:r>
            <a:r>
              <a:rPr lang="en-US" sz="2000" b="1" dirty="0" err="1" smtClean="0"/>
              <a:t>Snopok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77150" y="1777880"/>
            <a:ext cx="12426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 X 12.5</a:t>
            </a:r>
            <a:r>
              <a:rPr lang="en-US" sz="2000" b="1" baseline="30000" dirty="0" smtClean="0"/>
              <a:t>o</a:t>
            </a:r>
          </a:p>
          <a:p>
            <a:r>
              <a:rPr lang="en-US" sz="2400" b="1" baseline="30000" dirty="0" smtClean="0"/>
              <a:t>L = 10m</a:t>
            </a:r>
            <a:endParaRPr lang="en-US" sz="2400" b="1" dirty="0"/>
          </a:p>
        </p:txBody>
      </p:sp>
      <p:pic>
        <p:nvPicPr>
          <p:cNvPr id="8194" name="Picture 2" descr="C:\Users\kirk\Documents\Meetings\2012\MuPac\Figures\chicane_schematics_and_FL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2" y="1708030"/>
            <a:ext cx="6600558" cy="473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2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Removal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5" y="1276350"/>
            <a:ext cx="8717174" cy="451152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8645" y="5473906"/>
            <a:ext cx="8627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Blue: Removed by the chicane     </a:t>
            </a:r>
            <a:r>
              <a:rPr lang="en-US" b="1" dirty="0" smtClean="0">
                <a:solidFill>
                  <a:srgbClr val="336600"/>
                </a:solidFill>
              </a:rPr>
              <a:t>Green: Removed by absorber  </a:t>
            </a:r>
            <a:r>
              <a:rPr lang="en-US" b="1" dirty="0" smtClean="0">
                <a:solidFill>
                  <a:srgbClr val="C00000"/>
                </a:solidFill>
              </a:rPr>
              <a:t>Red: Survive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0900" y="5994400"/>
            <a:ext cx="5484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Proton </a:t>
            </a:r>
            <a:r>
              <a:rPr lang="en-US" sz="2400" b="1" dirty="0"/>
              <a:t>b</a:t>
            </a:r>
            <a:r>
              <a:rPr lang="en-US" sz="2400" b="1" dirty="0" smtClean="0"/>
              <a:t>eam power reduced by 99%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91198" y="1746766"/>
            <a:ext cx="109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46350" y="1161018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Stacked plot of protons entering into the Chicane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91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092" y="-3192"/>
            <a:ext cx="6536390" cy="987967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Muons</a:t>
            </a:r>
            <a:r>
              <a:rPr lang="en-US" sz="3200" dirty="0" smtClean="0"/>
              <a:t> through the Chicane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808" y="1338958"/>
            <a:ext cx="5587782" cy="289192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69" y="1338958"/>
            <a:ext cx="5587781" cy="28919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3871" y="10350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μ</a:t>
            </a:r>
            <a:r>
              <a:rPr lang="en-US" sz="2400" b="1" baseline="30000" dirty="0" smtClean="0"/>
              <a:t>+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6230778" y="10350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400" b="1" dirty="0" smtClean="0">
                <a:solidFill>
                  <a:prstClr val="black"/>
                </a:solidFill>
              </a:rPr>
              <a:t>μ</a:t>
            </a:r>
            <a:r>
              <a:rPr lang="en-US" sz="2400" b="1" baseline="30000" dirty="0" smtClean="0">
                <a:solidFill>
                  <a:prstClr val="black"/>
                </a:solidFill>
              </a:rPr>
              <a:t>-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4221163"/>
            <a:ext cx="86756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10092" y="5276850"/>
            <a:ext cx="5984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Muon</a:t>
            </a:r>
            <a:r>
              <a:rPr lang="en-US" sz="2000" b="1" dirty="0" smtClean="0"/>
              <a:t> Front End throughput reduced by 10-15%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0" y="1644650"/>
            <a:ext cx="673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Cavity Module 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0"/>
          <a:stretch>
            <a:fillRect/>
          </a:stretch>
        </p:blipFill>
        <p:spPr bwMode="auto">
          <a:xfrm>
            <a:off x="620713" y="1524000"/>
            <a:ext cx="2716212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1978819" y="95250"/>
            <a:ext cx="6473031" cy="9080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Engineering challenges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0" y="4572000"/>
            <a:ext cx="8961438" cy="18589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IFD-NF Engineering studies: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CC"/>
                </a:solidFill>
              </a:rPr>
              <a:t>Increase the gap between coils in </a:t>
            </a:r>
            <a:r>
              <a:rPr lang="en-US" b="1" dirty="0" err="1" smtClean="0">
                <a:solidFill>
                  <a:srgbClr val="0000CC"/>
                </a:solidFill>
              </a:rPr>
              <a:t>buncher</a:t>
            </a:r>
            <a:r>
              <a:rPr lang="en-US" b="1" dirty="0" smtClean="0">
                <a:solidFill>
                  <a:srgbClr val="0000CC"/>
                </a:solidFill>
              </a:rPr>
              <a:t> &amp; rotator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CC"/>
                </a:solidFill>
              </a:rPr>
              <a:t>Increase cooler cell length from </a:t>
            </a:r>
            <a:r>
              <a:rPr lang="en-US" b="1" dirty="0" smtClean="0">
                <a:solidFill>
                  <a:srgbClr val="0000CC"/>
                </a:solidFill>
              </a:rPr>
              <a:t>75 cm </a:t>
            </a:r>
            <a:r>
              <a:rPr lang="en-US" b="1" dirty="0" smtClean="0">
                <a:solidFill>
                  <a:srgbClr val="0000CC"/>
                </a:solidFill>
              </a:rPr>
              <a:t>to </a:t>
            </a:r>
            <a:r>
              <a:rPr lang="en-US" b="1" dirty="0" smtClean="0">
                <a:solidFill>
                  <a:srgbClr val="0000CC"/>
                </a:solidFill>
              </a:rPr>
              <a:t>86 cm</a:t>
            </a:r>
            <a:endParaRPr lang="en-US" b="1" dirty="0" smtClean="0">
              <a:solidFill>
                <a:srgbClr val="0000CC"/>
              </a:solidFill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CC"/>
                </a:solidFill>
              </a:rPr>
              <a:t>Have one “empty” cell after a series of cavities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1850" y="6477000"/>
            <a:ext cx="425450" cy="457200"/>
          </a:xfrm>
        </p:spPr>
        <p:txBody>
          <a:bodyPr/>
          <a:lstStyle/>
          <a:p>
            <a:pPr>
              <a:defRPr/>
            </a:pPr>
            <a:fld id="{A0602AC6-122B-4999-A8DD-AF94766C8444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102" name="Picture 7" descr="Cooling Section module v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98"/>
          <a:stretch>
            <a:fillRect/>
          </a:stretch>
        </p:blipFill>
        <p:spPr bwMode="auto">
          <a:xfrm>
            <a:off x="3897313" y="1524000"/>
            <a:ext cx="46355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"/>
          <p:cNvSpPr txBox="1">
            <a:spLocks noChangeArrowheads="1"/>
          </p:cNvSpPr>
          <p:nvPr/>
        </p:nvSpPr>
        <p:spPr bwMode="auto">
          <a:xfrm>
            <a:off x="4044950" y="4135438"/>
            <a:ext cx="3697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00"/>
                </a:solidFill>
              </a:rPr>
              <a:t>N. Bliss, IDS-NF Meeting (April, 2012)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77200" y="1491734"/>
            <a:ext cx="864339" cy="369332"/>
          </a:xfrm>
          <a:prstGeom prst="rect">
            <a:avLst/>
          </a:prstGeom>
          <a:solidFill>
            <a:srgbClr val="FFFFCC"/>
          </a:solidFill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Cooler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1512277"/>
            <a:ext cx="941283" cy="369332"/>
          </a:xfrm>
          <a:prstGeom prst="rect">
            <a:avLst/>
          </a:prstGeom>
          <a:solidFill>
            <a:srgbClr val="FFFFCC"/>
          </a:solidFill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Rotator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095500" y="152400"/>
            <a:ext cx="6578600" cy="901700"/>
          </a:xfrm>
        </p:spPr>
        <p:txBody>
          <a:bodyPr/>
          <a:lstStyle/>
          <a:p>
            <a:r>
              <a:rPr lang="en-US" dirty="0" smtClean="0"/>
              <a:t>Increasing the cell length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2206" y="6496050"/>
            <a:ext cx="438150" cy="457200"/>
          </a:xfrm>
        </p:spPr>
        <p:txBody>
          <a:bodyPr/>
          <a:lstStyle/>
          <a:p>
            <a:pPr>
              <a:defRPr/>
            </a:pPr>
            <a:fld id="{4BC43847-CD25-421E-B449-A33CF161D98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148" name="Content Placeholder 2"/>
          <p:cNvSpPr>
            <a:spLocks noGrp="1"/>
          </p:cNvSpPr>
          <p:nvPr>
            <p:ph idx="4294967295"/>
          </p:nvPr>
        </p:nvSpPr>
        <p:spPr>
          <a:xfrm>
            <a:off x="0" y="5222875"/>
            <a:ext cx="8875713" cy="1295400"/>
          </a:xfrm>
        </p:spPr>
        <p:txBody>
          <a:bodyPr lIns="54864" tIns="91440">
            <a:normAutofit fontScale="77500" lnSpcReduction="20000"/>
          </a:bodyPr>
          <a:lstStyle/>
          <a:p>
            <a:pPr marL="438150" indent="-319088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Simulations show that it is safe to increase the cooler cell to </a:t>
            </a:r>
            <a:r>
              <a:rPr lang="en-US" b="1" dirty="0" smtClean="0"/>
              <a:t>86cm </a:t>
            </a:r>
            <a:r>
              <a:rPr lang="en-US" b="1" dirty="0" smtClean="0"/>
              <a:t>without loss of performance.</a:t>
            </a:r>
          </a:p>
          <a:p>
            <a:pPr marL="438150" indent="-319088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B</a:t>
            </a:r>
            <a:r>
              <a:rPr lang="en-US" b="1" dirty="0" smtClean="0"/>
              <a:t>eyond </a:t>
            </a:r>
            <a:r>
              <a:rPr lang="en-US" b="1" dirty="0" smtClean="0"/>
              <a:t>that </a:t>
            </a:r>
            <a:r>
              <a:rPr lang="en-US" b="1" dirty="0" smtClean="0"/>
              <a:t>point, </a:t>
            </a:r>
            <a:r>
              <a:rPr lang="en-US" b="1" dirty="0" smtClean="0"/>
              <a:t>performance </a:t>
            </a:r>
            <a:r>
              <a:rPr lang="en-US" b="1" dirty="0" smtClean="0"/>
              <a:t>is reduced</a:t>
            </a:r>
            <a:r>
              <a:rPr lang="en-US" b="1" dirty="0" smtClean="0"/>
              <a:t> </a:t>
            </a:r>
            <a:endParaRPr lang="en-US" b="1" dirty="0" smtClean="0"/>
          </a:p>
          <a:p>
            <a:pPr marL="438150" indent="-319088" eaLnBrk="1" hangingPunct="1"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973759" y="1149350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D. Stratakis</a:t>
            </a:r>
            <a:endParaRPr lang="en-US" sz="2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6606" y="3078739"/>
            <a:ext cx="25619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Acceptance plot</a:t>
            </a: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ε</a:t>
            </a:r>
            <a:r>
              <a:rPr lang="en-US" sz="2400" b="1" baseline="-25000" dirty="0" err="1" smtClean="0">
                <a:solidFill>
                  <a:srgbClr val="C00000"/>
                </a:solidFill>
              </a:rPr>
              <a:t>T</a:t>
            </a:r>
            <a:r>
              <a:rPr lang="en-US" sz="2400" b="1" dirty="0" smtClean="0">
                <a:solidFill>
                  <a:srgbClr val="C00000"/>
                </a:solidFill>
              </a:rPr>
              <a:t> = 30mm</a:t>
            </a:r>
          </a:p>
          <a:p>
            <a:r>
              <a:rPr lang="el-GR" sz="2400" b="1" dirty="0" smtClean="0">
                <a:solidFill>
                  <a:srgbClr val="C00000"/>
                </a:solidFill>
              </a:rPr>
              <a:t>ε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L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= </a:t>
            </a:r>
            <a:r>
              <a:rPr lang="en-US" sz="2400" b="1" dirty="0" smtClean="0">
                <a:solidFill>
                  <a:srgbClr val="C00000"/>
                </a:solidFill>
              </a:rPr>
              <a:t>150mm</a:t>
            </a:r>
            <a:endParaRPr lang="en-US" sz="24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4" y="994929"/>
            <a:ext cx="5393392" cy="416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000250" y="68263"/>
            <a:ext cx="68707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Adding a gap between cavities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8826" y="6426200"/>
            <a:ext cx="384247" cy="482600"/>
          </a:xfrm>
        </p:spPr>
        <p:txBody>
          <a:bodyPr/>
          <a:lstStyle/>
          <a:p>
            <a:pPr>
              <a:defRPr/>
            </a:pPr>
            <a:fld id="{2D3C73E8-693F-47DD-9363-E2F8894CD76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172" name="Picture 6" descr="C:\Users\diktys-admin\Desktop\Graph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8949" r="12262" b="3079"/>
          <a:stretch>
            <a:fillRect/>
          </a:stretch>
        </p:blipFill>
        <p:spPr bwMode="auto">
          <a:xfrm>
            <a:off x="4648200" y="1624013"/>
            <a:ext cx="4373563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C:\Users\diktys\Desktop\Graph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t="4822" r="10136" b="2628"/>
          <a:stretch>
            <a:fillRect/>
          </a:stretch>
        </p:blipFill>
        <p:spPr bwMode="auto">
          <a:xfrm>
            <a:off x="152400" y="1624013"/>
            <a:ext cx="419735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1554163" y="1617663"/>
            <a:ext cx="139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</a:rPr>
              <a:t>Group of 3</a:t>
            </a:r>
          </a:p>
        </p:txBody>
      </p:sp>
      <p:sp>
        <p:nvSpPr>
          <p:cNvPr id="7175" name="Content Placeholder 2"/>
          <p:cNvSpPr>
            <a:spLocks noGrp="1"/>
          </p:cNvSpPr>
          <p:nvPr>
            <p:ph idx="4294967295"/>
          </p:nvPr>
        </p:nvSpPr>
        <p:spPr>
          <a:xfrm>
            <a:off x="74613" y="5257800"/>
            <a:ext cx="8688387" cy="1295400"/>
          </a:xfrm>
        </p:spPr>
        <p:txBody>
          <a:bodyPr lIns="54864" tIns="91440">
            <a:normAutofit/>
          </a:bodyPr>
          <a:lstStyle/>
          <a:p>
            <a:pPr marL="119062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There is a loss of ~5% if empty cell is after 5 or more cavities.  Loss is ~12% for groups of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5047" y="1120745"/>
            <a:ext cx="1593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prstClr val="black"/>
                </a:solidFill>
              </a:rPr>
              <a:t>D. Stratakis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59266" y="6540971"/>
            <a:ext cx="1732895" cy="285745"/>
          </a:xfrm>
        </p:spPr>
        <p:txBody>
          <a:bodyPr/>
          <a:lstStyle/>
          <a:p>
            <a:r>
              <a:rPr lang="en-US" smtClean="0"/>
              <a:t>July 11,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10749" y="6573016"/>
            <a:ext cx="5674901" cy="310384"/>
          </a:xfrm>
        </p:spPr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Accelerator Program Advisory Committee Review (FNAL July 11-13, 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" y="6492875"/>
            <a:ext cx="2133600" cy="365125"/>
          </a:xfrm>
        </p:spPr>
        <p:txBody>
          <a:bodyPr/>
          <a:lstStyle/>
          <a:p>
            <a:r>
              <a:rPr lang="en-US" dirty="0" smtClean="0"/>
              <a:t>July 11, 2012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29273" y="6492875"/>
            <a:ext cx="5746750" cy="365125"/>
          </a:xfrm>
        </p:spPr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Accelerator Program Advisory Committee Review (FNAL July 11-13, 2012)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8EE85-6168-4D17-9016-20919365EE30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77186" name="Rectangle 2"/>
          <p:cNvSpPr>
            <a:spLocks noGrp="1"/>
          </p:cNvSpPr>
          <p:nvPr>
            <p:ph type="title"/>
          </p:nvPr>
        </p:nvSpPr>
        <p:spPr>
          <a:xfrm>
            <a:off x="1066800" y="-65087"/>
            <a:ext cx="7118350" cy="1035050"/>
          </a:xfrm>
        </p:spPr>
        <p:txBody>
          <a:bodyPr>
            <a:normAutofit fontScale="90000"/>
          </a:bodyPr>
          <a:lstStyle/>
          <a:p>
            <a:r>
              <a:rPr lang="en-US" dirty="0"/>
              <a:t>Front End </a:t>
            </a:r>
            <a:br>
              <a:rPr lang="en-US" dirty="0"/>
            </a:br>
            <a:r>
              <a:rPr lang="en-US" dirty="0"/>
              <a:t>Challenges- RF</a:t>
            </a:r>
          </a:p>
        </p:txBody>
      </p:sp>
      <p:sp>
        <p:nvSpPr>
          <p:cNvPr id="477187" name="Rectangle 3"/>
          <p:cNvSpPr>
            <a:spLocks noGrp="1"/>
          </p:cNvSpPr>
          <p:nvPr>
            <p:ph type="body" sz="half" idx="1"/>
          </p:nvPr>
        </p:nvSpPr>
        <p:spPr>
          <a:xfrm>
            <a:off x="0" y="1447800"/>
            <a:ext cx="4175125" cy="49831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Machine performance reduced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CC"/>
                </a:solidFill>
              </a:rPr>
              <a:t>  </a:t>
            </a:r>
            <a:r>
              <a:rPr lang="el-GR" sz="2000" b="1" dirty="0">
                <a:solidFill>
                  <a:srgbClr val="0000CC"/>
                </a:solidFill>
                <a:cs typeface="Times New Roman" pitchFamily="18" charset="0"/>
                <a:sym typeface="Wingdings" pitchFamily="2" charset="2"/>
              </a:rPr>
              <a:t>μ</a:t>
            </a:r>
            <a:r>
              <a:rPr lang="en-US" sz="2000" b="1" dirty="0">
                <a:solidFill>
                  <a:srgbClr val="0000CC"/>
                </a:solidFill>
                <a:cs typeface="Times New Roman" pitchFamily="18" charset="0"/>
                <a:sym typeface="Wingdings" pitchFamily="2" charset="2"/>
              </a:rPr>
              <a:t>/p ratio</a:t>
            </a:r>
            <a:r>
              <a:rPr lang="en-US" sz="2000" b="1" dirty="0">
                <a:solidFill>
                  <a:srgbClr val="0000CC"/>
                </a:solidFill>
              </a:rPr>
              <a:t> reduced with </a:t>
            </a:r>
            <a:r>
              <a:rPr lang="en-US" sz="2000" b="1" dirty="0" err="1">
                <a:solidFill>
                  <a:srgbClr val="0000CC"/>
                </a:solidFill>
              </a:rPr>
              <a:t>rf</a:t>
            </a:r>
            <a:r>
              <a:rPr lang="en-US" sz="2000" b="1" dirty="0">
                <a:solidFill>
                  <a:srgbClr val="0000CC"/>
                </a:solidFill>
              </a:rPr>
              <a:t> gradient </a:t>
            </a:r>
            <a:r>
              <a:rPr lang="en-US" sz="2000" b="1" dirty="0" smtClean="0">
                <a:solidFill>
                  <a:srgbClr val="0000CC"/>
                </a:solidFill>
              </a:rPr>
              <a:t>limitations</a:t>
            </a:r>
            <a:endParaRPr lang="en-US" sz="2000" b="1" dirty="0"/>
          </a:p>
          <a:p>
            <a:pPr>
              <a:lnSpc>
                <a:spcPct val="90000"/>
              </a:lnSpc>
              <a:buFontTx/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Mitigation </a:t>
            </a:r>
            <a:r>
              <a:rPr lang="en-US" sz="2000" b="1" dirty="0">
                <a:solidFill>
                  <a:srgbClr val="FF0000"/>
                </a:solidFill>
              </a:rPr>
              <a:t>Strategies: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CC"/>
                </a:solidFill>
              </a:rPr>
              <a:t>Beryllium walled cavities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CC"/>
                </a:solidFill>
              </a:rPr>
              <a:t>Bucked Coil Lattices</a:t>
            </a:r>
            <a:endParaRPr lang="en-US" sz="2000" b="1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 High Pressure (GH</a:t>
            </a:r>
            <a:r>
              <a:rPr lang="en-US" sz="2000" b="1" baseline="-25000" dirty="0">
                <a:solidFill>
                  <a:srgbClr val="0000CC"/>
                </a:solidFill>
              </a:rPr>
              <a:t>2</a:t>
            </a:r>
            <a:r>
              <a:rPr lang="en-US" sz="2000" b="1" dirty="0">
                <a:solidFill>
                  <a:srgbClr val="0000CC"/>
                </a:solidFill>
              </a:rPr>
              <a:t> filled) </a:t>
            </a:r>
            <a:r>
              <a:rPr lang="en-US" sz="2000" b="1" dirty="0" err="1">
                <a:solidFill>
                  <a:srgbClr val="0000CC"/>
                </a:solidFill>
              </a:rPr>
              <a:t>rf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</a:rPr>
              <a:t>cavities</a:t>
            </a:r>
            <a:endParaRPr lang="en-US" sz="2000" b="1" dirty="0">
              <a:solidFill>
                <a:srgbClr val="0000CC"/>
              </a:solidFill>
            </a:endParaRPr>
          </a:p>
        </p:txBody>
      </p:sp>
      <p:graphicFrame>
        <p:nvGraphicFramePr>
          <p:cNvPr id="47718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114800" y="1752600"/>
          <a:ext cx="4876800" cy="307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Chart" r:id="rId4" imgW="5638705" imgH="3558445" progId="Excel.Chart.8">
                  <p:embed/>
                </p:oleObj>
              </mc:Choice>
              <mc:Fallback>
                <p:oleObj name="Chart" r:id="rId4" imgW="5638705" imgH="355844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752600"/>
                        <a:ext cx="4876800" cy="307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7191" name="Text Box 7"/>
          <p:cNvSpPr txBox="1">
            <a:spLocks noChangeArrowheads="1"/>
          </p:cNvSpPr>
          <p:nvPr/>
        </p:nvSpPr>
        <p:spPr bwMode="auto">
          <a:xfrm>
            <a:off x="6019800" y="1093788"/>
            <a:ext cx="1656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/>
              <a:t>D. </a:t>
            </a:r>
            <a:r>
              <a:rPr lang="en-US" sz="2400" b="1" dirty="0"/>
              <a:t>Neuffer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2271" y="5089951"/>
            <a:ext cx="4237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30% performance loss with 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factor 2 gradient reduction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Bucked Coils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71" y="1618841"/>
            <a:ext cx="3086057" cy="237326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69" y="1110690"/>
            <a:ext cx="4291131" cy="316285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3972399"/>
            <a:ext cx="3059516" cy="254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62398" y="4818833"/>
            <a:ext cx="5381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Axial field reduced at </a:t>
            </a:r>
            <a:r>
              <a:rPr lang="en-US" sz="2400" b="1" dirty="0" err="1" smtClean="0"/>
              <a:t>rf</a:t>
            </a:r>
            <a:r>
              <a:rPr lang="en-US" sz="2400" b="1" dirty="0" smtClean="0"/>
              <a:t> cavity walls</a:t>
            </a:r>
            <a:endParaRPr lang="en-US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724150" y="4768850"/>
            <a:ext cx="1038248" cy="2095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4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20912" y="146050"/>
            <a:ext cx="6362700" cy="925513"/>
          </a:xfrm>
        </p:spPr>
        <p:txBody>
          <a:bodyPr>
            <a:normAutofit/>
          </a:bodyPr>
          <a:lstStyle/>
          <a:p>
            <a:r>
              <a:rPr lang="en-US" dirty="0" smtClean="0"/>
              <a:t>Bucked Coils for </a:t>
            </a:r>
            <a:r>
              <a:rPr lang="en-US" dirty="0" smtClean="0"/>
              <a:t>the Cooler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pPr>
              <a:defRPr/>
            </a:pPr>
            <a:fld id="{E45D8C46-5D28-428D-8178-D08BB771D9A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244" name="Picture 8" descr="C:\Users\diktys\Desktop\Graph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t="6824" r="10136" b="2628"/>
          <a:stretch>
            <a:fillRect/>
          </a:stretch>
        </p:blipFill>
        <p:spPr bwMode="auto">
          <a:xfrm>
            <a:off x="365386" y="2304257"/>
            <a:ext cx="3190875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Content Placeholder 2"/>
          <p:cNvSpPr>
            <a:spLocks noGrp="1"/>
          </p:cNvSpPr>
          <p:nvPr>
            <p:ph idx="4294967295"/>
          </p:nvPr>
        </p:nvSpPr>
        <p:spPr>
          <a:xfrm>
            <a:off x="180618" y="5598132"/>
            <a:ext cx="3533775" cy="491518"/>
          </a:xfrm>
        </p:spPr>
        <p:txBody>
          <a:bodyPr lIns="54864" tIns="91440">
            <a:normAutofit/>
          </a:bodyPr>
          <a:lstStyle/>
          <a:p>
            <a:pPr marL="119062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 smtClean="0"/>
          </a:p>
        </p:txBody>
      </p:sp>
      <p:pic>
        <p:nvPicPr>
          <p:cNvPr id="10246" name="Picture 11" descr="C:\Users\diktys-admin\Desktop\Graph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6688" r="12448" b="3491"/>
          <a:stretch>
            <a:fillRect/>
          </a:stretch>
        </p:blipFill>
        <p:spPr bwMode="auto">
          <a:xfrm>
            <a:off x="5344282" y="1272747"/>
            <a:ext cx="2778542" cy="233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11"/>
          <p:cNvSpPr txBox="1">
            <a:spLocks noChangeArrowheads="1"/>
          </p:cNvSpPr>
          <p:nvPr/>
        </p:nvSpPr>
        <p:spPr bwMode="auto">
          <a:xfrm>
            <a:off x="5833416" y="1088081"/>
            <a:ext cx="1964383" cy="369332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Radial BC (RBC)</a:t>
            </a:r>
          </a:p>
        </p:txBody>
      </p:sp>
      <p:sp>
        <p:nvSpPr>
          <p:cNvPr id="10248" name="Right Arrow 1"/>
          <p:cNvSpPr>
            <a:spLocks noChangeArrowheads="1"/>
          </p:cNvSpPr>
          <p:nvPr/>
        </p:nvSpPr>
        <p:spPr bwMode="auto">
          <a:xfrm>
            <a:off x="4083050" y="3419447"/>
            <a:ext cx="818356" cy="674687"/>
          </a:xfrm>
          <a:prstGeom prst="rightArrow">
            <a:avLst>
              <a:gd name="adj1" fmla="val 50000"/>
              <a:gd name="adj2" fmla="val 50201"/>
            </a:avLst>
          </a:prstGeom>
          <a:noFill/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624013" y="2134394"/>
            <a:ext cx="968375" cy="339725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Baseline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0477" y="1117599"/>
            <a:ext cx="1591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  <a:r>
              <a:rPr lang="en-US" sz="2400" b="1" dirty="0" smtClean="0"/>
              <a:t>. </a:t>
            </a:r>
            <a:r>
              <a:rPr lang="en-US" sz="2400" b="1" dirty="0" smtClean="0"/>
              <a:t>Alekou</a:t>
            </a:r>
            <a:endParaRPr lang="en-US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7" y="3950466"/>
            <a:ext cx="3121025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16" y="3660748"/>
            <a:ext cx="22796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98" y="1028700"/>
            <a:ext cx="5842747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1981200" y="57150"/>
            <a:ext cx="64770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ICOOL </a:t>
            </a:r>
            <a:r>
              <a:rPr lang="en-US" sz="4000" dirty="0" smtClean="0"/>
              <a:t>S</a:t>
            </a:r>
            <a:r>
              <a:rPr lang="en-US" sz="4000" dirty="0" smtClean="0"/>
              <a:t>imulations</a:t>
            </a: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pPr>
              <a:defRPr/>
            </a:pPr>
            <a:fld id="{28D682C8-BDD5-45C7-ADFE-CFEC02EB6E9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3317" name="Content Placeholder 2"/>
          <p:cNvSpPr>
            <a:spLocks noGrp="1"/>
          </p:cNvSpPr>
          <p:nvPr>
            <p:ph idx="4294967295"/>
          </p:nvPr>
        </p:nvSpPr>
        <p:spPr>
          <a:xfrm>
            <a:off x="114300" y="5368925"/>
            <a:ext cx="8934450" cy="1184275"/>
          </a:xfrm>
        </p:spPr>
        <p:txBody>
          <a:bodyPr lIns="54864" tIns="91440">
            <a:normAutofit fontScale="85000" lnSpcReduction="10000"/>
          </a:bodyPr>
          <a:lstStyle/>
          <a:p>
            <a:pPr marL="438150" indent="-319088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Similar results for both</a:t>
            </a:r>
            <a:r>
              <a:rPr lang="en-US" b="1" dirty="0" smtClean="0"/>
              <a:t> </a:t>
            </a:r>
            <a:r>
              <a:rPr lang="en-US" b="1" dirty="0" smtClean="0"/>
              <a:t>LBC and RBC schemes</a:t>
            </a:r>
          </a:p>
          <a:p>
            <a:pPr marL="438150" indent="-319088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20% less </a:t>
            </a:r>
            <a:r>
              <a:rPr lang="en-US" b="1" dirty="0" err="1" smtClean="0"/>
              <a:t>muon</a:t>
            </a:r>
            <a:r>
              <a:rPr lang="en-US" b="1" dirty="0" smtClean="0"/>
              <a:t> per protons compared to baseline</a:t>
            </a:r>
          </a:p>
        </p:txBody>
      </p:sp>
      <p:cxnSp>
        <p:nvCxnSpPr>
          <p:cNvPr id="13318" name="Straight Connector 2"/>
          <p:cNvCxnSpPr>
            <a:cxnSpLocks noChangeShapeType="1"/>
          </p:cNvCxnSpPr>
          <p:nvPr/>
        </p:nvCxnSpPr>
        <p:spPr bwMode="auto">
          <a:xfrm>
            <a:off x="2692400" y="2744788"/>
            <a:ext cx="0" cy="1981200"/>
          </a:xfrm>
          <a:prstGeom prst="line">
            <a:avLst/>
          </a:prstGeom>
          <a:noFill/>
          <a:ln w="25400" cap="sq" algn="ctr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9" name="Straight Connector 7"/>
          <p:cNvCxnSpPr>
            <a:cxnSpLocks noChangeShapeType="1"/>
          </p:cNvCxnSpPr>
          <p:nvPr/>
        </p:nvCxnSpPr>
        <p:spPr bwMode="auto">
          <a:xfrm>
            <a:off x="3263900" y="2706688"/>
            <a:ext cx="0" cy="2057400"/>
          </a:xfrm>
          <a:prstGeom prst="line">
            <a:avLst/>
          </a:prstGeom>
          <a:noFill/>
          <a:ln w="25400" cap="sq" algn="ctr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0" name="Straight Connector 2"/>
          <p:cNvCxnSpPr>
            <a:cxnSpLocks noChangeShapeType="1"/>
          </p:cNvCxnSpPr>
          <p:nvPr/>
        </p:nvCxnSpPr>
        <p:spPr bwMode="auto">
          <a:xfrm>
            <a:off x="2292350" y="2738438"/>
            <a:ext cx="0" cy="2057400"/>
          </a:xfrm>
          <a:prstGeom prst="line">
            <a:avLst/>
          </a:prstGeom>
          <a:noFill/>
          <a:ln w="25400" cap="sq" algn="ctr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1" name="TextBox 1"/>
          <p:cNvSpPr txBox="1">
            <a:spLocks noChangeArrowheads="1"/>
          </p:cNvSpPr>
          <p:nvPr/>
        </p:nvSpPr>
        <p:spPr bwMode="auto">
          <a:xfrm rot="-5400000">
            <a:off x="1832768" y="2882107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00"/>
                </a:solidFill>
              </a:rPr>
              <a:t>   BUNCHER</a:t>
            </a:r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 rot="-5400000">
            <a:off x="2361822" y="2536825"/>
            <a:ext cx="1323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00"/>
                </a:solidFill>
              </a:rPr>
              <a:t>   ROTATOR</a:t>
            </a:r>
          </a:p>
        </p:txBody>
      </p:sp>
      <p:sp>
        <p:nvSpPr>
          <p:cNvPr id="13323" name="TextBox 11"/>
          <p:cNvSpPr txBox="1">
            <a:spLocks noChangeArrowheads="1"/>
          </p:cNvSpPr>
          <p:nvPr/>
        </p:nvSpPr>
        <p:spPr bwMode="auto">
          <a:xfrm rot="-5400000">
            <a:off x="2971007" y="2102645"/>
            <a:ext cx="1108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00"/>
                </a:solidFill>
              </a:rPr>
              <a:t> COOLER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en-US" sz="4000" b="1" dirty="0" smtClean="0">
              <a:solidFill>
                <a:srgbClr val="0000CC"/>
              </a:solidFill>
            </a:endParaRPr>
          </a:p>
          <a:p>
            <a:pPr lvl="0">
              <a:buNone/>
            </a:pPr>
            <a:r>
              <a:rPr lang="en-US" sz="4000" b="1" dirty="0" smtClean="0">
                <a:solidFill>
                  <a:srgbClr val="0000CC"/>
                </a:solidFill>
              </a:rPr>
              <a:t>Define Front End</a:t>
            </a:r>
          </a:p>
          <a:p>
            <a:pPr lvl="0">
              <a:buNone/>
            </a:pPr>
            <a:r>
              <a:rPr lang="en-US" sz="4000" b="1" dirty="0" smtClean="0">
                <a:solidFill>
                  <a:srgbClr val="0000CC"/>
                </a:solidFill>
              </a:rPr>
              <a:t> Major Sub-systems</a:t>
            </a:r>
          </a:p>
          <a:p>
            <a:pPr lvl="0">
              <a:buNone/>
            </a:pPr>
            <a:r>
              <a:rPr lang="en-US" sz="4000" b="1" dirty="0" smtClean="0">
                <a:solidFill>
                  <a:srgbClr val="0000CC"/>
                </a:solidFill>
              </a:rPr>
              <a:t> Key Challenges</a:t>
            </a:r>
          </a:p>
          <a:p>
            <a:pPr lvl="0">
              <a:buNone/>
            </a:pP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</a:rPr>
              <a:t>Future R&amp;D Activities</a:t>
            </a:r>
            <a:endParaRPr lang="en-US" sz="4000" b="1" dirty="0" smtClean="0">
              <a:solidFill>
                <a:srgbClr val="0000CC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461" y="15876"/>
            <a:ext cx="6536390" cy="987967"/>
          </a:xfrm>
        </p:spPr>
        <p:txBody>
          <a:bodyPr/>
          <a:lstStyle/>
          <a:p>
            <a:r>
              <a:rPr lang="en-US" dirty="0" smtClean="0"/>
              <a:t>High Pressure Gas RF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3" y="984775"/>
            <a:ext cx="2503264" cy="23235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60" y="3168650"/>
            <a:ext cx="3918476" cy="2959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1" y="3168650"/>
            <a:ext cx="4044950" cy="29590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69178" y="1179016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J.C. Gallardo</a:t>
            </a:r>
          </a:p>
          <a:p>
            <a:r>
              <a:rPr lang="en-US" sz="2000" b="1" dirty="0" smtClean="0"/>
              <a:t>M. </a:t>
            </a:r>
            <a:r>
              <a:rPr lang="en-US" sz="2000" b="1" dirty="0" err="1" smtClean="0"/>
              <a:t>Zisman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96899" y="1223516"/>
            <a:ext cx="307808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Simulation considers: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34 </a:t>
            </a:r>
            <a:r>
              <a:rPr lang="en-US" sz="2000" b="1" dirty="0" err="1" smtClean="0"/>
              <a:t>atms</a:t>
            </a:r>
            <a:r>
              <a:rPr lang="en-US" sz="2000" b="1" dirty="0" smtClean="0"/>
              <a:t> GH</a:t>
            </a:r>
            <a:r>
              <a:rPr lang="en-US" sz="2000" b="1" baseline="-25000" dirty="0" smtClean="0"/>
              <a:t>2</a:t>
            </a:r>
            <a:endParaRPr lang="en-US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err="1" smtClean="0"/>
              <a:t>LiH</a:t>
            </a:r>
            <a:r>
              <a:rPr lang="en-US" sz="2000" b="1" dirty="0" smtClean="0"/>
              <a:t> absorbers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Be Isolation windows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15 MV/m </a:t>
            </a:r>
            <a:r>
              <a:rPr lang="en-US" sz="2000" b="1" dirty="0" err="1" smtClean="0"/>
              <a:t>rf</a:t>
            </a:r>
            <a:r>
              <a:rPr lang="en-US" sz="2000" b="1" dirty="0" smtClean="0"/>
              <a:t> gradients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02494" y="6101744"/>
            <a:ext cx="7169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dirty="0" smtClean="0"/>
              <a:t>        </a:t>
            </a:r>
            <a:r>
              <a:rPr lang="en-US" sz="2000" b="1" dirty="0" err="1" smtClean="0"/>
              <a:t>ε</a:t>
            </a:r>
            <a:r>
              <a:rPr lang="en-US" sz="2000" b="1" baseline="-25000" dirty="0" err="1" smtClean="0"/>
              <a:t>T</a:t>
            </a:r>
            <a:r>
              <a:rPr lang="en-US" sz="2000" b="1" baseline="-25000" dirty="0" smtClean="0"/>
              <a:t>      </a:t>
            </a:r>
            <a:r>
              <a:rPr lang="en-US" sz="2000" b="1" baseline="-25000" dirty="0" smtClean="0"/>
              <a:t>            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Red: Vacuum 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rf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    </a:t>
            </a:r>
            <a:r>
              <a:rPr lang="en-US" sz="2000" b="1" baseline="-25000" dirty="0" smtClean="0"/>
              <a:t>Black: HPRF           Downstream Acceptance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249340" y="2569686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8% Reduction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300140" y="2927350"/>
            <a:ext cx="855362" cy="1231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49829" y="3733800"/>
            <a:ext cx="14442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53050" y="3638034"/>
            <a:ext cx="12636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Taper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21</a:t>
            </a:fld>
            <a:endParaRPr lang="en-US"/>
          </a:p>
        </p:txBody>
      </p:sp>
      <p:pic>
        <p:nvPicPr>
          <p:cNvPr id="7" name="Content Placeholder 6" descr="production_extended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t="39439" r="9372" b="5577"/>
          <a:stretch/>
        </p:blipFill>
        <p:spPr>
          <a:xfrm>
            <a:off x="96695" y="1149350"/>
            <a:ext cx="5868531" cy="50199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7500" y="1236017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H. </a:t>
            </a:r>
            <a:r>
              <a:rPr lang="en-US" sz="2400" b="1" dirty="0" err="1" smtClean="0"/>
              <a:t>Sayed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91201" y="2101850"/>
            <a:ext cx="32321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If </a:t>
            </a:r>
            <a:r>
              <a:rPr lang="en-US" sz="2000" b="1" dirty="0" smtClean="0"/>
              <a:t>Target system </a:t>
            </a:r>
            <a:r>
              <a:rPr lang="en-US" sz="2000" b="1" dirty="0" smtClean="0"/>
              <a:t>goes from </a:t>
            </a:r>
            <a:r>
              <a:rPr lang="en-US" sz="2400" b="1" u="sng" dirty="0" smtClean="0">
                <a:solidFill>
                  <a:srgbClr val="C00000"/>
                </a:solidFill>
              </a:rPr>
              <a:t>20T to 15T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/>
              <a:t>peak field then end </a:t>
            </a:r>
            <a:r>
              <a:rPr lang="en-US" sz="2000" b="1" dirty="0" smtClean="0"/>
              <a:t>field </a:t>
            </a:r>
            <a:r>
              <a:rPr lang="en-US" sz="2000" b="1" dirty="0" smtClean="0"/>
              <a:t>goes from </a:t>
            </a:r>
            <a:r>
              <a:rPr lang="en-US" sz="2400" b="1" u="sng" dirty="0" smtClean="0">
                <a:solidFill>
                  <a:srgbClr val="C00000"/>
                </a:solidFill>
              </a:rPr>
              <a:t>1.5 T to 1.8T </a:t>
            </a:r>
            <a:r>
              <a:rPr lang="en-US" sz="2000" b="1" dirty="0" smtClean="0"/>
              <a:t>in order to maintain performance</a:t>
            </a:r>
          </a:p>
        </p:txBody>
      </p:sp>
    </p:spTree>
    <p:extLst>
      <p:ext uri="{BB962C8B-B14F-4D97-AF65-F5344CB8AC3E}">
        <p14:creationId xmlns:p14="http://schemas.microsoft.com/office/powerpoint/2010/main" val="22476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13 R&amp;D Activities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Integrate Chicane into Decay region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Respond to new Target </a:t>
            </a:r>
            <a:r>
              <a:rPr lang="en-US" b="1" dirty="0" smtClean="0">
                <a:solidFill>
                  <a:srgbClr val="0000CC"/>
                </a:solidFill>
              </a:rPr>
              <a:t>taper </a:t>
            </a:r>
            <a:r>
              <a:rPr lang="en-US" b="1" dirty="0" smtClean="0">
                <a:solidFill>
                  <a:srgbClr val="0000CC"/>
                </a:solidFill>
              </a:rPr>
              <a:t>15T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1.8T</a:t>
            </a:r>
          </a:p>
          <a:p>
            <a:pPr lvl="1"/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Set Decay channel, </a:t>
            </a:r>
            <a:r>
              <a:rPr lang="en-US" b="1" dirty="0" err="1" smtClean="0">
                <a:solidFill>
                  <a:srgbClr val="0000CC"/>
                </a:solidFill>
                <a:sym typeface="Wingdings" pitchFamily="2" charset="2"/>
              </a:rPr>
              <a:t>Buncher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, Rotator to 1.8T</a:t>
            </a:r>
          </a:p>
          <a:p>
            <a:pPr lvl="1"/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Establish new matching section 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into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Cooler</a:t>
            </a:r>
          </a:p>
          <a:p>
            <a:pPr lvl="1"/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Re-optimize Front End parameters</a:t>
            </a:r>
          </a:p>
          <a:p>
            <a:pPr lvl="1"/>
            <a:r>
              <a:rPr lang="en-US" b="1" dirty="0" smtClean="0">
                <a:solidFill>
                  <a:srgbClr val="0000CC"/>
                </a:solidFill>
              </a:rPr>
              <a:t>Evaluate Front End performance levels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Support </a:t>
            </a:r>
            <a:r>
              <a:rPr lang="en-US" b="1" dirty="0" smtClean="0">
                <a:solidFill>
                  <a:srgbClr val="0000CC"/>
                </a:solidFill>
              </a:rPr>
              <a:t>IDS-NF RDR activities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31344" y="15876"/>
            <a:ext cx="6536390" cy="987967"/>
          </a:xfrm>
        </p:spPr>
        <p:txBody>
          <a:bodyPr/>
          <a:lstStyle/>
          <a:p>
            <a:r>
              <a:rPr lang="en-US" dirty="0" smtClean="0"/>
              <a:t>FY </a:t>
            </a:r>
            <a:r>
              <a:rPr lang="en-US" dirty="0" smtClean="0"/>
              <a:t>14 &amp; 15 </a:t>
            </a:r>
            <a:r>
              <a:rPr lang="en-US" dirty="0" smtClean="0"/>
              <a:t>R&amp;D Activities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Optimize Front End for </a:t>
            </a:r>
            <a:r>
              <a:rPr lang="en-US" b="1" dirty="0" err="1" smtClean="0">
                <a:solidFill>
                  <a:srgbClr val="0000CC"/>
                </a:solidFill>
              </a:rPr>
              <a:t>Muon</a:t>
            </a:r>
            <a:r>
              <a:rPr lang="en-US" b="1" dirty="0" smtClean="0">
                <a:solidFill>
                  <a:srgbClr val="0000CC"/>
                </a:solidFill>
              </a:rPr>
              <a:t> Collider</a:t>
            </a:r>
            <a:endParaRPr lang="en-US" b="1" dirty="0" smtClean="0">
              <a:solidFill>
                <a:srgbClr val="0000CC"/>
              </a:solidFill>
            </a:endParaRPr>
          </a:p>
          <a:p>
            <a:r>
              <a:rPr lang="en-US" b="1" dirty="0" smtClean="0">
                <a:solidFill>
                  <a:srgbClr val="0000CC"/>
                </a:solidFill>
              </a:rPr>
              <a:t>Respond </a:t>
            </a:r>
            <a:r>
              <a:rPr lang="en-US" b="1" dirty="0" smtClean="0">
                <a:solidFill>
                  <a:srgbClr val="0000CC"/>
                </a:solidFill>
              </a:rPr>
              <a:t>to </a:t>
            </a:r>
            <a:r>
              <a:rPr lang="en-US" b="1" dirty="0" err="1" smtClean="0">
                <a:solidFill>
                  <a:srgbClr val="0000CC"/>
                </a:solidFill>
              </a:rPr>
              <a:t>rf</a:t>
            </a:r>
            <a:r>
              <a:rPr lang="en-US" b="1" dirty="0" smtClean="0">
                <a:solidFill>
                  <a:srgbClr val="0000CC"/>
                </a:solidFill>
              </a:rPr>
              <a:t> cavity technology results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 Support </a:t>
            </a:r>
            <a:r>
              <a:rPr lang="en-US" b="1" dirty="0" smtClean="0">
                <a:solidFill>
                  <a:srgbClr val="0000CC"/>
                </a:solidFill>
              </a:rPr>
              <a:t>MAPFP1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activities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00CC"/>
                </a:solidFill>
              </a:rPr>
              <a:t>A Front End baseline has been established</a:t>
            </a:r>
          </a:p>
          <a:p>
            <a:r>
              <a:rPr lang="en-US" sz="2800" b="1" dirty="0">
                <a:solidFill>
                  <a:srgbClr val="0000CC"/>
                </a:solidFill>
              </a:rPr>
              <a:t>Optimization studies have resulted in a 0.08 </a:t>
            </a:r>
            <a:r>
              <a:rPr lang="el-GR" sz="2800" b="1" dirty="0">
                <a:solidFill>
                  <a:srgbClr val="0000CC"/>
                </a:solidFill>
                <a:cs typeface="Arial" pitchFamily="34" charset="0"/>
              </a:rPr>
              <a:t>μ</a:t>
            </a:r>
            <a:r>
              <a:rPr lang="en-US" sz="2800" b="1" baseline="30000" dirty="0">
                <a:solidFill>
                  <a:srgbClr val="0000CC"/>
                </a:solidFill>
                <a:latin typeface=""/>
                <a:cs typeface="Arial" pitchFamily="34" charset="0"/>
              </a:rPr>
              <a:t>/</a:t>
            </a:r>
            <a:r>
              <a:rPr lang="en-US" sz="2800" b="1" dirty="0">
                <a:solidFill>
                  <a:srgbClr val="0000CC"/>
                </a:solidFill>
                <a:latin typeface=""/>
                <a:cs typeface="Arial" pitchFamily="34" charset="0"/>
              </a:rPr>
              <a:t>p throughput ratio for 8 </a:t>
            </a:r>
            <a:r>
              <a:rPr lang="en-US" sz="2800" b="1" dirty="0" err="1">
                <a:solidFill>
                  <a:srgbClr val="0000CC"/>
                </a:solidFill>
                <a:latin typeface=""/>
                <a:cs typeface="Arial" pitchFamily="34" charset="0"/>
              </a:rPr>
              <a:t>GeV</a:t>
            </a:r>
            <a:r>
              <a:rPr lang="en-US" sz="2800" b="1" dirty="0">
                <a:solidFill>
                  <a:srgbClr val="0000CC"/>
                </a:solidFill>
                <a:latin typeface=""/>
                <a:cs typeface="Arial" pitchFamily="34" charset="0"/>
              </a:rPr>
              <a:t> incoming protons </a:t>
            </a:r>
          </a:p>
          <a:p>
            <a:r>
              <a:rPr lang="en-US" sz="2800" b="1" dirty="0">
                <a:solidFill>
                  <a:srgbClr val="0000CC"/>
                </a:solidFill>
                <a:latin typeface=""/>
                <a:cs typeface="Arial" pitchFamily="34" charset="0"/>
              </a:rPr>
              <a:t>Key Front End challenges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"/>
                <a:cs typeface="Arial" pitchFamily="34" charset="0"/>
              </a:rPr>
              <a:t>Performance of </a:t>
            </a:r>
            <a:r>
              <a:rPr lang="en-US" b="1" dirty="0" err="1">
                <a:solidFill>
                  <a:srgbClr val="C00000"/>
                </a:solidFill>
                <a:latin typeface=""/>
                <a:cs typeface="Arial" pitchFamily="34" charset="0"/>
              </a:rPr>
              <a:t>rf</a:t>
            </a:r>
            <a:r>
              <a:rPr lang="en-US" b="1" dirty="0">
                <a:solidFill>
                  <a:srgbClr val="C00000"/>
                </a:solidFill>
                <a:latin typeface=""/>
                <a:cs typeface="Arial" pitchFamily="34" charset="0"/>
              </a:rPr>
              <a:t> cavities in magnetic field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"/>
                <a:cs typeface="Arial" pitchFamily="34" charset="0"/>
              </a:rPr>
              <a:t>Energy deposition along Front End channel</a:t>
            </a:r>
          </a:p>
          <a:p>
            <a:r>
              <a:rPr lang="en-US" sz="2800" b="1" dirty="0">
                <a:solidFill>
                  <a:srgbClr val="0000CC"/>
                </a:solidFill>
                <a:latin typeface=""/>
                <a:cs typeface="Arial" pitchFamily="34" charset="0"/>
              </a:rPr>
              <a:t>Mitigation strategies have been developed to address these challenges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3DE29-A467-4A46-BC82-8F994205E6F5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52610" name="Rectangle 2"/>
          <p:cNvSpPr>
            <a:spLocks noGrp="1"/>
          </p:cNvSpPr>
          <p:nvPr>
            <p:ph type="title"/>
          </p:nvPr>
        </p:nvSpPr>
        <p:spPr>
          <a:xfrm>
            <a:off x="1914929" y="169277"/>
            <a:ext cx="6477000" cy="762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The </a:t>
            </a:r>
            <a:r>
              <a:rPr lang="en-US" sz="3600" dirty="0" err="1"/>
              <a:t>Muon</a:t>
            </a:r>
            <a:r>
              <a:rPr lang="en-US" sz="3600" dirty="0"/>
              <a:t> Collider/Neutrino</a:t>
            </a:r>
            <a:br>
              <a:rPr lang="en-US" sz="3600" dirty="0"/>
            </a:br>
            <a:r>
              <a:rPr lang="en-US" sz="3600" dirty="0"/>
              <a:t> Factory Front End</a:t>
            </a:r>
          </a:p>
        </p:txBody>
      </p:sp>
      <p:sp>
        <p:nvSpPr>
          <p:cNvPr id="452611" name="Rectangle 3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8915400" cy="47545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dirty="0">
                <a:solidFill>
                  <a:srgbClr val="0000CC"/>
                </a:solidFill>
              </a:rPr>
              <a:t>The Front End is that portion of the facility </a:t>
            </a:r>
            <a:r>
              <a:rPr lang="en-US" sz="2000" b="1" dirty="0" smtClean="0">
                <a:solidFill>
                  <a:srgbClr val="0000CC"/>
                </a:solidFill>
              </a:rPr>
              <a:t>following </a:t>
            </a:r>
            <a:r>
              <a:rPr lang="en-US" sz="2000" b="1" dirty="0">
                <a:solidFill>
                  <a:srgbClr val="0000CC"/>
                </a:solidFill>
              </a:rPr>
              <a:t>the proton driver </a:t>
            </a:r>
            <a:r>
              <a:rPr lang="en-US" sz="2000" b="1" dirty="0" smtClean="0">
                <a:solidFill>
                  <a:srgbClr val="0000CC"/>
                </a:solidFill>
              </a:rPr>
              <a:t>and target which delivers </a:t>
            </a:r>
            <a:r>
              <a:rPr lang="en-US" sz="2000" b="1" dirty="0" err="1" smtClean="0">
                <a:solidFill>
                  <a:srgbClr val="0000CC"/>
                </a:solidFill>
              </a:rPr>
              <a:t>muons</a:t>
            </a:r>
            <a:r>
              <a:rPr lang="en-US" sz="2000" b="1" dirty="0" smtClean="0">
                <a:solidFill>
                  <a:srgbClr val="0000CC"/>
                </a:solidFill>
              </a:rPr>
              <a:t> to the </a:t>
            </a:r>
            <a:r>
              <a:rPr lang="en-US" sz="2000" b="1" dirty="0" err="1" smtClean="0">
                <a:solidFill>
                  <a:srgbClr val="0000CC"/>
                </a:solidFill>
              </a:rPr>
              <a:t>Muon</a:t>
            </a:r>
            <a:r>
              <a:rPr lang="en-US" sz="2000" b="1" dirty="0" smtClean="0">
                <a:solidFill>
                  <a:srgbClr val="0000CC"/>
                </a:solidFill>
              </a:rPr>
              <a:t> Collider 6d cooling system or the </a:t>
            </a:r>
            <a:r>
              <a:rPr lang="en-US" sz="2000" b="1" dirty="0">
                <a:solidFill>
                  <a:srgbClr val="0000CC"/>
                </a:solidFill>
              </a:rPr>
              <a:t>Neutrino </a:t>
            </a:r>
            <a:r>
              <a:rPr lang="en-US" sz="2000" b="1" dirty="0" smtClean="0">
                <a:solidFill>
                  <a:srgbClr val="0000CC"/>
                </a:solidFill>
              </a:rPr>
              <a:t>Factory acceleration system.</a:t>
            </a:r>
            <a:endParaRPr lang="en-US" sz="2000" b="1" dirty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en-US" sz="2000" b="1" dirty="0">
                <a:solidFill>
                  <a:srgbClr val="0000CC"/>
                </a:solidFill>
              </a:rPr>
              <a:t>The proton source will have different bunch </a:t>
            </a:r>
            <a:r>
              <a:rPr lang="en-US" sz="2000" b="1" dirty="0" smtClean="0">
                <a:solidFill>
                  <a:srgbClr val="0000CC"/>
                </a:solidFill>
              </a:rPr>
              <a:t>structures.</a:t>
            </a:r>
            <a:endParaRPr lang="en-US" sz="2000" b="1" dirty="0">
              <a:solidFill>
                <a:srgbClr val="0000CC"/>
              </a:solidFill>
            </a:endParaRPr>
          </a:p>
          <a:p>
            <a:endParaRPr lang="en-US" sz="2800" b="1" dirty="0"/>
          </a:p>
        </p:txBody>
      </p:sp>
      <p:sp>
        <p:nvSpPr>
          <p:cNvPr id="452614" name="TextBox 165"/>
          <p:cNvSpPr txBox="1">
            <a:spLocks noChangeArrowheads="1"/>
          </p:cNvSpPr>
          <p:nvPr/>
        </p:nvSpPr>
        <p:spPr bwMode="auto">
          <a:xfrm>
            <a:off x="7081564" y="3240974"/>
            <a:ext cx="19912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00FF"/>
                </a:solidFill>
                <a:latin typeface="Comic Sans MS" pitchFamily="66" charset="0"/>
              </a:rPr>
              <a:t>Neutrino</a:t>
            </a:r>
            <a:br>
              <a:rPr lang="en-US" sz="1800" b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1800" b="1" dirty="0" smtClean="0">
                <a:solidFill>
                  <a:srgbClr val="0000FF"/>
                </a:solidFill>
                <a:latin typeface="Comic Sans MS" pitchFamily="66" charset="0"/>
              </a:rPr>
              <a:t>Factory</a:t>
            </a:r>
          </a:p>
          <a:p>
            <a:pPr eaLnBrk="1" hangingPunct="1"/>
            <a:r>
              <a:rPr lang="en-US" sz="1800" b="1" dirty="0" smtClean="0">
                <a:solidFill>
                  <a:srgbClr val="0000FF"/>
                </a:solidFill>
                <a:latin typeface="Comic Sans MS" pitchFamily="66" charset="0"/>
              </a:rPr>
              <a:t>(with 4D cooler)</a:t>
            </a:r>
            <a:endParaRPr lang="en-US" sz="1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52615" name="TextBox 165"/>
          <p:cNvSpPr txBox="1">
            <a:spLocks noChangeArrowheads="1"/>
          </p:cNvSpPr>
          <p:nvPr/>
        </p:nvSpPr>
        <p:spPr bwMode="auto">
          <a:xfrm>
            <a:off x="7280337" y="4961533"/>
            <a:ext cx="179247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err="1">
                <a:solidFill>
                  <a:srgbClr val="0000FF"/>
                </a:solidFill>
                <a:latin typeface="Comic Sans MS" pitchFamily="66" charset="0"/>
              </a:rPr>
              <a:t>Muon</a:t>
            </a:r>
            <a:r>
              <a:rPr lang="en-US" sz="1800" b="1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1800" b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1800" b="1" dirty="0" smtClean="0">
                <a:solidFill>
                  <a:srgbClr val="0000FF"/>
                </a:solidFill>
                <a:latin typeface="Comic Sans MS" pitchFamily="66" charset="0"/>
              </a:rPr>
              <a:t>Collider</a:t>
            </a:r>
          </a:p>
          <a:p>
            <a:pPr eaLnBrk="1" hangingPunct="1"/>
            <a:r>
              <a:rPr lang="en-US" sz="1800" b="1" dirty="0" smtClean="0">
                <a:solidFill>
                  <a:srgbClr val="0000FF"/>
                </a:solidFill>
                <a:latin typeface="Comic Sans MS" pitchFamily="66" charset="0"/>
              </a:rPr>
              <a:t>(no 4D Cooler)</a:t>
            </a:r>
            <a:endParaRPr lang="en-US" sz="1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2922754"/>
            <a:ext cx="4984750" cy="15597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4710860"/>
            <a:ext cx="6219420" cy="1504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 dirty="0"/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 dirty="0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096AE-5812-4FF1-801E-FF121C48EA26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53634" name="Rectangle 2"/>
          <p:cNvSpPr>
            <a:spLocks noGrp="1"/>
          </p:cNvSpPr>
          <p:nvPr>
            <p:ph type="title"/>
          </p:nvPr>
        </p:nvSpPr>
        <p:spPr>
          <a:xfrm>
            <a:off x="2113756" y="-8255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Major Front End Sub-Systems</a:t>
            </a:r>
            <a:endParaRPr lang="el-GR" dirty="0"/>
          </a:p>
        </p:txBody>
      </p:sp>
      <p:sp>
        <p:nvSpPr>
          <p:cNvPr id="453635" name="Rectangle 3"/>
          <p:cNvSpPr>
            <a:spLocks noGrp="1"/>
          </p:cNvSpPr>
          <p:nvPr>
            <p:ph type="body" idx="1"/>
          </p:nvPr>
        </p:nvSpPr>
        <p:spPr>
          <a:xfrm>
            <a:off x="914400" y="1295400"/>
            <a:ext cx="7743825" cy="2667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4000" b="1" dirty="0" smtClean="0">
                <a:solidFill>
                  <a:srgbClr val="0000CC"/>
                </a:solidFill>
              </a:rPr>
              <a:t>Drift/Decay Channel  </a:t>
            </a:r>
            <a:r>
              <a:rPr lang="en-US" sz="4000" b="1" dirty="0">
                <a:solidFill>
                  <a:srgbClr val="0000CC"/>
                </a:solidFill>
              </a:rPr>
              <a:t>(</a:t>
            </a:r>
            <a:r>
              <a:rPr lang="el-GR" sz="4000" b="1" dirty="0">
                <a:solidFill>
                  <a:srgbClr val="0000CC"/>
                </a:solidFill>
              </a:rPr>
              <a:t>π</a:t>
            </a:r>
            <a:r>
              <a:rPr lang="el-GR" sz="4000" b="1" dirty="0">
                <a:solidFill>
                  <a:srgbClr val="0000CC"/>
                </a:solidFill>
                <a:cs typeface="Arial" pitchFamily="34" charset="0"/>
              </a:rPr>
              <a:t>→μ</a:t>
            </a:r>
            <a:r>
              <a:rPr lang="en-US" sz="4000" b="1" dirty="0">
                <a:solidFill>
                  <a:srgbClr val="0000CC"/>
                </a:solidFill>
                <a:cs typeface="Arial" pitchFamily="34" charset="0"/>
              </a:rPr>
              <a:t>)</a:t>
            </a:r>
            <a:endParaRPr lang="el-GR" sz="4000" b="1" dirty="0">
              <a:solidFill>
                <a:srgbClr val="0000CC"/>
              </a:solidFill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4000" b="1" dirty="0" err="1" smtClean="0">
                <a:solidFill>
                  <a:srgbClr val="0000CC"/>
                </a:solidFill>
              </a:rPr>
              <a:t>Buncher</a:t>
            </a:r>
            <a:endParaRPr lang="en-US" sz="4000" b="1" dirty="0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en-US" sz="4000" b="1" dirty="0" smtClean="0">
                <a:solidFill>
                  <a:srgbClr val="0000CC"/>
                </a:solidFill>
              </a:rPr>
              <a:t>Rotator</a:t>
            </a:r>
            <a:endParaRPr lang="en-US" sz="4000" b="1" dirty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en-US" sz="4000" b="1" dirty="0" smtClean="0">
                <a:solidFill>
                  <a:srgbClr val="0000CC"/>
                </a:solidFill>
              </a:rPr>
              <a:t>4D Cooler</a:t>
            </a:r>
            <a:endParaRPr lang="el-GR" sz="4000" b="1" dirty="0">
              <a:solidFill>
                <a:srgbClr val="0000CC"/>
              </a:solidFill>
            </a:endParaRPr>
          </a:p>
        </p:txBody>
      </p:sp>
      <p:sp>
        <p:nvSpPr>
          <p:cNvPr id="453636" name="AutoShape 4"/>
          <p:cNvSpPr>
            <a:spLocks noChangeAspect="1" noChangeArrowheads="1"/>
          </p:cNvSpPr>
          <p:nvPr/>
        </p:nvSpPr>
        <p:spPr bwMode="auto">
          <a:xfrm>
            <a:off x="0" y="4349750"/>
            <a:ext cx="8453438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37" name="Text Box 5"/>
          <p:cNvSpPr txBox="1">
            <a:spLocks noChangeArrowheads="1"/>
          </p:cNvSpPr>
          <p:nvPr/>
        </p:nvSpPr>
        <p:spPr bwMode="auto">
          <a:xfrm>
            <a:off x="671513" y="5580063"/>
            <a:ext cx="669925" cy="33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/>
          <a:p>
            <a:pPr algn="ctr" eaLnBrk="1" hangingPunct="1"/>
            <a:r>
              <a:rPr lang="en-US" altLang="ja-JP" sz="1200" b="1" dirty="0" smtClean="0">
                <a:ea typeface="MS Mincho" pitchFamily="49" charset="-128"/>
              </a:rPr>
              <a:t>18.2 </a:t>
            </a:r>
            <a:r>
              <a:rPr lang="en-US" altLang="ja-JP" sz="1200" b="1" dirty="0">
                <a:ea typeface="MS Mincho" pitchFamily="49" charset="-128"/>
              </a:rPr>
              <a:t>m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453638" name="Text Box 6"/>
          <p:cNvSpPr txBox="1">
            <a:spLocks noChangeArrowheads="1"/>
          </p:cNvSpPr>
          <p:nvPr/>
        </p:nvSpPr>
        <p:spPr bwMode="auto">
          <a:xfrm>
            <a:off x="2014538" y="5580063"/>
            <a:ext cx="1006475" cy="33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/>
          <a:p>
            <a:pPr algn="ctr" eaLnBrk="1" hangingPunct="1"/>
            <a:r>
              <a:rPr lang="en-US" altLang="ja-JP" sz="1200" b="1" dirty="0" smtClean="0">
                <a:ea typeface="MS Mincho" pitchFamily="49" charset="-128"/>
              </a:rPr>
              <a:t>~65m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453639" name="Text Box 7"/>
          <p:cNvSpPr txBox="1">
            <a:spLocks noChangeArrowheads="1"/>
          </p:cNvSpPr>
          <p:nvPr/>
        </p:nvSpPr>
        <p:spPr bwMode="auto">
          <a:xfrm>
            <a:off x="336550" y="5021263"/>
            <a:ext cx="44608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/>
          <a:p>
            <a:pPr algn="ctr" eaLnBrk="1" hangingPunct="1"/>
            <a:r>
              <a:rPr lang="en-US" altLang="ja-JP" sz="1200" b="1">
                <a:latin typeface="Arial Narrow" pitchFamily="34" charset="0"/>
                <a:ea typeface="MS Mincho" pitchFamily="49" charset="-128"/>
              </a:rPr>
              <a:t>FE Target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453640" name="Text Box 8"/>
          <p:cNvSpPr txBox="1">
            <a:spLocks noChangeArrowheads="1"/>
          </p:cNvSpPr>
          <p:nvPr/>
        </p:nvSpPr>
        <p:spPr bwMode="auto">
          <a:xfrm>
            <a:off x="671513" y="5245100"/>
            <a:ext cx="7826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/>
          <a:p>
            <a:pPr eaLnBrk="1" hangingPunct="1"/>
            <a:r>
              <a:rPr lang="en-US" altLang="ja-JP" sz="800" b="1">
                <a:latin typeface="Arial Narrow" pitchFamily="34" charset="0"/>
                <a:ea typeface="MS Mincho" pitchFamily="49" charset="-128"/>
              </a:rPr>
              <a:t>Solenoid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453641" name="AutoShape 9"/>
          <p:cNvSpPr>
            <a:spLocks noChangeArrowheads="1"/>
          </p:cNvSpPr>
          <p:nvPr/>
        </p:nvSpPr>
        <p:spPr bwMode="auto">
          <a:xfrm>
            <a:off x="336550" y="4686300"/>
            <a:ext cx="334963" cy="334963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42" name="Line 10"/>
          <p:cNvSpPr>
            <a:spLocks noChangeShapeType="1"/>
          </p:cNvSpPr>
          <p:nvPr/>
        </p:nvSpPr>
        <p:spPr bwMode="auto">
          <a:xfrm>
            <a:off x="0" y="4675188"/>
            <a:ext cx="336550" cy="1222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43" name="Rectangle 11"/>
          <p:cNvSpPr>
            <a:spLocks noChangeArrowheads="1"/>
          </p:cNvSpPr>
          <p:nvPr/>
        </p:nvSpPr>
        <p:spPr bwMode="auto">
          <a:xfrm rot="1196606">
            <a:off x="338138" y="4778375"/>
            <a:ext cx="223837" cy="111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44" name="AutoShape 12"/>
          <p:cNvSpPr>
            <a:spLocks noChangeArrowheads="1"/>
          </p:cNvSpPr>
          <p:nvPr/>
        </p:nvSpPr>
        <p:spPr bwMode="auto">
          <a:xfrm>
            <a:off x="558800" y="4686300"/>
            <a:ext cx="112713" cy="334963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45" name="AutoShape 13"/>
          <p:cNvSpPr>
            <a:spLocks noChangeArrowheads="1"/>
          </p:cNvSpPr>
          <p:nvPr/>
        </p:nvSpPr>
        <p:spPr bwMode="auto">
          <a:xfrm>
            <a:off x="1230313" y="4462463"/>
            <a:ext cx="111125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46" name="Freeform 14"/>
          <p:cNvSpPr>
            <a:spLocks/>
          </p:cNvSpPr>
          <p:nvPr/>
        </p:nvSpPr>
        <p:spPr bwMode="auto">
          <a:xfrm>
            <a:off x="671513" y="4462463"/>
            <a:ext cx="558800" cy="241300"/>
          </a:xfrm>
          <a:custGeom>
            <a:avLst/>
            <a:gdLst>
              <a:gd name="T0" fmla="*/ 0 w 720"/>
              <a:gd name="T1" fmla="*/ 360 h 390"/>
              <a:gd name="T2" fmla="*/ 180 w 720"/>
              <a:gd name="T3" fmla="*/ 360 h 390"/>
              <a:gd name="T4" fmla="*/ 540 w 720"/>
              <a:gd name="T5" fmla="*/ 180 h 390"/>
              <a:gd name="T6" fmla="*/ 720 w 720"/>
              <a:gd name="T7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0" h="390">
                <a:moveTo>
                  <a:pt x="0" y="360"/>
                </a:moveTo>
                <a:cubicBezTo>
                  <a:pt x="45" y="375"/>
                  <a:pt x="90" y="390"/>
                  <a:pt x="180" y="360"/>
                </a:cubicBezTo>
                <a:cubicBezTo>
                  <a:pt x="270" y="330"/>
                  <a:pt x="450" y="240"/>
                  <a:pt x="540" y="180"/>
                </a:cubicBezTo>
                <a:cubicBezTo>
                  <a:pt x="630" y="120"/>
                  <a:pt x="690" y="30"/>
                  <a:pt x="72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47" name="Freeform 15"/>
          <p:cNvSpPr>
            <a:spLocks/>
          </p:cNvSpPr>
          <p:nvPr/>
        </p:nvSpPr>
        <p:spPr bwMode="auto">
          <a:xfrm>
            <a:off x="671513" y="4984750"/>
            <a:ext cx="558800" cy="260350"/>
          </a:xfrm>
          <a:custGeom>
            <a:avLst/>
            <a:gdLst>
              <a:gd name="T0" fmla="*/ 0 w 720"/>
              <a:gd name="T1" fmla="*/ 60 h 420"/>
              <a:gd name="T2" fmla="*/ 360 w 720"/>
              <a:gd name="T3" fmla="*/ 60 h 420"/>
              <a:gd name="T4" fmla="*/ 720 w 720"/>
              <a:gd name="T5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420">
                <a:moveTo>
                  <a:pt x="0" y="60"/>
                </a:moveTo>
                <a:cubicBezTo>
                  <a:pt x="120" y="30"/>
                  <a:pt x="240" y="0"/>
                  <a:pt x="360" y="60"/>
                </a:cubicBezTo>
                <a:cubicBezTo>
                  <a:pt x="480" y="120"/>
                  <a:pt x="600" y="270"/>
                  <a:pt x="72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48" name="AutoShape 16"/>
          <p:cNvSpPr>
            <a:spLocks noChangeArrowheads="1"/>
          </p:cNvSpPr>
          <p:nvPr/>
        </p:nvSpPr>
        <p:spPr bwMode="auto">
          <a:xfrm>
            <a:off x="3114675" y="4462463"/>
            <a:ext cx="112713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49" name="Line 17"/>
          <p:cNvSpPr>
            <a:spLocks noChangeShapeType="1"/>
          </p:cNvSpPr>
          <p:nvPr/>
        </p:nvSpPr>
        <p:spPr bwMode="auto">
          <a:xfrm>
            <a:off x="1341438" y="4462463"/>
            <a:ext cx="29098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50" name="Line 18"/>
          <p:cNvSpPr>
            <a:spLocks noChangeShapeType="1"/>
          </p:cNvSpPr>
          <p:nvPr/>
        </p:nvSpPr>
        <p:spPr bwMode="auto">
          <a:xfrm>
            <a:off x="1341438" y="5245100"/>
            <a:ext cx="29098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51" name="Line 19"/>
          <p:cNvSpPr>
            <a:spLocks noChangeShapeType="1"/>
          </p:cNvSpPr>
          <p:nvPr/>
        </p:nvSpPr>
        <p:spPr bwMode="auto">
          <a:xfrm>
            <a:off x="671513" y="5133975"/>
            <a:ext cx="0" cy="55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52" name="Line 20"/>
          <p:cNvSpPr>
            <a:spLocks noChangeShapeType="1"/>
          </p:cNvSpPr>
          <p:nvPr/>
        </p:nvSpPr>
        <p:spPr bwMode="auto">
          <a:xfrm>
            <a:off x="1230313" y="5357813"/>
            <a:ext cx="0" cy="334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53" name="Line 21"/>
          <p:cNvSpPr>
            <a:spLocks noChangeShapeType="1"/>
          </p:cNvSpPr>
          <p:nvPr/>
        </p:nvSpPr>
        <p:spPr bwMode="auto">
          <a:xfrm>
            <a:off x="3195638" y="5395913"/>
            <a:ext cx="1587" cy="334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54" name="Line 22"/>
          <p:cNvSpPr>
            <a:spLocks noChangeShapeType="1"/>
          </p:cNvSpPr>
          <p:nvPr/>
        </p:nvSpPr>
        <p:spPr bwMode="auto">
          <a:xfrm>
            <a:off x="336550" y="5133975"/>
            <a:ext cx="0" cy="55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55" name="Text Box 23"/>
          <p:cNvSpPr txBox="1">
            <a:spLocks noChangeArrowheads="1"/>
          </p:cNvSpPr>
          <p:nvPr/>
        </p:nvSpPr>
        <p:spPr bwMode="auto">
          <a:xfrm>
            <a:off x="1677988" y="5245100"/>
            <a:ext cx="17907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/>
          <a:p>
            <a:pPr algn="ctr" eaLnBrk="1" hangingPunct="1"/>
            <a:r>
              <a:rPr lang="en-US" altLang="ja-JP" sz="1400" b="1">
                <a:latin typeface="Arial" pitchFamily="34" charset="0"/>
                <a:ea typeface="MS Mincho" pitchFamily="49" charset="-128"/>
              </a:rPr>
              <a:t>Drift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453656" name="Line 24"/>
          <p:cNvSpPr>
            <a:spLocks noChangeShapeType="1"/>
          </p:cNvSpPr>
          <p:nvPr/>
        </p:nvSpPr>
        <p:spPr bwMode="auto">
          <a:xfrm>
            <a:off x="1230313" y="5580063"/>
            <a:ext cx="1963737" cy="14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57" name="Line 25"/>
          <p:cNvSpPr>
            <a:spLocks noChangeShapeType="1"/>
          </p:cNvSpPr>
          <p:nvPr/>
        </p:nvSpPr>
        <p:spPr bwMode="auto">
          <a:xfrm>
            <a:off x="671513" y="5580063"/>
            <a:ext cx="558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58" name="Line 26"/>
          <p:cNvSpPr>
            <a:spLocks noChangeShapeType="1"/>
          </p:cNvSpPr>
          <p:nvPr/>
        </p:nvSpPr>
        <p:spPr bwMode="auto">
          <a:xfrm flipV="1">
            <a:off x="4251325" y="5233988"/>
            <a:ext cx="4103688" cy="11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59" name="Line 27"/>
          <p:cNvSpPr>
            <a:spLocks noChangeShapeType="1"/>
          </p:cNvSpPr>
          <p:nvPr/>
        </p:nvSpPr>
        <p:spPr bwMode="auto">
          <a:xfrm>
            <a:off x="4251325" y="4462463"/>
            <a:ext cx="40862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60" name="AutoShape 28"/>
          <p:cNvSpPr>
            <a:spLocks noChangeArrowheads="1"/>
          </p:cNvSpPr>
          <p:nvPr/>
        </p:nvSpPr>
        <p:spPr bwMode="auto">
          <a:xfrm>
            <a:off x="4467225" y="4475163"/>
            <a:ext cx="112713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61" name="AutoShape 29"/>
          <p:cNvSpPr>
            <a:spLocks noChangeArrowheads="1"/>
          </p:cNvSpPr>
          <p:nvPr/>
        </p:nvSpPr>
        <p:spPr bwMode="auto">
          <a:xfrm>
            <a:off x="5929313" y="4462463"/>
            <a:ext cx="111125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62" name="AutoShape 30"/>
          <p:cNvSpPr>
            <a:spLocks noChangeArrowheads="1"/>
          </p:cNvSpPr>
          <p:nvPr/>
        </p:nvSpPr>
        <p:spPr bwMode="auto">
          <a:xfrm>
            <a:off x="8355013" y="4462463"/>
            <a:ext cx="111125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63" name="Text Box 31"/>
          <p:cNvSpPr txBox="1">
            <a:spLocks noChangeArrowheads="1"/>
          </p:cNvSpPr>
          <p:nvPr/>
        </p:nvSpPr>
        <p:spPr bwMode="auto">
          <a:xfrm>
            <a:off x="3275013" y="5232400"/>
            <a:ext cx="12303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/>
          <a:p>
            <a:pPr algn="ctr" eaLnBrk="1" hangingPunct="1"/>
            <a:r>
              <a:rPr lang="en-US" altLang="ja-JP" sz="1400" b="1">
                <a:latin typeface="Arial" pitchFamily="34" charset="0"/>
                <a:ea typeface="MS Mincho" pitchFamily="49" charset="-128"/>
              </a:rPr>
              <a:t>Buncher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453664" name="Text Box 32"/>
          <p:cNvSpPr txBox="1">
            <a:spLocks noChangeArrowheads="1"/>
          </p:cNvSpPr>
          <p:nvPr/>
        </p:nvSpPr>
        <p:spPr bwMode="auto">
          <a:xfrm>
            <a:off x="4699000" y="5245100"/>
            <a:ext cx="12303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/>
          <a:p>
            <a:pPr algn="ctr" eaLnBrk="1" hangingPunct="1"/>
            <a:r>
              <a:rPr lang="en-US" altLang="ja-JP" sz="1400" b="1">
                <a:latin typeface="Arial" pitchFamily="34" charset="0"/>
                <a:ea typeface="MS Mincho" pitchFamily="49" charset="-128"/>
              </a:rPr>
              <a:t>Rotator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453665" name="Text Box 33"/>
          <p:cNvSpPr txBox="1">
            <a:spLocks noChangeArrowheads="1"/>
          </p:cNvSpPr>
          <p:nvPr/>
        </p:nvSpPr>
        <p:spPr bwMode="auto">
          <a:xfrm>
            <a:off x="6376988" y="5245100"/>
            <a:ext cx="12303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/>
          <a:p>
            <a:pPr algn="ctr" eaLnBrk="1" hangingPunct="1"/>
            <a:r>
              <a:rPr lang="en-US" altLang="ja-JP" sz="1400" b="1">
                <a:latin typeface="Arial" pitchFamily="34" charset="0"/>
                <a:ea typeface="MS Mincho" pitchFamily="49" charset="-128"/>
              </a:rPr>
              <a:t>Cooler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453666" name="Text Box 34"/>
          <p:cNvSpPr txBox="1">
            <a:spLocks noChangeArrowheads="1"/>
          </p:cNvSpPr>
          <p:nvPr/>
        </p:nvSpPr>
        <p:spPr bwMode="auto">
          <a:xfrm>
            <a:off x="3576638" y="5651500"/>
            <a:ext cx="1006475" cy="265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/>
          <a:p>
            <a:pPr algn="ctr" eaLnBrk="1" hangingPunct="1"/>
            <a:r>
              <a:rPr lang="en-US" altLang="ja-JP" sz="1200" b="1" dirty="0">
                <a:ea typeface="MS Mincho" pitchFamily="49" charset="-128"/>
              </a:rPr>
              <a:t>~33m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453667" name="Text Box 35"/>
          <p:cNvSpPr txBox="1">
            <a:spLocks noChangeArrowheads="1"/>
          </p:cNvSpPr>
          <p:nvPr/>
        </p:nvSpPr>
        <p:spPr bwMode="auto">
          <a:xfrm>
            <a:off x="4876800" y="5651500"/>
            <a:ext cx="1006475" cy="265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/>
          <a:p>
            <a:pPr algn="ctr" eaLnBrk="1" hangingPunct="1"/>
            <a:r>
              <a:rPr lang="en-US" altLang="ja-JP" sz="1200" b="1" dirty="0" smtClean="0">
                <a:ea typeface="MS Mincho" pitchFamily="49" charset="-128"/>
              </a:rPr>
              <a:t>~42 </a:t>
            </a:r>
            <a:r>
              <a:rPr lang="en-US" altLang="ja-JP" sz="1200" b="1" dirty="0">
                <a:ea typeface="MS Mincho" pitchFamily="49" charset="-128"/>
              </a:rPr>
              <a:t>m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453668" name="Text Box 36"/>
          <p:cNvSpPr txBox="1">
            <a:spLocks noChangeArrowheads="1"/>
          </p:cNvSpPr>
          <p:nvPr/>
        </p:nvSpPr>
        <p:spPr bwMode="auto">
          <a:xfrm>
            <a:off x="6502400" y="5651500"/>
            <a:ext cx="1006475" cy="265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/>
          <a:p>
            <a:pPr algn="ctr" eaLnBrk="1" hangingPunct="1"/>
            <a:r>
              <a:rPr lang="en-US" altLang="ja-JP" sz="1400" dirty="0" smtClean="0">
                <a:ea typeface="MS Mincho" pitchFamily="49" charset="-128"/>
              </a:rPr>
              <a:t>~</a:t>
            </a:r>
            <a:r>
              <a:rPr lang="en-US" altLang="ja-JP" sz="1400" b="1" dirty="0" smtClean="0">
                <a:ea typeface="MS Mincho" pitchFamily="49" charset="-128"/>
              </a:rPr>
              <a:t>75 </a:t>
            </a:r>
            <a:r>
              <a:rPr lang="en-US" altLang="ja-JP" sz="900" b="1" dirty="0">
                <a:ea typeface="MS Mincho" pitchFamily="49" charset="-128"/>
              </a:rPr>
              <a:t>m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3669" name="Text Box 37"/>
          <p:cNvSpPr txBox="1">
            <a:spLocks noChangeArrowheads="1"/>
          </p:cNvSpPr>
          <p:nvPr/>
        </p:nvSpPr>
        <p:spPr bwMode="auto">
          <a:xfrm>
            <a:off x="0" y="4349750"/>
            <a:ext cx="974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ja-JP" b="1">
                <a:solidFill>
                  <a:srgbClr val="0000FF"/>
                </a:solidFill>
                <a:latin typeface="Arial" pitchFamily="34" charset="0"/>
                <a:ea typeface="MS Mincho" pitchFamily="49" charset="-128"/>
              </a:rPr>
              <a:t>p</a:t>
            </a:r>
            <a:endParaRPr lang="en-US">
              <a:latin typeface="Arial" pitchFamily="34" charset="0"/>
            </a:endParaRPr>
          </a:p>
        </p:txBody>
      </p:sp>
      <p:sp>
        <p:nvSpPr>
          <p:cNvPr id="453670" name="Text Box 38"/>
          <p:cNvSpPr txBox="1">
            <a:spLocks noChangeArrowheads="1"/>
          </p:cNvSpPr>
          <p:nvPr/>
        </p:nvSpPr>
        <p:spPr bwMode="auto">
          <a:xfrm>
            <a:off x="1463675" y="4675188"/>
            <a:ext cx="1300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ja-JP" sz="1800" b="1">
                <a:solidFill>
                  <a:srgbClr val="6600CC"/>
                </a:solidFill>
                <a:latin typeface="Arial" pitchFamily="34" charset="0"/>
                <a:ea typeface="MS Mincho" pitchFamily="49" charset="-128"/>
              </a:rPr>
              <a:t>π</a:t>
            </a:r>
            <a:r>
              <a:rPr lang="en-US" altLang="ja-JP" sz="1800" b="1">
                <a:solidFill>
                  <a:srgbClr val="D60093"/>
                </a:solidFill>
                <a:latin typeface="Arial" pitchFamily="34" charset="0"/>
                <a:ea typeface="MS Mincho" pitchFamily="49" charset="-128"/>
              </a:rPr>
              <a:t>→μ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453671" name="Line 39"/>
          <p:cNvSpPr>
            <a:spLocks noChangeShapeType="1"/>
          </p:cNvSpPr>
          <p:nvPr/>
        </p:nvSpPr>
        <p:spPr bwMode="auto">
          <a:xfrm>
            <a:off x="2459038" y="4894263"/>
            <a:ext cx="3902075" cy="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72" name="Line 40"/>
          <p:cNvSpPr>
            <a:spLocks noChangeShapeType="1"/>
          </p:cNvSpPr>
          <p:nvPr/>
        </p:nvSpPr>
        <p:spPr bwMode="auto">
          <a:xfrm>
            <a:off x="542925" y="4854575"/>
            <a:ext cx="893763" cy="39688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341438" y="4083050"/>
            <a:ext cx="0" cy="131286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8638" y="4091543"/>
            <a:ext cx="82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9703" y="4105831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End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73491" y="4083050"/>
            <a:ext cx="11977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36550" y="4091543"/>
            <a:ext cx="893763" cy="14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CA4D0-F5DC-4D23-B592-D383120C12D3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60802" name="Rectangle 2"/>
          <p:cNvSpPr>
            <a:spLocks noGrp="1"/>
          </p:cNvSpPr>
          <p:nvPr>
            <p:ph type="title"/>
          </p:nvPr>
        </p:nvSpPr>
        <p:spPr>
          <a:xfrm>
            <a:off x="1295399" y="101600"/>
            <a:ext cx="7848600" cy="685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  </a:t>
            </a:r>
            <a:r>
              <a:rPr lang="en-US" sz="3100" dirty="0"/>
              <a:t>Key </a:t>
            </a:r>
            <a:r>
              <a:rPr lang="en-US" sz="3100" dirty="0" err="1"/>
              <a:t>Buncher</a:t>
            </a:r>
            <a:r>
              <a:rPr lang="en-US" sz="3100" dirty="0"/>
              <a:t>/Rotator Parameters</a:t>
            </a:r>
          </a:p>
        </p:txBody>
      </p:sp>
      <p:sp>
        <p:nvSpPr>
          <p:cNvPr id="460803" name="Rectangle 3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9144000" cy="49831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dirty="0" err="1">
                <a:solidFill>
                  <a:srgbClr val="FF0000"/>
                </a:solidFill>
              </a:rPr>
              <a:t>Buncher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  37 </a:t>
            </a:r>
            <a:r>
              <a:rPr lang="en-US" sz="2000" b="1" dirty="0" err="1">
                <a:solidFill>
                  <a:srgbClr val="0000CC"/>
                </a:solidFill>
              </a:rPr>
              <a:t>rf</a:t>
            </a:r>
            <a:r>
              <a:rPr lang="en-US" sz="2000" b="1" dirty="0">
                <a:solidFill>
                  <a:srgbClr val="0000CC"/>
                </a:solidFill>
              </a:rPr>
              <a:t> cavities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  320 to 233.6 MHz (13 frequencies)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  </a:t>
            </a:r>
            <a:r>
              <a:rPr lang="en-US" sz="2000" b="1" dirty="0" smtClean="0">
                <a:solidFill>
                  <a:srgbClr val="0000CC"/>
                </a:solidFill>
              </a:rPr>
              <a:t>7.5 </a:t>
            </a:r>
            <a:r>
              <a:rPr lang="en-US" sz="2000" b="1" dirty="0">
                <a:solidFill>
                  <a:srgbClr val="0000CC"/>
                </a:solidFill>
              </a:rPr>
              <a:t>MV/m Peak </a:t>
            </a:r>
            <a:r>
              <a:rPr lang="en-US" sz="2000" b="1" dirty="0" err="1">
                <a:solidFill>
                  <a:srgbClr val="0000CC"/>
                </a:solidFill>
              </a:rPr>
              <a:t>rf</a:t>
            </a:r>
            <a:r>
              <a:rPr lang="en-US" sz="2000" b="1" dirty="0">
                <a:solidFill>
                  <a:srgbClr val="0000CC"/>
                </a:solidFill>
              </a:rPr>
              <a:t> gradient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  24 MW Peak  </a:t>
            </a:r>
            <a:r>
              <a:rPr lang="en-US" sz="2000" b="1" dirty="0" err="1">
                <a:solidFill>
                  <a:srgbClr val="0000CC"/>
                </a:solidFill>
              </a:rPr>
              <a:t>rf</a:t>
            </a:r>
            <a:r>
              <a:rPr lang="en-US" sz="2000" b="1" dirty="0">
                <a:solidFill>
                  <a:srgbClr val="0000CC"/>
                </a:solidFill>
              </a:rPr>
              <a:t> power </a:t>
            </a:r>
            <a:r>
              <a:rPr lang="en-US" sz="2000" b="1" dirty="0" smtClean="0">
                <a:solidFill>
                  <a:srgbClr val="0000CC"/>
                </a:solidFill>
              </a:rPr>
              <a:t>(MC: </a:t>
            </a:r>
            <a:r>
              <a:rPr lang="en-US" sz="2400" b="1" u="sng" dirty="0" smtClean="0">
                <a:solidFill>
                  <a:srgbClr val="FF0000"/>
                </a:solidFill>
              </a:rPr>
              <a:t>0.12 </a:t>
            </a:r>
            <a:r>
              <a:rPr lang="en-US" sz="2400" b="1" u="sng" dirty="0">
                <a:solidFill>
                  <a:srgbClr val="FF0000"/>
                </a:solidFill>
              </a:rPr>
              <a:t>MW </a:t>
            </a:r>
            <a:r>
              <a:rPr lang="en-US" sz="2000" b="1" dirty="0" err="1">
                <a:solidFill>
                  <a:srgbClr val="FF0000"/>
                </a:solidFill>
              </a:rPr>
              <a:t>avg</a:t>
            </a:r>
            <a:r>
              <a:rPr lang="en-US" sz="2000" b="1" dirty="0">
                <a:solidFill>
                  <a:srgbClr val="0000CC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  1.5T Peak magnetic field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CC"/>
                </a:solidFill>
                <a:cs typeface="Times New Roman" pitchFamily="18" charset="0"/>
              </a:rPr>
              <a:t>  33 m total length</a:t>
            </a:r>
            <a:endParaRPr lang="el-GR" sz="2000" b="1" dirty="0">
              <a:solidFill>
                <a:srgbClr val="0000CC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Rotator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  56 </a:t>
            </a:r>
            <a:r>
              <a:rPr lang="en-US" sz="2000" b="1" dirty="0" err="1">
                <a:solidFill>
                  <a:srgbClr val="0000CC"/>
                </a:solidFill>
              </a:rPr>
              <a:t>rf</a:t>
            </a:r>
            <a:r>
              <a:rPr lang="en-US" sz="2000" b="1" dirty="0">
                <a:solidFill>
                  <a:srgbClr val="0000CC"/>
                </a:solidFill>
              </a:rPr>
              <a:t> cavities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  230 to 202.3 MHz (15 frequencies)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  12 MV/m Peak </a:t>
            </a:r>
            <a:r>
              <a:rPr lang="en-US" sz="2000" b="1" dirty="0" err="1">
                <a:solidFill>
                  <a:srgbClr val="0000CC"/>
                </a:solidFill>
              </a:rPr>
              <a:t>rf</a:t>
            </a:r>
            <a:r>
              <a:rPr lang="en-US" sz="2000" b="1" dirty="0">
                <a:solidFill>
                  <a:srgbClr val="0000CC"/>
                </a:solidFill>
              </a:rPr>
              <a:t> gradient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  140 MW Peak </a:t>
            </a:r>
            <a:r>
              <a:rPr lang="en-US" sz="2000" b="1" dirty="0" err="1">
                <a:solidFill>
                  <a:srgbClr val="0000CC"/>
                </a:solidFill>
              </a:rPr>
              <a:t>rf</a:t>
            </a:r>
            <a:r>
              <a:rPr lang="en-US" sz="2000" b="1" dirty="0">
                <a:solidFill>
                  <a:srgbClr val="0000CC"/>
                </a:solidFill>
              </a:rPr>
              <a:t> power </a:t>
            </a:r>
            <a:r>
              <a:rPr lang="en-US" sz="2000" b="1" dirty="0" smtClean="0">
                <a:solidFill>
                  <a:srgbClr val="0000CC"/>
                </a:solidFill>
              </a:rPr>
              <a:t>(MC: </a:t>
            </a:r>
            <a:r>
              <a:rPr lang="en-US" sz="2400" b="1" u="sng" dirty="0" smtClean="0">
                <a:solidFill>
                  <a:srgbClr val="FF0000"/>
                </a:solidFill>
              </a:rPr>
              <a:t>0.7 </a:t>
            </a:r>
            <a:r>
              <a:rPr lang="en-US" sz="2400" b="1" u="sng" dirty="0">
                <a:solidFill>
                  <a:srgbClr val="FF0000"/>
                </a:solidFill>
              </a:rPr>
              <a:t>MW </a:t>
            </a:r>
            <a:r>
              <a:rPr lang="en-US" sz="2000" b="1" dirty="0" err="1">
                <a:solidFill>
                  <a:srgbClr val="FF0000"/>
                </a:solidFill>
              </a:rPr>
              <a:t>avg</a:t>
            </a:r>
            <a:r>
              <a:rPr lang="en-US" sz="2000" b="1" dirty="0">
                <a:solidFill>
                  <a:srgbClr val="0000CC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  1.5 T Peak magnetic field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  42 m total length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22" y="3041649"/>
            <a:ext cx="4222928" cy="2273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9BF20-7134-478A-A72E-D2E5358C51BF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58754" name="Rectangle 2"/>
          <p:cNvSpPr>
            <a:spLocks noGrp="1"/>
          </p:cNvSpPr>
          <p:nvPr>
            <p:ph type="title"/>
          </p:nvPr>
        </p:nvSpPr>
        <p:spPr>
          <a:xfrm>
            <a:off x="1130300" y="-2173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The </a:t>
            </a:r>
            <a:r>
              <a:rPr lang="en-US" sz="4400" dirty="0" err="1"/>
              <a:t>Buncher</a:t>
            </a:r>
            <a:r>
              <a:rPr lang="en-US" sz="4400" dirty="0"/>
              <a:t>/Rotator</a:t>
            </a:r>
          </a:p>
        </p:txBody>
      </p:sp>
      <p:pic>
        <p:nvPicPr>
          <p:cNvPr id="458756" name="Picture 4" descr="0m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371600"/>
            <a:ext cx="3595688" cy="2001838"/>
          </a:xfrm>
          <a:noFill/>
          <a:ln/>
        </p:spPr>
      </p:pic>
      <p:pic>
        <p:nvPicPr>
          <p:cNvPr id="458757" name="Picture 5" descr="180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8758" name="Picture 6" descr="110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49663"/>
            <a:ext cx="3429000" cy="190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8759" name="Picture 7" descr="156out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3505200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8760" name="Text Box 8"/>
          <p:cNvSpPr txBox="1">
            <a:spLocks noChangeArrowheads="1"/>
          </p:cNvSpPr>
          <p:nvPr/>
        </p:nvSpPr>
        <p:spPr bwMode="auto">
          <a:xfrm rot="16200000">
            <a:off x="-788988" y="3532188"/>
            <a:ext cx="2524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Pion/Muon Kinetic Energy</a:t>
            </a:r>
          </a:p>
        </p:txBody>
      </p:sp>
      <p:sp>
        <p:nvSpPr>
          <p:cNvPr id="458761" name="Text Box 9"/>
          <p:cNvSpPr txBox="1">
            <a:spLocks noChangeArrowheads="1"/>
          </p:cNvSpPr>
          <p:nvPr/>
        </p:nvSpPr>
        <p:spPr bwMode="auto">
          <a:xfrm>
            <a:off x="4343400" y="5638800"/>
            <a:ext cx="8531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c</a:t>
            </a:r>
            <a:r>
              <a:rPr lang="el-GR" sz="2400" b="1" dirty="0" smtClean="0">
                <a:cs typeface="Times New Roman" pitchFamily="18" charset="0"/>
              </a:rPr>
              <a:t>τ</a:t>
            </a:r>
            <a:r>
              <a:rPr lang="en-US" sz="2400" b="1" dirty="0" smtClean="0">
                <a:cs typeface="Times New Roman" pitchFamily="18" charset="0"/>
              </a:rPr>
              <a:t>au</a:t>
            </a:r>
            <a:endParaRPr lang="el-GR" sz="2400" b="1" dirty="0">
              <a:cs typeface="Times New Roman" pitchFamily="18" charset="0"/>
            </a:endParaRPr>
          </a:p>
        </p:txBody>
      </p:sp>
      <p:sp>
        <p:nvSpPr>
          <p:cNvPr id="458762" name="Text Box 10"/>
          <p:cNvSpPr txBox="1">
            <a:spLocks noChangeArrowheads="1"/>
          </p:cNvSpPr>
          <p:nvPr/>
        </p:nvSpPr>
        <p:spPr bwMode="auto">
          <a:xfrm>
            <a:off x="6765925" y="1565275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Drift</a:t>
            </a:r>
          </a:p>
        </p:txBody>
      </p:sp>
      <p:sp>
        <p:nvSpPr>
          <p:cNvPr id="458763" name="Text Box 11"/>
          <p:cNvSpPr txBox="1">
            <a:spLocks noChangeArrowheads="1"/>
          </p:cNvSpPr>
          <p:nvPr/>
        </p:nvSpPr>
        <p:spPr bwMode="auto">
          <a:xfrm>
            <a:off x="2819400" y="4191000"/>
            <a:ext cx="130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Buncher</a:t>
            </a:r>
          </a:p>
        </p:txBody>
      </p:sp>
      <p:sp>
        <p:nvSpPr>
          <p:cNvPr id="458764" name="Text Box 12"/>
          <p:cNvSpPr txBox="1">
            <a:spLocks noChangeArrowheads="1"/>
          </p:cNvSpPr>
          <p:nvPr/>
        </p:nvSpPr>
        <p:spPr bwMode="auto">
          <a:xfrm>
            <a:off x="6553200" y="4038600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Rotator</a:t>
            </a:r>
          </a:p>
        </p:txBody>
      </p:sp>
      <p:sp>
        <p:nvSpPr>
          <p:cNvPr id="458765" name="Text Box 13"/>
          <p:cNvSpPr txBox="1">
            <a:spLocks noChangeArrowheads="1"/>
          </p:cNvSpPr>
          <p:nvPr/>
        </p:nvSpPr>
        <p:spPr bwMode="auto">
          <a:xfrm>
            <a:off x="2971800" y="1676400"/>
            <a:ext cx="106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Target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Cooler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1" y="3045122"/>
            <a:ext cx="9044512" cy="3374728"/>
          </a:xfrm>
        </p:spPr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100  </a:t>
            </a:r>
            <a:r>
              <a:rPr lang="en-US" b="1" dirty="0" err="1" smtClean="0">
                <a:solidFill>
                  <a:srgbClr val="0000CC"/>
                </a:solidFill>
              </a:rPr>
              <a:t>rf</a:t>
            </a:r>
            <a:r>
              <a:rPr lang="en-US" b="1" dirty="0" smtClean="0">
                <a:solidFill>
                  <a:srgbClr val="0000CC"/>
                </a:solidFill>
              </a:rPr>
              <a:t> cavities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201.25 MHz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15 MV/m peak </a:t>
            </a:r>
            <a:r>
              <a:rPr lang="en-US" b="1" dirty="0" err="1" smtClean="0">
                <a:solidFill>
                  <a:srgbClr val="0000CC"/>
                </a:solidFill>
              </a:rPr>
              <a:t>rf</a:t>
            </a:r>
            <a:r>
              <a:rPr lang="en-US" b="1" dirty="0" smtClean="0">
                <a:solidFill>
                  <a:srgbClr val="0000CC"/>
                </a:solidFill>
              </a:rPr>
              <a:t> gradient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400 MW peak </a:t>
            </a:r>
            <a:r>
              <a:rPr lang="en-US" b="1" dirty="0" err="1" smtClean="0">
                <a:solidFill>
                  <a:srgbClr val="0000CC"/>
                </a:solidFill>
              </a:rPr>
              <a:t>rf</a:t>
            </a:r>
            <a:r>
              <a:rPr lang="en-US" b="1" dirty="0" smtClean="0">
                <a:solidFill>
                  <a:srgbClr val="0000CC"/>
                </a:solidFill>
              </a:rPr>
              <a:t> power (NF:</a:t>
            </a:r>
            <a:r>
              <a:rPr lang="en-US" b="1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8 MW </a:t>
            </a:r>
            <a:r>
              <a:rPr lang="en-US" b="1" dirty="0" err="1" smtClean="0">
                <a:solidFill>
                  <a:srgbClr val="FF0000"/>
                </a:solidFill>
              </a:rPr>
              <a:t>avg</a:t>
            </a:r>
            <a:r>
              <a:rPr lang="en-US" b="1" dirty="0" smtClean="0">
                <a:solidFill>
                  <a:srgbClr val="0000CC"/>
                </a:solidFill>
              </a:rPr>
              <a:t>)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2.8T peak magnetic field</a:t>
            </a:r>
          </a:p>
          <a:p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1155700"/>
            <a:ext cx="55054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2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294" y="0"/>
            <a:ext cx="6536390" cy="987967"/>
          </a:xfrm>
        </p:spPr>
        <p:txBody>
          <a:bodyPr/>
          <a:lstStyle/>
          <a:p>
            <a:r>
              <a:rPr lang="en-US" dirty="0"/>
              <a:t>Front End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Buncher</a:t>
            </a:r>
            <a:r>
              <a:rPr lang="en-US" sz="3600" b="1" dirty="0" smtClean="0">
                <a:solidFill>
                  <a:srgbClr val="FF0000"/>
                </a:solidFill>
              </a:rPr>
              <a:t>/Rotator/Cooler</a:t>
            </a:r>
          </a:p>
          <a:p>
            <a:pPr lvl="0">
              <a:lnSpc>
                <a:spcPct val="90000"/>
              </a:lnSpc>
              <a:buNone/>
            </a:pPr>
            <a:endParaRPr lang="en-US" sz="2800" b="1" dirty="0">
              <a:solidFill>
                <a:srgbClr val="0000CC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b="1" dirty="0">
                <a:solidFill>
                  <a:srgbClr val="0000CC"/>
                </a:solidFill>
              </a:rPr>
              <a:t> Shielding of beam line components</a:t>
            </a:r>
          </a:p>
          <a:p>
            <a:pPr lvl="0">
              <a:lnSpc>
                <a:spcPct val="90000"/>
              </a:lnSpc>
            </a:pPr>
            <a:r>
              <a:rPr lang="en-US" b="1" dirty="0">
                <a:solidFill>
                  <a:srgbClr val="0000CC"/>
                </a:solidFill>
              </a:rPr>
              <a:t>Performance of </a:t>
            </a:r>
            <a:r>
              <a:rPr lang="en-US" b="1" dirty="0" err="1">
                <a:solidFill>
                  <a:srgbClr val="0000CC"/>
                </a:solidFill>
              </a:rPr>
              <a:t>rf</a:t>
            </a:r>
            <a:r>
              <a:rPr lang="en-US" b="1" dirty="0">
                <a:solidFill>
                  <a:srgbClr val="0000CC"/>
                </a:solidFill>
              </a:rPr>
              <a:t> cavities in magnetic field</a:t>
            </a:r>
          </a:p>
          <a:p>
            <a:pPr lvl="0">
              <a:lnSpc>
                <a:spcPct val="90000"/>
              </a:lnSpc>
            </a:pPr>
            <a:r>
              <a:rPr lang="en-US" b="1" dirty="0">
                <a:solidFill>
                  <a:srgbClr val="0000CC"/>
                </a:solidFill>
              </a:rPr>
              <a:t>Engineering </a:t>
            </a:r>
            <a:r>
              <a:rPr lang="en-US" b="1" dirty="0" smtClean="0">
                <a:solidFill>
                  <a:srgbClr val="0000CC"/>
                </a:solidFill>
              </a:rPr>
              <a:t>constraints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11, 2012</a:t>
            </a:r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Accelerator Program Advisory Committee Review (FNAL July 11-13, 2012)</a:t>
            </a:r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8AD7F9-3339-4080-883C-5D2925AF2931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09954" name="Rectangle 2"/>
          <p:cNvSpPr>
            <a:spLocks noGrp="1"/>
          </p:cNvSpPr>
          <p:nvPr>
            <p:ph type="title"/>
          </p:nvPr>
        </p:nvSpPr>
        <p:spPr>
          <a:xfrm>
            <a:off x="1066800" y="174626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Front End Challenges-</a:t>
            </a:r>
            <a:br>
              <a:rPr lang="en-US" sz="4000" dirty="0"/>
            </a:br>
            <a:r>
              <a:rPr lang="en-US" sz="4000" dirty="0" err="1"/>
              <a:t>Beamline</a:t>
            </a:r>
            <a:r>
              <a:rPr lang="en-US" sz="4000" dirty="0"/>
              <a:t> Shielding</a:t>
            </a:r>
          </a:p>
        </p:txBody>
      </p:sp>
      <p:sp>
        <p:nvSpPr>
          <p:cNvPr id="509955" name="Rectangle 3"/>
          <p:cNvSpPr>
            <a:spLocks noGrp="1"/>
          </p:cNvSpPr>
          <p:nvPr>
            <p:ph type="body" idx="1"/>
          </p:nvPr>
        </p:nvSpPr>
        <p:spPr>
          <a:xfrm>
            <a:off x="457200" y="4876800"/>
            <a:ext cx="5257800" cy="14287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 dirty="0">
                <a:solidFill>
                  <a:srgbClr val="FF0000"/>
                </a:solidFill>
              </a:rPr>
              <a:t>Mitigation Strategies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400" b="1" dirty="0">
                <a:solidFill>
                  <a:srgbClr val="0000CC"/>
                </a:solidFill>
              </a:rPr>
              <a:t>Upstream bent solenoid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0000CC"/>
                </a:solidFill>
              </a:rPr>
              <a:t> Beryllium “beam stop” plugs</a:t>
            </a:r>
          </a:p>
        </p:txBody>
      </p:sp>
      <p:sp>
        <p:nvSpPr>
          <p:cNvPr id="509958" name="Text Box 6"/>
          <p:cNvSpPr txBox="1">
            <a:spLocks noChangeArrowheads="1"/>
          </p:cNvSpPr>
          <p:nvPr/>
        </p:nvSpPr>
        <p:spPr bwMode="auto">
          <a:xfrm>
            <a:off x="7315200" y="3810000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J.C. Gallardo</a:t>
            </a:r>
          </a:p>
        </p:txBody>
      </p:sp>
      <p:pic>
        <p:nvPicPr>
          <p:cNvPr id="509959" name="Picture 7" descr="electron-power-front-end-f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581400" cy="257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9960" name="Picture 8" descr="proton-power-front-end-f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4022725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9968" name="Group 16"/>
          <p:cNvGrpSpPr>
            <a:grpSpLocks/>
          </p:cNvGrpSpPr>
          <p:nvPr/>
        </p:nvGrpSpPr>
        <p:grpSpPr bwMode="auto">
          <a:xfrm>
            <a:off x="914400" y="3505200"/>
            <a:ext cx="2066925" cy="1022350"/>
            <a:chOff x="480" y="2256"/>
            <a:chExt cx="1302" cy="644"/>
          </a:xfrm>
        </p:grpSpPr>
        <p:sp>
          <p:nvSpPr>
            <p:cNvPr id="509961" name="Line 9"/>
            <p:cNvSpPr>
              <a:spLocks noChangeShapeType="1"/>
            </p:cNvSpPr>
            <p:nvPr/>
          </p:nvSpPr>
          <p:spPr bwMode="auto">
            <a:xfrm>
              <a:off x="1104" y="225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62" name="Line 10"/>
            <p:cNvSpPr>
              <a:spLocks noChangeShapeType="1"/>
            </p:cNvSpPr>
            <p:nvPr/>
          </p:nvSpPr>
          <p:spPr bwMode="auto">
            <a:xfrm>
              <a:off x="1344" y="2256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63" name="Line 11"/>
            <p:cNvSpPr>
              <a:spLocks noChangeShapeType="1"/>
            </p:cNvSpPr>
            <p:nvPr/>
          </p:nvSpPr>
          <p:spPr bwMode="auto">
            <a:xfrm>
              <a:off x="1728" y="2256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65" name="Text Box 13"/>
            <p:cNvSpPr txBox="1">
              <a:spLocks noChangeArrowheads="1"/>
            </p:cNvSpPr>
            <p:nvPr/>
          </p:nvSpPr>
          <p:spPr bwMode="auto">
            <a:xfrm>
              <a:off x="480" y="2352"/>
              <a:ext cx="5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Buncher</a:t>
              </a:r>
            </a:p>
          </p:txBody>
        </p:sp>
        <p:sp>
          <p:nvSpPr>
            <p:cNvPr id="509966" name="Text Box 14"/>
            <p:cNvSpPr txBox="1">
              <a:spLocks noChangeArrowheads="1"/>
            </p:cNvSpPr>
            <p:nvPr/>
          </p:nvSpPr>
          <p:spPr bwMode="auto">
            <a:xfrm>
              <a:off x="816" y="2544"/>
              <a:ext cx="5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Rotator</a:t>
              </a:r>
            </a:p>
          </p:txBody>
        </p:sp>
        <p:sp>
          <p:nvSpPr>
            <p:cNvPr id="509967" name="Text Box 15"/>
            <p:cNvSpPr txBox="1">
              <a:spLocks noChangeArrowheads="1"/>
            </p:cNvSpPr>
            <p:nvPr/>
          </p:nvSpPr>
          <p:spPr bwMode="auto">
            <a:xfrm>
              <a:off x="1296" y="2688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Cooler</a:t>
              </a:r>
            </a:p>
          </p:txBody>
        </p:sp>
      </p:grpSp>
      <p:grpSp>
        <p:nvGrpSpPr>
          <p:cNvPr id="509969" name="Group 17"/>
          <p:cNvGrpSpPr>
            <a:grpSpLocks/>
          </p:cNvGrpSpPr>
          <p:nvPr/>
        </p:nvGrpSpPr>
        <p:grpSpPr bwMode="auto">
          <a:xfrm>
            <a:off x="5181600" y="3581400"/>
            <a:ext cx="2066925" cy="1022350"/>
            <a:chOff x="480" y="2256"/>
            <a:chExt cx="1302" cy="644"/>
          </a:xfrm>
        </p:grpSpPr>
        <p:sp>
          <p:nvSpPr>
            <p:cNvPr id="509970" name="Line 18"/>
            <p:cNvSpPr>
              <a:spLocks noChangeShapeType="1"/>
            </p:cNvSpPr>
            <p:nvPr/>
          </p:nvSpPr>
          <p:spPr bwMode="auto">
            <a:xfrm>
              <a:off x="1104" y="225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71" name="Line 19"/>
            <p:cNvSpPr>
              <a:spLocks noChangeShapeType="1"/>
            </p:cNvSpPr>
            <p:nvPr/>
          </p:nvSpPr>
          <p:spPr bwMode="auto">
            <a:xfrm>
              <a:off x="1344" y="2256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72" name="Line 20"/>
            <p:cNvSpPr>
              <a:spLocks noChangeShapeType="1"/>
            </p:cNvSpPr>
            <p:nvPr/>
          </p:nvSpPr>
          <p:spPr bwMode="auto">
            <a:xfrm>
              <a:off x="1728" y="2256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73" name="Text Box 21"/>
            <p:cNvSpPr txBox="1">
              <a:spLocks noChangeArrowheads="1"/>
            </p:cNvSpPr>
            <p:nvPr/>
          </p:nvSpPr>
          <p:spPr bwMode="auto">
            <a:xfrm>
              <a:off x="480" y="2352"/>
              <a:ext cx="5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Buncher</a:t>
              </a:r>
            </a:p>
          </p:txBody>
        </p:sp>
        <p:sp>
          <p:nvSpPr>
            <p:cNvPr id="509974" name="Text Box 22"/>
            <p:cNvSpPr txBox="1">
              <a:spLocks noChangeArrowheads="1"/>
            </p:cNvSpPr>
            <p:nvPr/>
          </p:nvSpPr>
          <p:spPr bwMode="auto">
            <a:xfrm>
              <a:off x="816" y="2544"/>
              <a:ext cx="5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Rotator</a:t>
              </a:r>
            </a:p>
          </p:txBody>
        </p:sp>
        <p:sp>
          <p:nvSpPr>
            <p:cNvPr id="509975" name="Text Box 23"/>
            <p:cNvSpPr txBox="1">
              <a:spLocks noChangeArrowheads="1"/>
            </p:cNvSpPr>
            <p:nvPr/>
          </p:nvSpPr>
          <p:spPr bwMode="auto">
            <a:xfrm>
              <a:off x="1296" y="2688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Cooler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PAC_Review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MuPAC_Review_Template.potx</Template>
  <TotalTime>20158</TotalTime>
  <Words>1184</Words>
  <Application>Microsoft Office PowerPoint</Application>
  <PresentationFormat>On-screen Show (4:3)</PresentationFormat>
  <Paragraphs>246</Paragraphs>
  <Slides>24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MuPAC_Review_Template</vt:lpstr>
      <vt:lpstr>Document</vt:lpstr>
      <vt:lpstr>Chart</vt:lpstr>
      <vt:lpstr>PowerPoint Presentation</vt:lpstr>
      <vt:lpstr>Outline</vt:lpstr>
      <vt:lpstr>The Muon Collider/Neutrino  Factory Front End</vt:lpstr>
      <vt:lpstr>The Major Front End Sub-Systems</vt:lpstr>
      <vt:lpstr>  Key Buncher/Rotator Parameters</vt:lpstr>
      <vt:lpstr>The Buncher/Rotator</vt:lpstr>
      <vt:lpstr>The Cooler</vt:lpstr>
      <vt:lpstr>Front End Challenges</vt:lpstr>
      <vt:lpstr>Front End Challenges- Beamline Shielding</vt:lpstr>
      <vt:lpstr>Bent Solenoid Chicane</vt:lpstr>
      <vt:lpstr>Proton Removal</vt:lpstr>
      <vt:lpstr>Muons through the Chicane</vt:lpstr>
      <vt:lpstr>Engineering challenges</vt:lpstr>
      <vt:lpstr>Increasing the cell length</vt:lpstr>
      <vt:lpstr>Adding a gap between cavities</vt:lpstr>
      <vt:lpstr>Front End  Challenges- RF</vt:lpstr>
      <vt:lpstr>Bucked Coils</vt:lpstr>
      <vt:lpstr>Bucked Coils for the Cooler</vt:lpstr>
      <vt:lpstr>ICOOL Simulations</vt:lpstr>
      <vt:lpstr>High Pressure Gas RF</vt:lpstr>
      <vt:lpstr>Target Taper</vt:lpstr>
      <vt:lpstr>FY 13 R&amp;D Activities</vt:lpstr>
      <vt:lpstr>FY 14 &amp; 15 R&amp;D Activities</vt:lpstr>
      <vt:lpstr>Summary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Palmer</dc:creator>
  <cp:lastModifiedBy>Harold Kirk</cp:lastModifiedBy>
  <cp:revision>99</cp:revision>
  <dcterms:created xsi:type="dcterms:W3CDTF">2012-06-15T14:46:19Z</dcterms:created>
  <dcterms:modified xsi:type="dcterms:W3CDTF">2012-07-12T16:53:14Z</dcterms:modified>
</cp:coreProperties>
</file>