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86" r:id="rId3"/>
    <p:sldId id="259" r:id="rId4"/>
    <p:sldId id="260" r:id="rId5"/>
    <p:sldId id="261" r:id="rId6"/>
    <p:sldId id="262" r:id="rId7"/>
    <p:sldId id="293" r:id="rId8"/>
    <p:sldId id="288" r:id="rId9"/>
    <p:sldId id="266" r:id="rId10"/>
    <p:sldId id="294" r:id="rId11"/>
    <p:sldId id="270" r:id="rId12"/>
    <p:sldId id="271" r:id="rId13"/>
    <p:sldId id="275" r:id="rId14"/>
    <p:sldId id="276" r:id="rId15"/>
    <p:sldId id="277" r:id="rId16"/>
    <p:sldId id="265" r:id="rId17"/>
    <p:sldId id="274" r:id="rId18"/>
    <p:sldId id="279" r:id="rId19"/>
    <p:sldId id="281" r:id="rId20"/>
    <p:sldId id="282" r:id="rId21"/>
    <p:sldId id="289" r:id="rId22"/>
    <p:sldId id="257" r:id="rId23"/>
    <p:sldId id="29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92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D43DB-474C-4075-9ED7-9B7BE160FF55}" type="slidenum">
              <a:rPr lang="en-US"/>
              <a:pPr/>
              <a:t>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192BD-B1C7-4CFA-B73D-094D3BE9B27A}" type="slidenum">
              <a:rPr lang="en-US"/>
              <a:pPr/>
              <a:t>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B29B6-466B-47DC-A0F7-B5738FDAB84C}" type="slidenum">
              <a:rPr lang="en-US"/>
              <a:pPr/>
              <a:t>5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0CBDD-1453-4526-81BF-E8DAAB546525}" type="slidenum">
              <a:rPr lang="en-US"/>
              <a:pPr/>
              <a:t>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201BE-C0BF-4D44-A4CA-A0B9BF657AF9}" type="slidenum">
              <a:rPr lang="en-US"/>
              <a:pPr/>
              <a:t>9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70D4A-D842-48F7-9B3A-C208D7F9FDEC}" type="slidenum">
              <a:rPr lang="en-US"/>
              <a:pPr/>
              <a:t>16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C8E9AA-BA29-45CE-9D4E-F2ACCA571E07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209800"/>
            <a:ext cx="4495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0"/>
            <a:ext cx="4495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67451"/>
            <a:ext cx="38862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B7C14-C317-4B84-A04E-FA41A3B7B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724" y="10050"/>
            <a:ext cx="1732894" cy="97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Institutional</a:t>
            </a:r>
            <a:r>
              <a:rPr lang="en-US" baseline="0" dirty="0" smtClean="0">
                <a:solidFill>
                  <a:srgbClr val="17375E"/>
                </a:solidFill>
              </a:rPr>
              <a:t> Logo Here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0161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894" y="-3192"/>
            <a:ext cx="653639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499" y="1171872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367697"/>
              </p:ext>
            </p:extLst>
          </p:nvPr>
        </p:nvGraphicFramePr>
        <p:xfrm>
          <a:off x="17724" y="15876"/>
          <a:ext cx="2462528" cy="91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16" imgW="1943100" imgH="723900" progId="Word.Document.8">
                  <p:embed/>
                </p:oleObj>
              </mc:Choice>
              <mc:Fallback>
                <p:oleObj name="Document" r:id="rId16" imgW="1943100" imgH="72390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" y="15876"/>
                        <a:ext cx="2462528" cy="915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3754" y="1614270"/>
            <a:ext cx="4009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ea typeface="+mj-ea"/>
                <a:cs typeface="+mj-cs"/>
              </a:rPr>
              <a:t>The Front End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4278" y="3148020"/>
            <a:ext cx="5123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   Harold Kirk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Brookhaven National Lab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      August 30, 2012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12301" y="666750"/>
            <a:ext cx="730250" cy="507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044" y="-11099"/>
            <a:ext cx="6536390" cy="987967"/>
          </a:xfrm>
        </p:spPr>
        <p:txBody>
          <a:bodyPr/>
          <a:lstStyle/>
          <a:p>
            <a:r>
              <a:rPr lang="en-US" dirty="0"/>
              <a:t>Bent Solenoid Chicane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6352" y="1354982"/>
            <a:ext cx="14478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96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97317" y="1137881"/>
            <a:ext cx="2759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C. Rogers, P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Snopok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7150" y="1777880"/>
            <a:ext cx="1242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 X 12.5</a:t>
            </a:r>
            <a:r>
              <a:rPr lang="en-US" sz="2000" b="1" baseline="30000" dirty="0" smtClean="0"/>
              <a:t>o</a:t>
            </a:r>
          </a:p>
          <a:p>
            <a:r>
              <a:rPr lang="en-US" sz="2400" b="1" baseline="30000" dirty="0" smtClean="0"/>
              <a:t>L = 10m</a:t>
            </a:r>
            <a:endParaRPr lang="en-US" sz="2400" b="1" dirty="0"/>
          </a:p>
        </p:txBody>
      </p:sp>
      <p:pic>
        <p:nvPicPr>
          <p:cNvPr id="8194" name="Picture 2" descr="C:\Users\kirk\Documents\Meetings\2012\MuPac\Figures\chicane_schematics_and_F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2" y="1708030"/>
            <a:ext cx="6600558" cy="47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Removal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1276350"/>
            <a:ext cx="8717174" cy="45115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645" y="5473906"/>
            <a:ext cx="862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Blue: Removed by the chicane     </a:t>
            </a:r>
            <a:r>
              <a:rPr lang="en-US" b="1" dirty="0" smtClean="0">
                <a:solidFill>
                  <a:srgbClr val="336600"/>
                </a:solidFill>
              </a:rPr>
              <a:t>Green: Removed by absorber  </a:t>
            </a:r>
            <a:r>
              <a:rPr lang="en-US" b="1" dirty="0" smtClean="0">
                <a:solidFill>
                  <a:srgbClr val="C00000"/>
                </a:solidFill>
              </a:rPr>
              <a:t>Red: Survive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5994400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Proton </a:t>
            </a:r>
            <a:r>
              <a:rPr lang="en-US" sz="2400" b="1" dirty="0"/>
              <a:t>b</a:t>
            </a:r>
            <a:r>
              <a:rPr lang="en-US" sz="2400" b="1" dirty="0" smtClean="0"/>
              <a:t>eam power reduced by 99%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91198" y="1746766"/>
            <a:ext cx="109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46350" y="1161018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Stacked plot of protons entering into the Chicane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92" y="-3192"/>
            <a:ext cx="6536390" cy="98796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Muons</a:t>
            </a:r>
            <a:r>
              <a:rPr lang="en-US" sz="3200" dirty="0" smtClean="0"/>
              <a:t> through the Chicane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08" y="1338958"/>
            <a:ext cx="5587782" cy="28919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9" y="1338958"/>
            <a:ext cx="5587781" cy="2891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871" y="10350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μ</a:t>
            </a:r>
            <a:r>
              <a:rPr lang="en-US" sz="2400" b="1" baseline="30000" dirty="0" smtClean="0"/>
              <a:t>+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230778" y="10350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b="1" dirty="0" smtClean="0">
                <a:solidFill>
                  <a:prstClr val="black"/>
                </a:solidFill>
              </a:rPr>
              <a:t>μ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-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221163"/>
            <a:ext cx="8675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10092" y="5276850"/>
            <a:ext cx="598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Muon</a:t>
            </a:r>
            <a:r>
              <a:rPr lang="en-US" sz="2000" b="1" dirty="0" smtClean="0"/>
              <a:t> Front End throughput reduced by 10-15%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0" y="1644650"/>
            <a:ext cx="67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avity Module 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>
            <a:fillRect/>
          </a:stretch>
        </p:blipFill>
        <p:spPr bwMode="auto">
          <a:xfrm>
            <a:off x="620713" y="1524000"/>
            <a:ext cx="27162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978819" y="95250"/>
            <a:ext cx="6473031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Engineering challenges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8961438" cy="1858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IDF-NF </a:t>
            </a:r>
            <a:r>
              <a:rPr lang="en-US" dirty="0" smtClean="0"/>
              <a:t>Engineering studies: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Increase the gap between coils in </a:t>
            </a:r>
            <a:r>
              <a:rPr lang="en-US" b="1" dirty="0" err="1" smtClean="0">
                <a:solidFill>
                  <a:srgbClr val="0000CC"/>
                </a:solidFill>
              </a:rPr>
              <a:t>buncher</a:t>
            </a:r>
            <a:r>
              <a:rPr lang="en-US" b="1" dirty="0" smtClean="0">
                <a:solidFill>
                  <a:srgbClr val="0000CC"/>
                </a:solidFill>
              </a:rPr>
              <a:t>, rotator  </a:t>
            </a:r>
            <a:r>
              <a:rPr lang="en-US" b="1" dirty="0" smtClean="0">
                <a:solidFill>
                  <a:srgbClr val="0000CC"/>
                </a:solidFill>
              </a:rPr>
              <a:t>&amp; </a:t>
            </a:r>
            <a:r>
              <a:rPr lang="en-US" b="1" dirty="0" smtClean="0">
                <a:solidFill>
                  <a:srgbClr val="0000CC"/>
                </a:solidFill>
              </a:rPr>
              <a:t>cooler</a:t>
            </a:r>
            <a:endParaRPr lang="en-US" b="1" dirty="0" smtClean="0">
              <a:solidFill>
                <a:srgbClr val="0000CC"/>
              </a:solidFill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Increase cooler cell length from 75 cm to 86 cm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Have one “empty” cell after a series of </a:t>
            </a:r>
            <a:r>
              <a:rPr lang="en-US" b="1" dirty="0" smtClean="0">
                <a:solidFill>
                  <a:srgbClr val="0000CC"/>
                </a:solidFill>
              </a:rPr>
              <a:t>cavities in the cooler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1850" y="6477000"/>
            <a:ext cx="425450" cy="457200"/>
          </a:xfrm>
        </p:spPr>
        <p:txBody>
          <a:bodyPr/>
          <a:lstStyle/>
          <a:p>
            <a:pPr>
              <a:defRPr/>
            </a:pPr>
            <a:fld id="{A0602AC6-122B-4999-A8DD-AF94766C844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102" name="Picture 7" descr="Cooling Section module 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8"/>
          <a:stretch>
            <a:fillRect/>
          </a:stretch>
        </p:blipFill>
        <p:spPr bwMode="auto">
          <a:xfrm>
            <a:off x="3897313" y="1524000"/>
            <a:ext cx="46355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044950" y="4135438"/>
            <a:ext cx="3697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N. Bliss, IDS-NF Meeting (April, 2012)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200" y="1491734"/>
            <a:ext cx="864339" cy="369332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Cooler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512277"/>
            <a:ext cx="941283" cy="369332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Rotator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95500" y="152400"/>
            <a:ext cx="6578600" cy="901700"/>
          </a:xfrm>
        </p:spPr>
        <p:txBody>
          <a:bodyPr/>
          <a:lstStyle/>
          <a:p>
            <a:r>
              <a:rPr lang="en-US" dirty="0" smtClean="0"/>
              <a:t>Increasing the cell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206" y="6496050"/>
            <a:ext cx="438150" cy="457200"/>
          </a:xfrm>
        </p:spPr>
        <p:txBody>
          <a:bodyPr/>
          <a:lstStyle/>
          <a:p>
            <a:pPr>
              <a:defRPr/>
            </a:pPr>
            <a:fld id="{4BC43847-CD25-421E-B449-A33CF161D9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148" name="Content Placeholder 2"/>
          <p:cNvSpPr>
            <a:spLocks noGrp="1"/>
          </p:cNvSpPr>
          <p:nvPr>
            <p:ph idx="4294967295"/>
          </p:nvPr>
        </p:nvSpPr>
        <p:spPr>
          <a:xfrm>
            <a:off x="0" y="5222875"/>
            <a:ext cx="8875713" cy="1295400"/>
          </a:xfrm>
        </p:spPr>
        <p:txBody>
          <a:bodyPr lIns="54864" tIns="91440">
            <a:normAutofit fontScale="77500" lnSpcReduction="20000"/>
          </a:bodyPr>
          <a:lstStyle/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Simulations show that it is safe to increase the cooler cell to 86cm without loss of performance.</a:t>
            </a:r>
          </a:p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B</a:t>
            </a:r>
            <a:r>
              <a:rPr lang="en-US" b="1" dirty="0" smtClean="0"/>
              <a:t>eyond that point, performance is reduced </a:t>
            </a:r>
          </a:p>
          <a:p>
            <a:pPr marL="438150" indent="-319088" eaLnBrk="1" hangingPunct="1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73759" y="114935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D. Stratakis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6606" y="3078739"/>
            <a:ext cx="2561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Acceptance plot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ε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</a:rPr>
              <a:t> = 30mm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ε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 smtClean="0">
                <a:solidFill>
                  <a:srgbClr val="C00000"/>
                </a:solidFill>
              </a:rPr>
              <a:t>150mm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4" y="994929"/>
            <a:ext cx="5393392" cy="41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00250" y="68263"/>
            <a:ext cx="68707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a gap between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8826" y="6426200"/>
            <a:ext cx="384247" cy="482600"/>
          </a:xfrm>
        </p:spPr>
        <p:txBody>
          <a:bodyPr/>
          <a:lstStyle/>
          <a:p>
            <a:pPr>
              <a:defRPr/>
            </a:pPr>
            <a:fld id="{2D3C73E8-693F-47DD-9363-E2F8894CD7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72" name="Picture 6" descr="C:\Users\diktys-admin\Desktop\Grap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8949" r="12262" b="3079"/>
          <a:stretch>
            <a:fillRect/>
          </a:stretch>
        </p:blipFill>
        <p:spPr bwMode="auto">
          <a:xfrm>
            <a:off x="4648200" y="1624013"/>
            <a:ext cx="4373563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C:\Users\diktys\Desktop\Grap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4822" r="10136" b="2628"/>
          <a:stretch>
            <a:fillRect/>
          </a:stretch>
        </p:blipFill>
        <p:spPr bwMode="auto">
          <a:xfrm>
            <a:off x="152400" y="1624013"/>
            <a:ext cx="41973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1554163" y="1617663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Group of 3</a:t>
            </a:r>
          </a:p>
        </p:txBody>
      </p:sp>
      <p:sp>
        <p:nvSpPr>
          <p:cNvPr id="7175" name="Content Placeholder 2"/>
          <p:cNvSpPr>
            <a:spLocks noGrp="1"/>
          </p:cNvSpPr>
          <p:nvPr>
            <p:ph idx="4294967295"/>
          </p:nvPr>
        </p:nvSpPr>
        <p:spPr>
          <a:xfrm>
            <a:off x="74613" y="5257800"/>
            <a:ext cx="8688387" cy="1295400"/>
          </a:xfrm>
        </p:spPr>
        <p:txBody>
          <a:bodyPr lIns="54864" tIns="91440">
            <a:normAutofit/>
          </a:bodyPr>
          <a:lstStyle/>
          <a:p>
            <a:pPr marL="119062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There is a loss of ~5% if empty cell is after 5 or more cavities.  Loss is ~12% for groups of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5047" y="112074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D. Stratakis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59266" y="6540971"/>
            <a:ext cx="1732895" cy="285745"/>
          </a:xfrm>
        </p:spPr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0749" y="6573016"/>
            <a:ext cx="5674901" cy="310384"/>
          </a:xfrm>
        </p:spPr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" y="6492875"/>
            <a:ext cx="2133600" cy="365125"/>
          </a:xfrm>
        </p:spPr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73" y="6492875"/>
            <a:ext cx="5746750" cy="365125"/>
          </a:xfrm>
        </p:spPr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8EE85-6168-4D17-9016-20919365EE3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77186" name="Rectangle 2"/>
          <p:cNvSpPr>
            <a:spLocks noGrp="1"/>
          </p:cNvSpPr>
          <p:nvPr>
            <p:ph type="title"/>
          </p:nvPr>
        </p:nvSpPr>
        <p:spPr>
          <a:xfrm>
            <a:off x="1066800" y="-65087"/>
            <a:ext cx="7118350" cy="1035050"/>
          </a:xfrm>
        </p:spPr>
        <p:txBody>
          <a:bodyPr>
            <a:normAutofit fontScale="90000"/>
          </a:bodyPr>
          <a:lstStyle/>
          <a:p>
            <a:r>
              <a:rPr lang="en-US" dirty="0"/>
              <a:t>Front End </a:t>
            </a:r>
            <a:br>
              <a:rPr lang="en-US" dirty="0"/>
            </a:br>
            <a:r>
              <a:rPr lang="en-US" dirty="0"/>
              <a:t>Challenges- RF</a:t>
            </a:r>
          </a:p>
        </p:txBody>
      </p:sp>
      <p:sp>
        <p:nvSpPr>
          <p:cNvPr id="477187" name="Rectangle 3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175125" cy="4983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Machine performance reduced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  </a:t>
            </a:r>
            <a:r>
              <a:rPr lang="el-GR" sz="2000" b="1" dirty="0">
                <a:solidFill>
                  <a:srgbClr val="0000CC"/>
                </a:solidFill>
                <a:cs typeface="Times New Roman" pitchFamily="18" charset="0"/>
                <a:sym typeface="Wingdings" pitchFamily="2" charset="2"/>
              </a:rPr>
              <a:t>μ</a:t>
            </a:r>
            <a:r>
              <a:rPr lang="en-US" sz="2000" b="1" dirty="0">
                <a:solidFill>
                  <a:srgbClr val="0000CC"/>
                </a:solidFill>
                <a:cs typeface="Times New Roman" pitchFamily="18" charset="0"/>
                <a:sym typeface="Wingdings" pitchFamily="2" charset="2"/>
              </a:rPr>
              <a:t>/p ratio</a:t>
            </a:r>
            <a:r>
              <a:rPr lang="en-US" sz="2000" b="1" dirty="0">
                <a:solidFill>
                  <a:srgbClr val="0000CC"/>
                </a:solidFill>
              </a:rPr>
              <a:t> reduced with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 </a:t>
            </a:r>
            <a:r>
              <a:rPr lang="en-US" sz="2000" b="1" dirty="0" smtClean="0">
                <a:solidFill>
                  <a:srgbClr val="0000CC"/>
                </a:solidFill>
              </a:rPr>
              <a:t>limitations</a:t>
            </a:r>
            <a:endParaRPr lang="en-US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Mitigation </a:t>
            </a:r>
            <a:r>
              <a:rPr lang="en-US" sz="2000" b="1" dirty="0">
                <a:solidFill>
                  <a:srgbClr val="FF0000"/>
                </a:solidFill>
              </a:rPr>
              <a:t>Strategies: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Beryllium walled cavities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CC"/>
                </a:solidFill>
              </a:rPr>
              <a:t>Bucked Coil Lattices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High Pressure (GH</a:t>
            </a:r>
            <a:r>
              <a:rPr lang="en-US" sz="2000" b="1" baseline="-25000" dirty="0">
                <a:solidFill>
                  <a:srgbClr val="0000CC"/>
                </a:solidFill>
              </a:rPr>
              <a:t>2</a:t>
            </a:r>
            <a:r>
              <a:rPr lang="en-US" sz="2000" b="1" dirty="0">
                <a:solidFill>
                  <a:srgbClr val="0000CC"/>
                </a:solidFill>
              </a:rPr>
              <a:t> filled)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cavities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graphicFrame>
        <p:nvGraphicFramePr>
          <p:cNvPr id="47718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1752600"/>
          <a:ext cx="4876800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hart" r:id="rId4" imgW="5638705" imgH="3558445" progId="Excel.Chart.8">
                  <p:embed/>
                </p:oleObj>
              </mc:Choice>
              <mc:Fallback>
                <p:oleObj name="Chart" r:id="rId4" imgW="5638705" imgH="355844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4876800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6019800" y="1093788"/>
            <a:ext cx="165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D. </a:t>
            </a:r>
            <a:r>
              <a:rPr lang="en-US" sz="2400" b="1" dirty="0"/>
              <a:t>Neuffer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2271" y="5089951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30% performance loss with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factor 2 gradient reduction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Bucked Coils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1" y="1618841"/>
            <a:ext cx="3086057" cy="23732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9" y="1110690"/>
            <a:ext cx="4291131" cy="316285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972399"/>
            <a:ext cx="3059516" cy="25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2398" y="4818833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Axial field reduced at </a:t>
            </a:r>
            <a:r>
              <a:rPr lang="en-US" sz="2400" b="1" dirty="0" err="1" smtClean="0"/>
              <a:t>rf</a:t>
            </a:r>
            <a:r>
              <a:rPr lang="en-US" sz="2400" b="1" dirty="0" smtClean="0"/>
              <a:t> cavity walls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24150" y="4768850"/>
            <a:ext cx="1038248" cy="2095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20912" y="146050"/>
            <a:ext cx="6362700" cy="925513"/>
          </a:xfrm>
        </p:spPr>
        <p:txBody>
          <a:bodyPr>
            <a:normAutofit/>
          </a:bodyPr>
          <a:lstStyle/>
          <a:p>
            <a:r>
              <a:rPr lang="en-US" dirty="0" smtClean="0"/>
              <a:t>Bucked Coils for the Cooler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E45D8C46-5D28-428D-8178-D08BB771D9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44" name="Picture 8" descr="C:\Users\diktys\Desktop\Grap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6824" r="10136" b="2628"/>
          <a:stretch>
            <a:fillRect/>
          </a:stretch>
        </p:blipFill>
        <p:spPr bwMode="auto">
          <a:xfrm>
            <a:off x="365386" y="2304257"/>
            <a:ext cx="31908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2"/>
          <p:cNvSpPr>
            <a:spLocks noGrp="1"/>
          </p:cNvSpPr>
          <p:nvPr>
            <p:ph idx="4294967295"/>
          </p:nvPr>
        </p:nvSpPr>
        <p:spPr>
          <a:xfrm>
            <a:off x="180618" y="5598132"/>
            <a:ext cx="3533775" cy="491518"/>
          </a:xfrm>
        </p:spPr>
        <p:txBody>
          <a:bodyPr lIns="54864" tIns="91440">
            <a:normAutofit/>
          </a:bodyPr>
          <a:lstStyle/>
          <a:p>
            <a:pPr marL="119062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  <p:pic>
        <p:nvPicPr>
          <p:cNvPr id="10246" name="Picture 11" descr="C:\Users\diktys-admin\Desktop\Graph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6688" r="12448" b="3491"/>
          <a:stretch>
            <a:fillRect/>
          </a:stretch>
        </p:blipFill>
        <p:spPr bwMode="auto">
          <a:xfrm>
            <a:off x="5344282" y="1272747"/>
            <a:ext cx="2778542" cy="233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5833416" y="1088081"/>
            <a:ext cx="1964383" cy="369332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Radial BC (RBC)</a:t>
            </a:r>
          </a:p>
        </p:txBody>
      </p:sp>
      <p:sp>
        <p:nvSpPr>
          <p:cNvPr id="10248" name="Right Arrow 1"/>
          <p:cNvSpPr>
            <a:spLocks noChangeArrowheads="1"/>
          </p:cNvSpPr>
          <p:nvPr/>
        </p:nvSpPr>
        <p:spPr bwMode="auto">
          <a:xfrm>
            <a:off x="4083050" y="3419447"/>
            <a:ext cx="818356" cy="674687"/>
          </a:xfrm>
          <a:prstGeom prst="rightArrow">
            <a:avLst>
              <a:gd name="adj1" fmla="val 50000"/>
              <a:gd name="adj2" fmla="val 50201"/>
            </a:avLst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24013" y="2134394"/>
            <a:ext cx="968375" cy="33972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</a:rPr>
              <a:t>Baseline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477" y="1117599"/>
            <a:ext cx="15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 Alekou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7" y="3950466"/>
            <a:ext cx="31210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16" y="3660748"/>
            <a:ext cx="22796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8" y="1028700"/>
            <a:ext cx="584274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981200" y="57150"/>
            <a:ext cx="6477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ICOOL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28D682C8-BDD5-45C7-ADFE-CFEC02EB6E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317" name="Content Placeholder 2"/>
          <p:cNvSpPr>
            <a:spLocks noGrp="1"/>
          </p:cNvSpPr>
          <p:nvPr>
            <p:ph idx="4294967295"/>
          </p:nvPr>
        </p:nvSpPr>
        <p:spPr>
          <a:xfrm>
            <a:off x="114300" y="5368925"/>
            <a:ext cx="8934450" cy="1184275"/>
          </a:xfrm>
        </p:spPr>
        <p:txBody>
          <a:bodyPr lIns="54864" tIns="91440">
            <a:normAutofit fontScale="85000" lnSpcReduction="10000"/>
          </a:bodyPr>
          <a:lstStyle/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Similar results for both LBC and RBC schemes</a:t>
            </a:r>
          </a:p>
          <a:p>
            <a:pPr marL="438150" indent="-3190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20% less </a:t>
            </a:r>
            <a:r>
              <a:rPr lang="en-US" b="1" dirty="0" err="1" smtClean="0"/>
              <a:t>muon</a:t>
            </a:r>
            <a:r>
              <a:rPr lang="en-US" b="1" dirty="0" smtClean="0"/>
              <a:t> per protons compared to baseline</a:t>
            </a:r>
          </a:p>
        </p:txBody>
      </p:sp>
      <p:cxnSp>
        <p:nvCxnSpPr>
          <p:cNvPr id="13318" name="Straight Connector 2"/>
          <p:cNvCxnSpPr>
            <a:cxnSpLocks noChangeShapeType="1"/>
          </p:cNvCxnSpPr>
          <p:nvPr/>
        </p:nvCxnSpPr>
        <p:spPr bwMode="auto">
          <a:xfrm>
            <a:off x="2692400" y="2744788"/>
            <a:ext cx="0" cy="19812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7"/>
          <p:cNvCxnSpPr>
            <a:cxnSpLocks noChangeShapeType="1"/>
          </p:cNvCxnSpPr>
          <p:nvPr/>
        </p:nvCxnSpPr>
        <p:spPr bwMode="auto">
          <a:xfrm>
            <a:off x="3263900" y="2706688"/>
            <a:ext cx="0" cy="20574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2"/>
          <p:cNvCxnSpPr>
            <a:cxnSpLocks noChangeShapeType="1"/>
          </p:cNvCxnSpPr>
          <p:nvPr/>
        </p:nvCxnSpPr>
        <p:spPr bwMode="auto">
          <a:xfrm>
            <a:off x="2292350" y="2738438"/>
            <a:ext cx="0" cy="2057400"/>
          </a:xfrm>
          <a:prstGeom prst="line">
            <a:avLst/>
          </a:prstGeom>
          <a:noFill/>
          <a:ln w="25400" cap="sq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TextBox 1"/>
          <p:cNvSpPr txBox="1">
            <a:spLocks noChangeArrowheads="1"/>
          </p:cNvSpPr>
          <p:nvPr/>
        </p:nvSpPr>
        <p:spPr bwMode="auto">
          <a:xfrm rot="-5400000">
            <a:off x="1832768" y="2882107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  BUNCHER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 rot="-5400000">
            <a:off x="2361822" y="2536825"/>
            <a:ext cx="1323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  ROTATOR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 rot="-5400000">
            <a:off x="2971007" y="210264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COOLER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4000" b="1" dirty="0" smtClean="0">
              <a:solidFill>
                <a:srgbClr val="0000CC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Define Front End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Major Sub-systems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Key Challenges</a:t>
            </a:r>
          </a:p>
          <a:p>
            <a:pPr lvl="0"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 Future R&amp;D Activities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461" y="15876"/>
            <a:ext cx="6536390" cy="987967"/>
          </a:xfrm>
        </p:spPr>
        <p:txBody>
          <a:bodyPr/>
          <a:lstStyle/>
          <a:p>
            <a:r>
              <a:rPr lang="en-US" dirty="0" smtClean="0"/>
              <a:t>High Pressure Gas RF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3" y="984775"/>
            <a:ext cx="2503264" cy="2323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0" y="3168650"/>
            <a:ext cx="3918476" cy="2959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3168650"/>
            <a:ext cx="4044950" cy="2959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9178" y="1179016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J.C. Gallardo</a:t>
            </a:r>
          </a:p>
          <a:p>
            <a:r>
              <a:rPr lang="en-US" sz="2000" b="1" dirty="0" smtClean="0"/>
              <a:t>M. </a:t>
            </a:r>
            <a:r>
              <a:rPr lang="en-US" sz="2000" b="1" dirty="0" err="1" smtClean="0"/>
              <a:t>Zisman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6899" y="1223516"/>
            <a:ext cx="30780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Simulation considers: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34 </a:t>
            </a:r>
            <a:r>
              <a:rPr lang="en-US" sz="2000" b="1" dirty="0" err="1" smtClean="0"/>
              <a:t>atms</a:t>
            </a:r>
            <a:r>
              <a:rPr lang="en-US" sz="2000" b="1" dirty="0" smtClean="0"/>
              <a:t> GH</a:t>
            </a:r>
            <a:r>
              <a:rPr lang="en-US" sz="2000" b="1" baseline="-25000" dirty="0" smtClean="0"/>
              <a:t>2</a:t>
            </a: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/>
              <a:t>LiH</a:t>
            </a:r>
            <a:r>
              <a:rPr lang="en-US" sz="2000" b="1" dirty="0" smtClean="0"/>
              <a:t> absorbers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Be Isolation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15 MV/m </a:t>
            </a:r>
            <a:r>
              <a:rPr lang="en-US" sz="2000" b="1" dirty="0" err="1" smtClean="0"/>
              <a:t>rf</a:t>
            </a:r>
            <a:r>
              <a:rPr lang="en-US" sz="2000" b="1" dirty="0" smtClean="0"/>
              <a:t> gradients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2494" y="6101744"/>
            <a:ext cx="7169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000" b="1" dirty="0" err="1" smtClean="0"/>
              <a:t>ε</a:t>
            </a:r>
            <a:r>
              <a:rPr lang="en-US" sz="2000" b="1" baseline="-25000" dirty="0" err="1" smtClean="0"/>
              <a:t>T</a:t>
            </a:r>
            <a:r>
              <a:rPr lang="en-US" sz="2000" b="1" baseline="-25000" dirty="0" smtClean="0"/>
              <a:t>                  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Red: Vacuum 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rf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    </a:t>
            </a:r>
            <a:r>
              <a:rPr lang="en-US" sz="2000" b="1" baseline="-25000" dirty="0" smtClean="0"/>
              <a:t>Black: HPRF           Downstream Acceptance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49340" y="256968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8% Reduction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00140" y="2927350"/>
            <a:ext cx="855362" cy="1231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9829" y="3733800"/>
            <a:ext cx="1444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53050" y="3638034"/>
            <a:ext cx="1263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Taper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 descr="production_extended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39439" r="9372" b="5577"/>
          <a:stretch/>
        </p:blipFill>
        <p:spPr>
          <a:xfrm>
            <a:off x="96695" y="1149350"/>
            <a:ext cx="5868531" cy="5019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500" y="1236017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H. </a:t>
            </a:r>
            <a:r>
              <a:rPr lang="en-US" sz="2400" b="1" dirty="0" err="1" smtClean="0"/>
              <a:t>Sayed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1" y="2101850"/>
            <a:ext cx="32321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</a:t>
            </a:r>
            <a:r>
              <a:rPr lang="en-US" sz="2000" b="1" dirty="0" smtClean="0"/>
              <a:t>target </a:t>
            </a:r>
            <a:r>
              <a:rPr lang="en-US" sz="2000" b="1" dirty="0" smtClean="0"/>
              <a:t>system goes from </a:t>
            </a:r>
            <a:r>
              <a:rPr lang="en-US" sz="2400" b="1" u="sng" dirty="0" smtClean="0">
                <a:solidFill>
                  <a:srgbClr val="C00000"/>
                </a:solidFill>
              </a:rPr>
              <a:t>20T to 15T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peak field then end field goes from </a:t>
            </a:r>
            <a:r>
              <a:rPr lang="en-US" sz="2400" b="1" u="sng" dirty="0" smtClean="0">
                <a:solidFill>
                  <a:srgbClr val="C00000"/>
                </a:solidFill>
              </a:rPr>
              <a:t>1.5 T to 1.8T </a:t>
            </a:r>
            <a:r>
              <a:rPr lang="en-US" sz="2000" b="1" dirty="0" smtClean="0"/>
              <a:t>in order to maintain performance</a:t>
            </a:r>
          </a:p>
        </p:txBody>
      </p:sp>
    </p:spTree>
    <p:extLst>
      <p:ext uri="{BB962C8B-B14F-4D97-AF65-F5344CB8AC3E}">
        <p14:creationId xmlns:p14="http://schemas.microsoft.com/office/powerpoint/2010/main" val="2247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13 R&amp;D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Integrate Chicane into Decay region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Respond to new </a:t>
            </a:r>
            <a:r>
              <a:rPr lang="en-US" b="1" dirty="0" smtClean="0">
                <a:solidFill>
                  <a:srgbClr val="0000CC"/>
                </a:solidFill>
              </a:rPr>
              <a:t>target tapers (15T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1.8T)</a:t>
            </a:r>
            <a:endParaRPr lang="en-US" b="1" dirty="0" smtClean="0">
              <a:solidFill>
                <a:srgbClr val="0000CC"/>
              </a:solidFill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Set Decay channel, </a:t>
            </a:r>
            <a:r>
              <a:rPr lang="en-US" b="1" dirty="0" err="1" smtClean="0">
                <a:solidFill>
                  <a:srgbClr val="0000CC"/>
                </a:solidFill>
                <a:sym typeface="Wingdings" pitchFamily="2" charset="2"/>
              </a:rPr>
              <a:t>Buncher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, Rotator to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(1.8T)</a:t>
            </a:r>
            <a:endParaRPr lang="en-US" b="1" dirty="0" smtClean="0">
              <a:solidFill>
                <a:srgbClr val="0000CC"/>
              </a:solidFill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Establish new matching section into Cooler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Re-optimize Front End parameters</a:t>
            </a:r>
          </a:p>
          <a:p>
            <a:pPr lvl="1"/>
            <a:r>
              <a:rPr lang="en-US" b="1" dirty="0" smtClean="0">
                <a:solidFill>
                  <a:srgbClr val="0000CC"/>
                </a:solidFill>
              </a:rPr>
              <a:t>Evaluate Front End performance levels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Support IDS-NF RDR activities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1344" y="15876"/>
            <a:ext cx="6536390" cy="987967"/>
          </a:xfrm>
        </p:spPr>
        <p:txBody>
          <a:bodyPr/>
          <a:lstStyle/>
          <a:p>
            <a:r>
              <a:rPr lang="en-US" dirty="0" smtClean="0"/>
              <a:t>FY 14 &amp; 15 R&amp;D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Optimize Front End for </a:t>
            </a:r>
            <a:r>
              <a:rPr lang="en-US" b="1" dirty="0" err="1" smtClean="0">
                <a:solidFill>
                  <a:srgbClr val="0000CC"/>
                </a:solidFill>
              </a:rPr>
              <a:t>Muon</a:t>
            </a:r>
            <a:r>
              <a:rPr lang="en-US" b="1" dirty="0" smtClean="0">
                <a:solidFill>
                  <a:srgbClr val="0000CC"/>
                </a:solidFill>
              </a:rPr>
              <a:t> Collider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Respond to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cavity technology results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 Support MAPFP1 activities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CC"/>
                </a:solidFill>
              </a:rPr>
              <a:t>A Front End baseline has been established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Optimization studies have resulted in a 0.08 </a:t>
            </a:r>
            <a:r>
              <a:rPr lang="el-GR" sz="2800" b="1" dirty="0">
                <a:solidFill>
                  <a:srgbClr val="0000CC"/>
                </a:solidFill>
                <a:cs typeface="Arial" pitchFamily="34" charset="0"/>
              </a:rPr>
              <a:t>μ</a:t>
            </a:r>
            <a:r>
              <a:rPr lang="en-US" sz="2800" b="1" baseline="30000" dirty="0">
                <a:solidFill>
                  <a:srgbClr val="0000CC"/>
                </a:solidFill>
                <a:latin typeface=""/>
                <a:cs typeface="Arial" pitchFamily="34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p throughput ratio for 8 </a:t>
            </a:r>
            <a:r>
              <a:rPr lang="en-US" sz="2800" b="1" dirty="0" err="1">
                <a:solidFill>
                  <a:srgbClr val="0000CC"/>
                </a:solidFill>
                <a:latin typeface=""/>
                <a:cs typeface="Arial" pitchFamily="34" charset="0"/>
              </a:rPr>
              <a:t>GeV</a:t>
            </a:r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 incoming protons </a:t>
            </a:r>
          </a:p>
          <a:p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Key Front End challenges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Performance of </a:t>
            </a:r>
            <a:r>
              <a:rPr lang="en-US" b="1" dirty="0" err="1">
                <a:solidFill>
                  <a:srgbClr val="C00000"/>
                </a:solidFill>
                <a:latin typeface=""/>
                <a:cs typeface="Arial" pitchFamily="34" charset="0"/>
              </a:rPr>
              <a:t>rf</a:t>
            </a:r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 cavities in magnetic field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"/>
                <a:cs typeface="Arial" pitchFamily="34" charset="0"/>
              </a:rPr>
              <a:t>Energy deposition along Front End channel</a:t>
            </a:r>
          </a:p>
          <a:p>
            <a:r>
              <a:rPr lang="en-US" sz="2800" b="1" dirty="0">
                <a:solidFill>
                  <a:srgbClr val="0000CC"/>
                </a:solidFill>
                <a:latin typeface=""/>
                <a:cs typeface="Arial" pitchFamily="34" charset="0"/>
              </a:rPr>
              <a:t>Mitigation strategies have been developed to address these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3DE29-A467-4A46-BC82-8F994205E6F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52610" name="Rectangle 2"/>
          <p:cNvSpPr>
            <a:spLocks noGrp="1"/>
          </p:cNvSpPr>
          <p:nvPr>
            <p:ph type="title"/>
          </p:nvPr>
        </p:nvSpPr>
        <p:spPr>
          <a:xfrm>
            <a:off x="1914929" y="169277"/>
            <a:ext cx="6477000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Muon</a:t>
            </a:r>
            <a:r>
              <a:rPr lang="en-US" sz="3600" dirty="0"/>
              <a:t> Collider/Neutrino</a:t>
            </a:r>
            <a:br>
              <a:rPr lang="en-US" sz="3600" dirty="0"/>
            </a:br>
            <a:r>
              <a:rPr lang="en-US" sz="3600" dirty="0"/>
              <a:t> Factory Front End</a:t>
            </a:r>
          </a:p>
        </p:txBody>
      </p:sp>
      <p:sp>
        <p:nvSpPr>
          <p:cNvPr id="452611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91540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0000CC"/>
                </a:solidFill>
              </a:rPr>
              <a:t>The Front End is that portion of the facility </a:t>
            </a:r>
            <a:r>
              <a:rPr lang="en-US" sz="2000" b="1" dirty="0" smtClean="0">
                <a:solidFill>
                  <a:srgbClr val="0000CC"/>
                </a:solidFill>
              </a:rPr>
              <a:t>following </a:t>
            </a:r>
            <a:r>
              <a:rPr lang="en-US" sz="2000" b="1" dirty="0">
                <a:solidFill>
                  <a:srgbClr val="0000CC"/>
                </a:solidFill>
              </a:rPr>
              <a:t>the proton driver </a:t>
            </a:r>
            <a:r>
              <a:rPr lang="en-US" sz="2000" b="1" dirty="0" smtClean="0">
                <a:solidFill>
                  <a:srgbClr val="0000CC"/>
                </a:solidFill>
              </a:rPr>
              <a:t>and target which delivers </a:t>
            </a:r>
            <a:r>
              <a:rPr lang="en-US" sz="2000" b="1" dirty="0" err="1" smtClean="0">
                <a:solidFill>
                  <a:srgbClr val="0000CC"/>
                </a:solidFill>
              </a:rPr>
              <a:t>muons</a:t>
            </a:r>
            <a:r>
              <a:rPr lang="en-US" sz="2000" b="1" dirty="0" smtClean="0">
                <a:solidFill>
                  <a:srgbClr val="0000CC"/>
                </a:solidFill>
              </a:rPr>
              <a:t> to the </a:t>
            </a:r>
            <a:r>
              <a:rPr lang="en-US" sz="2000" b="1" dirty="0" err="1" smtClean="0">
                <a:solidFill>
                  <a:srgbClr val="0000CC"/>
                </a:solidFill>
              </a:rPr>
              <a:t>Muon</a:t>
            </a:r>
            <a:r>
              <a:rPr lang="en-US" sz="2000" b="1" dirty="0" smtClean="0">
                <a:solidFill>
                  <a:srgbClr val="0000CC"/>
                </a:solidFill>
              </a:rPr>
              <a:t> Collider 6d cooling system or the </a:t>
            </a:r>
            <a:r>
              <a:rPr lang="en-US" sz="2000" b="1" dirty="0">
                <a:solidFill>
                  <a:srgbClr val="0000CC"/>
                </a:solidFill>
              </a:rPr>
              <a:t>Neutrino </a:t>
            </a:r>
            <a:r>
              <a:rPr lang="en-US" sz="2000" b="1" dirty="0" smtClean="0">
                <a:solidFill>
                  <a:srgbClr val="0000CC"/>
                </a:solidFill>
              </a:rPr>
              <a:t>Factory acceleration system.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rgbClr val="0000CC"/>
                </a:solidFill>
              </a:rPr>
              <a:t>The proton source will have different bunch </a:t>
            </a:r>
            <a:r>
              <a:rPr lang="en-US" sz="2000" b="1" dirty="0" smtClean="0">
                <a:solidFill>
                  <a:srgbClr val="0000CC"/>
                </a:solidFill>
              </a:rPr>
              <a:t>structures.</a:t>
            </a:r>
            <a:endParaRPr lang="en-US" sz="2000" b="1" dirty="0">
              <a:solidFill>
                <a:srgbClr val="0000CC"/>
              </a:solidFill>
            </a:endParaRPr>
          </a:p>
          <a:p>
            <a:endParaRPr lang="en-US" sz="2800" b="1" dirty="0"/>
          </a:p>
        </p:txBody>
      </p:sp>
      <p:sp>
        <p:nvSpPr>
          <p:cNvPr id="452614" name="TextBox 165"/>
          <p:cNvSpPr txBox="1">
            <a:spLocks noChangeArrowheads="1"/>
          </p:cNvSpPr>
          <p:nvPr/>
        </p:nvSpPr>
        <p:spPr bwMode="auto">
          <a:xfrm>
            <a:off x="7081564" y="3240974"/>
            <a:ext cx="19912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>Neutrino</a:t>
            </a:r>
            <a:b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Factory</a:t>
            </a:r>
          </a:p>
          <a:p>
            <a:pPr eaLnBrk="1" hangingPunct="1"/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(with 4D cooler)</a:t>
            </a:r>
            <a:endParaRPr 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52615" name="TextBox 165"/>
          <p:cNvSpPr txBox="1">
            <a:spLocks noChangeArrowheads="1"/>
          </p:cNvSpPr>
          <p:nvPr/>
        </p:nvSpPr>
        <p:spPr bwMode="auto">
          <a:xfrm>
            <a:off x="7280337" y="4961533"/>
            <a:ext cx="17123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00FF"/>
                </a:solidFill>
                <a:latin typeface="Comic Sans MS" pitchFamily="66" charset="0"/>
              </a:rPr>
              <a:t>Muon</a:t>
            </a:r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Collider</a:t>
            </a:r>
          </a:p>
          <a:p>
            <a:pPr eaLnBrk="1" hangingPunct="1"/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(no 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Front End</a:t>
            </a:r>
          </a:p>
          <a:p>
            <a:pPr eaLnBrk="1" hangingPunct="1"/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4D 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</a:rPr>
              <a:t>Cooler)</a:t>
            </a:r>
            <a:endParaRPr 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922754"/>
            <a:ext cx="4984750" cy="1559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4710860"/>
            <a:ext cx="6219420" cy="15047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13125" y="3240974"/>
            <a:ext cx="377825" cy="923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5"/>
          </p:cNvCxnSpPr>
          <p:nvPr/>
        </p:nvCxnSpPr>
        <p:spPr>
          <a:xfrm flipH="1" flipV="1">
            <a:off x="3735619" y="4029085"/>
            <a:ext cx="3345945" cy="31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96AE-5812-4FF1-801E-FF121C48EA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53634" name="Rectangle 2"/>
          <p:cNvSpPr>
            <a:spLocks noGrp="1"/>
          </p:cNvSpPr>
          <p:nvPr>
            <p:ph type="title"/>
          </p:nvPr>
        </p:nvSpPr>
        <p:spPr>
          <a:xfrm>
            <a:off x="2113756" y="-8255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Major Front End Sub-Systems</a:t>
            </a:r>
            <a:endParaRPr lang="el-GR" dirty="0"/>
          </a:p>
        </p:txBody>
      </p:sp>
      <p:sp>
        <p:nvSpPr>
          <p:cNvPr id="453635" name="Rectangle 3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7743825" cy="2667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Drift/Decay Channel  </a:t>
            </a:r>
            <a:r>
              <a:rPr lang="en-US" sz="4000" b="1" dirty="0">
                <a:solidFill>
                  <a:srgbClr val="0000CC"/>
                </a:solidFill>
              </a:rPr>
              <a:t>(</a:t>
            </a:r>
            <a:r>
              <a:rPr lang="el-GR" sz="4000" b="1" dirty="0">
                <a:solidFill>
                  <a:srgbClr val="0000CC"/>
                </a:solidFill>
              </a:rPr>
              <a:t>π</a:t>
            </a:r>
            <a:r>
              <a:rPr lang="el-GR" sz="4000" b="1" dirty="0">
                <a:solidFill>
                  <a:srgbClr val="0000CC"/>
                </a:solidFill>
                <a:cs typeface="Arial" pitchFamily="34" charset="0"/>
              </a:rPr>
              <a:t>→μ</a:t>
            </a:r>
            <a:r>
              <a:rPr lang="en-US" sz="4000" b="1" dirty="0">
                <a:solidFill>
                  <a:srgbClr val="0000CC"/>
                </a:solidFill>
                <a:cs typeface="Arial" pitchFamily="34" charset="0"/>
              </a:rPr>
              <a:t>)</a:t>
            </a:r>
            <a:endParaRPr lang="el-GR" sz="40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000" b="1" dirty="0" err="1" smtClean="0">
                <a:solidFill>
                  <a:srgbClr val="0000CC"/>
                </a:solidFill>
              </a:rPr>
              <a:t>Buncher</a:t>
            </a:r>
            <a:endParaRPr lang="en-US" sz="4000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Rotator</a:t>
            </a:r>
            <a:endParaRPr lang="en-US" sz="4000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4D Cooler</a:t>
            </a:r>
            <a:endParaRPr lang="el-GR" sz="4000" b="1" dirty="0">
              <a:solidFill>
                <a:srgbClr val="0000CC"/>
              </a:solidFill>
            </a:endParaRPr>
          </a:p>
        </p:txBody>
      </p:sp>
      <p:sp>
        <p:nvSpPr>
          <p:cNvPr id="453636" name="AutoShape 4"/>
          <p:cNvSpPr>
            <a:spLocks noChangeAspect="1" noChangeArrowheads="1"/>
          </p:cNvSpPr>
          <p:nvPr/>
        </p:nvSpPr>
        <p:spPr bwMode="auto">
          <a:xfrm>
            <a:off x="0" y="4349750"/>
            <a:ext cx="84534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671513" y="5580063"/>
            <a:ext cx="66992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18.2 </a:t>
            </a:r>
            <a:r>
              <a:rPr lang="en-US" altLang="ja-JP" sz="1200" b="1" dirty="0">
                <a:ea typeface="MS Mincho" pitchFamily="49" charset="-128"/>
              </a:rPr>
              <a:t>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2014538" y="5580063"/>
            <a:ext cx="100647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~65m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336550" y="5021263"/>
            <a:ext cx="4460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453640" name="Text Box 8"/>
          <p:cNvSpPr txBox="1">
            <a:spLocks noChangeArrowheads="1"/>
          </p:cNvSpPr>
          <p:nvPr/>
        </p:nvSpPr>
        <p:spPr bwMode="auto">
          <a:xfrm>
            <a:off x="671513" y="5245100"/>
            <a:ext cx="782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eaLnBrk="1" hangingPunct="1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453641" name="AutoShape 9"/>
          <p:cNvSpPr>
            <a:spLocks noChangeArrowheads="1"/>
          </p:cNvSpPr>
          <p:nvPr/>
        </p:nvSpPr>
        <p:spPr bwMode="auto">
          <a:xfrm>
            <a:off x="336550" y="4686300"/>
            <a:ext cx="33496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2" name="Line 10"/>
          <p:cNvSpPr>
            <a:spLocks noChangeShapeType="1"/>
          </p:cNvSpPr>
          <p:nvPr/>
        </p:nvSpPr>
        <p:spPr bwMode="auto">
          <a:xfrm>
            <a:off x="0" y="467518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3" name="Rectangle 11"/>
          <p:cNvSpPr>
            <a:spLocks noChangeArrowheads="1"/>
          </p:cNvSpPr>
          <p:nvPr/>
        </p:nvSpPr>
        <p:spPr bwMode="auto">
          <a:xfrm rot="1196606">
            <a:off x="338138" y="477837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4" name="AutoShape 12"/>
          <p:cNvSpPr>
            <a:spLocks noChangeArrowheads="1"/>
          </p:cNvSpPr>
          <p:nvPr/>
        </p:nvSpPr>
        <p:spPr bwMode="auto">
          <a:xfrm>
            <a:off x="558800" y="4686300"/>
            <a:ext cx="11271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5" name="AutoShape 13"/>
          <p:cNvSpPr>
            <a:spLocks noChangeArrowheads="1"/>
          </p:cNvSpPr>
          <p:nvPr/>
        </p:nvSpPr>
        <p:spPr bwMode="auto">
          <a:xfrm>
            <a:off x="1230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6" name="Freeform 14"/>
          <p:cNvSpPr>
            <a:spLocks/>
          </p:cNvSpPr>
          <p:nvPr/>
        </p:nvSpPr>
        <p:spPr bwMode="auto">
          <a:xfrm>
            <a:off x="671513" y="4462463"/>
            <a:ext cx="558800" cy="241300"/>
          </a:xfrm>
          <a:custGeom>
            <a:avLst/>
            <a:gdLst>
              <a:gd name="T0" fmla="*/ 0 w 720"/>
              <a:gd name="T1" fmla="*/ 360 h 390"/>
              <a:gd name="T2" fmla="*/ 180 w 720"/>
              <a:gd name="T3" fmla="*/ 360 h 390"/>
              <a:gd name="T4" fmla="*/ 540 w 720"/>
              <a:gd name="T5" fmla="*/ 180 h 390"/>
              <a:gd name="T6" fmla="*/ 720 w 720"/>
              <a:gd name="T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7" name="Freeform 15"/>
          <p:cNvSpPr>
            <a:spLocks/>
          </p:cNvSpPr>
          <p:nvPr/>
        </p:nvSpPr>
        <p:spPr bwMode="auto">
          <a:xfrm>
            <a:off x="671513" y="4984750"/>
            <a:ext cx="558800" cy="260350"/>
          </a:xfrm>
          <a:custGeom>
            <a:avLst/>
            <a:gdLst>
              <a:gd name="T0" fmla="*/ 0 w 720"/>
              <a:gd name="T1" fmla="*/ 60 h 420"/>
              <a:gd name="T2" fmla="*/ 360 w 720"/>
              <a:gd name="T3" fmla="*/ 60 h 420"/>
              <a:gd name="T4" fmla="*/ 720 w 720"/>
              <a:gd name="T5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8" name="AutoShape 16"/>
          <p:cNvSpPr>
            <a:spLocks noChangeArrowheads="1"/>
          </p:cNvSpPr>
          <p:nvPr/>
        </p:nvSpPr>
        <p:spPr bwMode="auto">
          <a:xfrm>
            <a:off x="3114675" y="44624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9" name="Line 17"/>
          <p:cNvSpPr>
            <a:spLocks noChangeShapeType="1"/>
          </p:cNvSpPr>
          <p:nvPr/>
        </p:nvSpPr>
        <p:spPr bwMode="auto">
          <a:xfrm>
            <a:off x="1341438" y="4462463"/>
            <a:ext cx="290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0" name="Line 18"/>
          <p:cNvSpPr>
            <a:spLocks noChangeShapeType="1"/>
          </p:cNvSpPr>
          <p:nvPr/>
        </p:nvSpPr>
        <p:spPr bwMode="auto">
          <a:xfrm>
            <a:off x="1341438" y="5245100"/>
            <a:ext cx="290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1" name="Line 19"/>
          <p:cNvSpPr>
            <a:spLocks noChangeShapeType="1"/>
          </p:cNvSpPr>
          <p:nvPr/>
        </p:nvSpPr>
        <p:spPr bwMode="auto">
          <a:xfrm>
            <a:off x="671513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2" name="Line 20"/>
          <p:cNvSpPr>
            <a:spLocks noChangeShapeType="1"/>
          </p:cNvSpPr>
          <p:nvPr/>
        </p:nvSpPr>
        <p:spPr bwMode="auto">
          <a:xfrm>
            <a:off x="1230313" y="535781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3" name="Line 21"/>
          <p:cNvSpPr>
            <a:spLocks noChangeShapeType="1"/>
          </p:cNvSpPr>
          <p:nvPr/>
        </p:nvSpPr>
        <p:spPr bwMode="auto">
          <a:xfrm>
            <a:off x="3195638" y="5395913"/>
            <a:ext cx="1587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4" name="Line 22"/>
          <p:cNvSpPr>
            <a:spLocks noChangeShapeType="1"/>
          </p:cNvSpPr>
          <p:nvPr/>
        </p:nvSpPr>
        <p:spPr bwMode="auto">
          <a:xfrm>
            <a:off x="336550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5" name="Text Box 23"/>
          <p:cNvSpPr txBox="1">
            <a:spLocks noChangeArrowheads="1"/>
          </p:cNvSpPr>
          <p:nvPr/>
        </p:nvSpPr>
        <p:spPr bwMode="auto">
          <a:xfrm>
            <a:off x="1677988" y="5245100"/>
            <a:ext cx="1790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Drift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56" name="Line 24"/>
          <p:cNvSpPr>
            <a:spLocks noChangeShapeType="1"/>
          </p:cNvSpPr>
          <p:nvPr/>
        </p:nvSpPr>
        <p:spPr bwMode="auto">
          <a:xfrm>
            <a:off x="1230313" y="5580063"/>
            <a:ext cx="1963737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7" name="Line 25"/>
          <p:cNvSpPr>
            <a:spLocks noChangeShapeType="1"/>
          </p:cNvSpPr>
          <p:nvPr/>
        </p:nvSpPr>
        <p:spPr bwMode="auto">
          <a:xfrm>
            <a:off x="671513" y="5580063"/>
            <a:ext cx="558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8" name="Line 26"/>
          <p:cNvSpPr>
            <a:spLocks noChangeShapeType="1"/>
          </p:cNvSpPr>
          <p:nvPr/>
        </p:nvSpPr>
        <p:spPr bwMode="auto">
          <a:xfrm flipV="1">
            <a:off x="4251325" y="5233988"/>
            <a:ext cx="41036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9" name="Line 27"/>
          <p:cNvSpPr>
            <a:spLocks noChangeShapeType="1"/>
          </p:cNvSpPr>
          <p:nvPr/>
        </p:nvSpPr>
        <p:spPr bwMode="auto">
          <a:xfrm>
            <a:off x="4251325" y="4462463"/>
            <a:ext cx="408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60" name="AutoShape 28"/>
          <p:cNvSpPr>
            <a:spLocks noChangeArrowheads="1"/>
          </p:cNvSpPr>
          <p:nvPr/>
        </p:nvSpPr>
        <p:spPr bwMode="auto">
          <a:xfrm>
            <a:off x="4467225" y="44751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1" name="AutoShape 29"/>
          <p:cNvSpPr>
            <a:spLocks noChangeArrowheads="1"/>
          </p:cNvSpPr>
          <p:nvPr/>
        </p:nvSpPr>
        <p:spPr bwMode="auto">
          <a:xfrm>
            <a:off x="5929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2" name="AutoShape 30"/>
          <p:cNvSpPr>
            <a:spLocks noChangeArrowheads="1"/>
          </p:cNvSpPr>
          <p:nvPr/>
        </p:nvSpPr>
        <p:spPr bwMode="auto">
          <a:xfrm>
            <a:off x="83550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3" name="Text Box 31"/>
          <p:cNvSpPr txBox="1">
            <a:spLocks noChangeArrowheads="1"/>
          </p:cNvSpPr>
          <p:nvPr/>
        </p:nvSpPr>
        <p:spPr bwMode="auto">
          <a:xfrm>
            <a:off x="3275013" y="5232400"/>
            <a:ext cx="1230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Buncher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4" name="Text Box 32"/>
          <p:cNvSpPr txBox="1">
            <a:spLocks noChangeArrowheads="1"/>
          </p:cNvSpPr>
          <p:nvPr/>
        </p:nvSpPr>
        <p:spPr bwMode="auto">
          <a:xfrm>
            <a:off x="4699000" y="5245100"/>
            <a:ext cx="12303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Rotator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5" name="Text Box 33"/>
          <p:cNvSpPr txBox="1">
            <a:spLocks noChangeArrowheads="1"/>
          </p:cNvSpPr>
          <p:nvPr/>
        </p:nvSpPr>
        <p:spPr bwMode="auto">
          <a:xfrm>
            <a:off x="6376988" y="5245100"/>
            <a:ext cx="1230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b="1">
                <a:latin typeface="Arial" pitchFamily="34" charset="0"/>
                <a:ea typeface="MS Mincho" pitchFamily="49" charset="-128"/>
              </a:rPr>
              <a:t>Cooler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453666" name="Text Box 34"/>
          <p:cNvSpPr txBox="1">
            <a:spLocks noChangeArrowheads="1"/>
          </p:cNvSpPr>
          <p:nvPr/>
        </p:nvSpPr>
        <p:spPr bwMode="auto">
          <a:xfrm>
            <a:off x="3576638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>
                <a:ea typeface="MS Mincho" pitchFamily="49" charset="-128"/>
              </a:rPr>
              <a:t>~33m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67" name="Text Box 35"/>
          <p:cNvSpPr txBox="1">
            <a:spLocks noChangeArrowheads="1"/>
          </p:cNvSpPr>
          <p:nvPr/>
        </p:nvSpPr>
        <p:spPr bwMode="auto">
          <a:xfrm>
            <a:off x="4876800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200" b="1" dirty="0" smtClean="0">
                <a:ea typeface="MS Mincho" pitchFamily="49" charset="-128"/>
              </a:rPr>
              <a:t>~42 </a:t>
            </a:r>
            <a:r>
              <a:rPr lang="en-US" altLang="ja-JP" sz="1200" b="1" dirty="0">
                <a:ea typeface="MS Mincho" pitchFamily="49" charset="-128"/>
              </a:rPr>
              <a:t>m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53668" name="Text Box 36"/>
          <p:cNvSpPr txBox="1">
            <a:spLocks noChangeArrowheads="1"/>
          </p:cNvSpPr>
          <p:nvPr/>
        </p:nvSpPr>
        <p:spPr bwMode="auto">
          <a:xfrm>
            <a:off x="6502400" y="5651500"/>
            <a:ext cx="1006475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/>
          <a:p>
            <a:pPr algn="ctr" eaLnBrk="1" hangingPunct="1"/>
            <a:r>
              <a:rPr lang="en-US" altLang="ja-JP" sz="1400" dirty="0" smtClean="0">
                <a:ea typeface="MS Mincho" pitchFamily="49" charset="-128"/>
              </a:rPr>
              <a:t>~</a:t>
            </a:r>
            <a:r>
              <a:rPr lang="en-US" altLang="ja-JP" sz="1400" b="1" dirty="0" smtClean="0">
                <a:ea typeface="MS Mincho" pitchFamily="49" charset="-128"/>
              </a:rPr>
              <a:t>75 </a:t>
            </a:r>
            <a:r>
              <a:rPr lang="en-US" altLang="ja-JP" sz="900" b="1" dirty="0">
                <a:ea typeface="MS Mincho" pitchFamily="49" charset="-128"/>
              </a:rPr>
              <a:t>m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3669" name="Text Box 37"/>
          <p:cNvSpPr txBox="1">
            <a:spLocks noChangeArrowheads="1"/>
          </p:cNvSpPr>
          <p:nvPr/>
        </p:nvSpPr>
        <p:spPr bwMode="auto">
          <a:xfrm>
            <a:off x="0" y="4349750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b="1">
                <a:solidFill>
                  <a:srgbClr val="0000FF"/>
                </a:solidFill>
                <a:latin typeface="Arial" pitchFamily="34" charset="0"/>
                <a:ea typeface="MS Mincho" pitchFamily="49" charset="-128"/>
              </a:rPr>
              <a:t>p</a:t>
            </a:r>
            <a:endParaRPr lang="en-US">
              <a:latin typeface="Arial" pitchFamily="34" charset="0"/>
            </a:endParaRPr>
          </a:p>
        </p:txBody>
      </p:sp>
      <p:sp>
        <p:nvSpPr>
          <p:cNvPr id="453670" name="Text Box 38"/>
          <p:cNvSpPr txBox="1">
            <a:spLocks noChangeArrowheads="1"/>
          </p:cNvSpPr>
          <p:nvPr/>
        </p:nvSpPr>
        <p:spPr bwMode="auto">
          <a:xfrm>
            <a:off x="1463675" y="4675188"/>
            <a:ext cx="1300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800" b="1">
                <a:solidFill>
                  <a:srgbClr val="6600CC"/>
                </a:solidFill>
                <a:latin typeface="Arial" pitchFamily="34" charset="0"/>
                <a:ea typeface="MS Mincho" pitchFamily="49" charset="-128"/>
              </a:rPr>
              <a:t>π</a:t>
            </a:r>
            <a:r>
              <a:rPr lang="en-US" altLang="ja-JP" sz="1800" b="1">
                <a:solidFill>
                  <a:srgbClr val="D60093"/>
                </a:solidFill>
                <a:latin typeface="Arial" pitchFamily="34" charset="0"/>
                <a:ea typeface="MS Mincho" pitchFamily="49" charset="-128"/>
              </a:rPr>
              <a:t>→μ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453671" name="Line 39"/>
          <p:cNvSpPr>
            <a:spLocks noChangeShapeType="1"/>
          </p:cNvSpPr>
          <p:nvPr/>
        </p:nvSpPr>
        <p:spPr bwMode="auto">
          <a:xfrm>
            <a:off x="2459038" y="489426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72" name="Line 40"/>
          <p:cNvSpPr>
            <a:spLocks noChangeShapeType="1"/>
          </p:cNvSpPr>
          <p:nvPr/>
        </p:nvSpPr>
        <p:spPr bwMode="auto">
          <a:xfrm>
            <a:off x="542925" y="485457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341438" y="4083050"/>
            <a:ext cx="0" cy="13128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8638" y="4091543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703" y="410583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3491" y="4083050"/>
            <a:ext cx="11977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6550" y="4091543"/>
            <a:ext cx="893763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A4D0-F5DC-4D23-B592-D383120C12D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60802" name="Rectangle 2"/>
          <p:cNvSpPr>
            <a:spLocks noGrp="1"/>
          </p:cNvSpPr>
          <p:nvPr>
            <p:ph type="title"/>
          </p:nvPr>
        </p:nvSpPr>
        <p:spPr>
          <a:xfrm>
            <a:off x="1295399" y="1016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</a:t>
            </a:r>
            <a:r>
              <a:rPr lang="en-US" sz="3100" dirty="0"/>
              <a:t>Key </a:t>
            </a:r>
            <a:r>
              <a:rPr lang="en-US" sz="3100" dirty="0" err="1"/>
              <a:t>Buncher</a:t>
            </a:r>
            <a:r>
              <a:rPr lang="en-US" sz="3100" dirty="0"/>
              <a:t>/Rotator Parameters</a:t>
            </a:r>
          </a:p>
        </p:txBody>
      </p:sp>
      <p:sp>
        <p:nvSpPr>
          <p:cNvPr id="460803" name="Rectangle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Buncher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37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cavities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320 to 233.6 MHz (13 frequencies)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</a:t>
            </a:r>
            <a:r>
              <a:rPr lang="en-US" sz="2000" b="1" dirty="0" smtClean="0">
                <a:solidFill>
                  <a:srgbClr val="0000CC"/>
                </a:solidFill>
              </a:rPr>
              <a:t>7.5 </a:t>
            </a:r>
            <a:r>
              <a:rPr lang="en-US" sz="2000" b="1" dirty="0">
                <a:solidFill>
                  <a:srgbClr val="0000CC"/>
                </a:solidFill>
              </a:rPr>
              <a:t>MV/m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24 MW Peak 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power </a:t>
            </a:r>
            <a:r>
              <a:rPr lang="en-US" sz="2000" b="1" dirty="0" smtClean="0">
                <a:solidFill>
                  <a:srgbClr val="0000CC"/>
                </a:solidFill>
              </a:rPr>
              <a:t>(MC: </a:t>
            </a:r>
            <a:r>
              <a:rPr lang="en-US" sz="2400" b="1" u="sng" dirty="0" smtClean="0">
                <a:solidFill>
                  <a:srgbClr val="FF0000"/>
                </a:solidFill>
              </a:rPr>
              <a:t>0.12 </a:t>
            </a:r>
            <a:r>
              <a:rPr lang="en-US" sz="2400" b="1" u="sng" dirty="0">
                <a:solidFill>
                  <a:srgbClr val="FF0000"/>
                </a:solidFill>
              </a:rPr>
              <a:t>MW </a:t>
            </a:r>
            <a:r>
              <a:rPr lang="en-US" sz="2000" b="1" dirty="0" err="1">
                <a:solidFill>
                  <a:srgbClr val="FF0000"/>
                </a:solidFill>
              </a:rPr>
              <a:t>avg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1.5T Peak magnetic field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  <a:cs typeface="Times New Roman" pitchFamily="18" charset="0"/>
              </a:rPr>
              <a:t>  33 m total length</a:t>
            </a:r>
            <a:endParaRPr lang="el-GR" sz="20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Rotator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56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cavities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230 to 202.3 MHz (15 frequencies)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12 MV/m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gradient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140 MW Peak </a:t>
            </a:r>
            <a:r>
              <a:rPr lang="en-US" sz="2000" b="1" dirty="0" err="1">
                <a:solidFill>
                  <a:srgbClr val="0000CC"/>
                </a:solidFill>
              </a:rPr>
              <a:t>rf</a:t>
            </a:r>
            <a:r>
              <a:rPr lang="en-US" sz="2000" b="1" dirty="0">
                <a:solidFill>
                  <a:srgbClr val="0000CC"/>
                </a:solidFill>
              </a:rPr>
              <a:t> power </a:t>
            </a:r>
            <a:r>
              <a:rPr lang="en-US" sz="2000" b="1" dirty="0" smtClean="0">
                <a:solidFill>
                  <a:srgbClr val="0000CC"/>
                </a:solidFill>
              </a:rPr>
              <a:t>(MC: </a:t>
            </a:r>
            <a:r>
              <a:rPr lang="en-US" sz="2400" b="1" u="sng" dirty="0" smtClean="0">
                <a:solidFill>
                  <a:srgbClr val="FF0000"/>
                </a:solidFill>
              </a:rPr>
              <a:t>0.7 </a:t>
            </a:r>
            <a:r>
              <a:rPr lang="en-US" sz="2400" b="1" u="sng" dirty="0">
                <a:solidFill>
                  <a:srgbClr val="FF0000"/>
                </a:solidFill>
              </a:rPr>
              <a:t>MW </a:t>
            </a:r>
            <a:r>
              <a:rPr lang="en-US" sz="2000" b="1" dirty="0" err="1">
                <a:solidFill>
                  <a:srgbClr val="FF0000"/>
                </a:solidFill>
              </a:rPr>
              <a:t>avg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1.5 T Peak magnetic field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 42 m total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22" y="3041649"/>
            <a:ext cx="4222928" cy="227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9BF20-7134-478A-A72E-D2E5358C51B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58754" name="Rectangle 2"/>
          <p:cNvSpPr>
            <a:spLocks noGrp="1"/>
          </p:cNvSpPr>
          <p:nvPr>
            <p:ph type="title"/>
          </p:nvPr>
        </p:nvSpPr>
        <p:spPr>
          <a:xfrm>
            <a:off x="1130300" y="-2173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The </a:t>
            </a:r>
            <a:r>
              <a:rPr lang="en-US" sz="4400" dirty="0" err="1"/>
              <a:t>Buncher</a:t>
            </a:r>
            <a:r>
              <a:rPr lang="en-US" sz="4400" dirty="0"/>
              <a:t>/Rotator</a:t>
            </a:r>
          </a:p>
        </p:txBody>
      </p:sp>
      <p:pic>
        <p:nvPicPr>
          <p:cNvPr id="458756" name="Picture 4" descr="0m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3595688" cy="2001838"/>
          </a:xfrm>
          <a:noFill/>
          <a:ln/>
        </p:spPr>
      </p:pic>
      <p:pic>
        <p:nvPicPr>
          <p:cNvPr id="458757" name="Picture 5" descr="18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8" name="Picture 6" descr="11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49663"/>
            <a:ext cx="34290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9" name="Picture 7" descr="156out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5052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0" name="Text Box 8"/>
          <p:cNvSpPr txBox="1">
            <a:spLocks noChangeArrowheads="1"/>
          </p:cNvSpPr>
          <p:nvPr/>
        </p:nvSpPr>
        <p:spPr bwMode="auto">
          <a:xfrm rot="16200000">
            <a:off x="-788988" y="3532188"/>
            <a:ext cx="252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Pion/Muon Kinetic Energy</a:t>
            </a:r>
          </a:p>
        </p:txBody>
      </p:sp>
      <p:sp>
        <p:nvSpPr>
          <p:cNvPr id="458761" name="Text Box 9"/>
          <p:cNvSpPr txBox="1">
            <a:spLocks noChangeArrowheads="1"/>
          </p:cNvSpPr>
          <p:nvPr/>
        </p:nvSpPr>
        <p:spPr bwMode="auto">
          <a:xfrm>
            <a:off x="4343400" y="5638800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l-GR" sz="2400" b="1" dirty="0" smtClean="0">
                <a:cs typeface="Times New Roman" pitchFamily="18" charset="0"/>
              </a:rPr>
              <a:t>τ</a:t>
            </a:r>
            <a:r>
              <a:rPr lang="en-US" sz="2400" b="1" dirty="0" smtClean="0">
                <a:cs typeface="Times New Roman" pitchFamily="18" charset="0"/>
              </a:rPr>
              <a:t>au</a:t>
            </a:r>
            <a:endParaRPr lang="el-GR" sz="2400" b="1" dirty="0">
              <a:cs typeface="Times New Roman" pitchFamily="18" charset="0"/>
            </a:endParaRPr>
          </a:p>
        </p:txBody>
      </p:sp>
      <p:sp>
        <p:nvSpPr>
          <p:cNvPr id="458762" name="Text Box 10"/>
          <p:cNvSpPr txBox="1">
            <a:spLocks noChangeArrowheads="1"/>
          </p:cNvSpPr>
          <p:nvPr/>
        </p:nvSpPr>
        <p:spPr bwMode="auto">
          <a:xfrm>
            <a:off x="6765925" y="1565275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Drift</a:t>
            </a:r>
          </a:p>
        </p:txBody>
      </p:sp>
      <p:sp>
        <p:nvSpPr>
          <p:cNvPr id="458763" name="Text Box 11"/>
          <p:cNvSpPr txBox="1">
            <a:spLocks noChangeArrowheads="1"/>
          </p:cNvSpPr>
          <p:nvPr/>
        </p:nvSpPr>
        <p:spPr bwMode="auto">
          <a:xfrm>
            <a:off x="2819400" y="4191000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Buncher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6553200" y="4038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Rotator</a:t>
            </a:r>
          </a:p>
        </p:txBody>
      </p:sp>
      <p:sp>
        <p:nvSpPr>
          <p:cNvPr id="458765" name="Text Box 13"/>
          <p:cNvSpPr txBox="1">
            <a:spLocks noChangeArrowheads="1"/>
          </p:cNvSpPr>
          <p:nvPr/>
        </p:nvSpPr>
        <p:spPr bwMode="auto">
          <a:xfrm>
            <a:off x="2971800" y="167640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Target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87776" y="97149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D. Neuffer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Cooler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3045122"/>
            <a:ext cx="9044512" cy="3374728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100 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cavities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201.25 MHz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15 MV/m peak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gradient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400 MW peak </a:t>
            </a:r>
            <a:r>
              <a:rPr lang="en-US" b="1" dirty="0" err="1" smtClean="0">
                <a:solidFill>
                  <a:srgbClr val="0000CC"/>
                </a:solidFill>
              </a:rPr>
              <a:t>rf</a:t>
            </a:r>
            <a:r>
              <a:rPr lang="en-US" b="1" dirty="0" smtClean="0">
                <a:solidFill>
                  <a:srgbClr val="0000CC"/>
                </a:solidFill>
              </a:rPr>
              <a:t> power (NF: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8 MW </a:t>
            </a:r>
            <a:r>
              <a:rPr lang="en-US" b="1" dirty="0" err="1" smtClean="0">
                <a:solidFill>
                  <a:srgbClr val="FF0000"/>
                </a:solidFill>
              </a:rPr>
              <a:t>avg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2.8T peak magnetic field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155700"/>
            <a:ext cx="5505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294" y="0"/>
            <a:ext cx="6536390" cy="987967"/>
          </a:xfrm>
        </p:spPr>
        <p:txBody>
          <a:bodyPr/>
          <a:lstStyle/>
          <a:p>
            <a:r>
              <a:rPr lang="en-US" dirty="0"/>
              <a:t>Front End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Buncher</a:t>
            </a:r>
            <a:r>
              <a:rPr lang="en-US" sz="3600" b="1" dirty="0" smtClean="0">
                <a:solidFill>
                  <a:srgbClr val="FF0000"/>
                </a:solidFill>
              </a:rPr>
              <a:t>/Rotator/Cooler</a:t>
            </a:r>
          </a:p>
          <a:p>
            <a:pPr lvl="0">
              <a:lnSpc>
                <a:spcPct val="90000"/>
              </a:lnSpc>
              <a:buNone/>
            </a:pPr>
            <a:endParaRPr lang="en-US" sz="2800" b="1" dirty="0">
              <a:solidFill>
                <a:srgbClr val="0000CC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 Shielding of beam line components</a:t>
            </a: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Performance of </a:t>
            </a:r>
            <a:r>
              <a:rPr lang="en-US" b="1" dirty="0" err="1">
                <a:solidFill>
                  <a:srgbClr val="0000CC"/>
                </a:solidFill>
              </a:rPr>
              <a:t>rf</a:t>
            </a:r>
            <a:r>
              <a:rPr lang="en-US" b="1" dirty="0">
                <a:solidFill>
                  <a:srgbClr val="0000CC"/>
                </a:solidFill>
              </a:rPr>
              <a:t> cavities in magnetic field</a:t>
            </a:r>
          </a:p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Engineering </a:t>
            </a:r>
            <a:r>
              <a:rPr lang="en-US" b="1" dirty="0" smtClean="0">
                <a:solidFill>
                  <a:srgbClr val="0000CC"/>
                </a:solidFill>
              </a:rPr>
              <a:t>constraints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Harold G. Kirk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Review of MAP (FNAL August 29-31, 2012)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AD7F9-3339-4080-883C-5D2925AF293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09954" name="Rectangle 2"/>
          <p:cNvSpPr>
            <a:spLocks noGrp="1"/>
          </p:cNvSpPr>
          <p:nvPr>
            <p:ph type="title"/>
          </p:nvPr>
        </p:nvSpPr>
        <p:spPr>
          <a:xfrm>
            <a:off x="1066800" y="174626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Front End Challenges-</a:t>
            </a:r>
            <a:br>
              <a:rPr lang="en-US" sz="4000" dirty="0"/>
            </a:br>
            <a:r>
              <a:rPr lang="en-US" sz="4000" dirty="0" err="1"/>
              <a:t>Beamline</a:t>
            </a:r>
            <a:r>
              <a:rPr lang="en-US" sz="4000" dirty="0"/>
              <a:t> Shielding</a:t>
            </a:r>
          </a:p>
        </p:txBody>
      </p:sp>
      <p:sp>
        <p:nvSpPr>
          <p:cNvPr id="509955" name="Rectangle 3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5257800" cy="142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Mitigation Strategies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Upstream bent solenoid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 Beryllium “beam stop” plugs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7315200" y="38100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J.C. Gallardo</a:t>
            </a:r>
          </a:p>
        </p:txBody>
      </p:sp>
      <p:pic>
        <p:nvPicPr>
          <p:cNvPr id="509959" name="Picture 7" descr="electron-power-front-end-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5814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0" name="Picture 8" descr="proton-power-front-end-f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02272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9968" name="Group 16"/>
          <p:cNvGrpSpPr>
            <a:grpSpLocks/>
          </p:cNvGrpSpPr>
          <p:nvPr/>
        </p:nvGrpSpPr>
        <p:grpSpPr bwMode="auto">
          <a:xfrm>
            <a:off x="914400" y="3505200"/>
            <a:ext cx="2066925" cy="1022350"/>
            <a:chOff x="480" y="2256"/>
            <a:chExt cx="1302" cy="644"/>
          </a:xfrm>
        </p:grpSpPr>
        <p:sp>
          <p:nvSpPr>
            <p:cNvPr id="509961" name="Line 9"/>
            <p:cNvSpPr>
              <a:spLocks noChangeShapeType="1"/>
            </p:cNvSpPr>
            <p:nvPr/>
          </p:nvSpPr>
          <p:spPr bwMode="auto">
            <a:xfrm>
              <a:off x="1104" y="22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2" name="Line 10"/>
            <p:cNvSpPr>
              <a:spLocks noChangeShapeType="1"/>
            </p:cNvSpPr>
            <p:nvPr/>
          </p:nvSpPr>
          <p:spPr bwMode="auto">
            <a:xfrm>
              <a:off x="1344" y="225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3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5" name="Text Box 13"/>
            <p:cNvSpPr txBox="1">
              <a:spLocks noChangeArrowheads="1"/>
            </p:cNvSpPr>
            <p:nvPr/>
          </p:nvSpPr>
          <p:spPr bwMode="auto">
            <a:xfrm>
              <a:off x="480" y="2352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Buncher</a:t>
              </a:r>
            </a:p>
          </p:txBody>
        </p:sp>
        <p:sp>
          <p:nvSpPr>
            <p:cNvPr id="509966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Rotator</a:t>
              </a:r>
            </a:p>
          </p:txBody>
        </p:sp>
        <p:sp>
          <p:nvSpPr>
            <p:cNvPr id="509967" name="Text Box 15"/>
            <p:cNvSpPr txBox="1">
              <a:spLocks noChangeArrowheads="1"/>
            </p:cNvSpPr>
            <p:nvPr/>
          </p:nvSpPr>
          <p:spPr bwMode="auto">
            <a:xfrm>
              <a:off x="1296" y="2688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Cooler</a:t>
              </a:r>
            </a:p>
          </p:txBody>
        </p:sp>
      </p:grpSp>
      <p:grpSp>
        <p:nvGrpSpPr>
          <p:cNvPr id="509969" name="Group 17"/>
          <p:cNvGrpSpPr>
            <a:grpSpLocks/>
          </p:cNvGrpSpPr>
          <p:nvPr/>
        </p:nvGrpSpPr>
        <p:grpSpPr bwMode="auto">
          <a:xfrm>
            <a:off x="5181600" y="3581400"/>
            <a:ext cx="2066925" cy="1022350"/>
            <a:chOff x="480" y="2256"/>
            <a:chExt cx="1302" cy="644"/>
          </a:xfrm>
        </p:grpSpPr>
        <p:sp>
          <p:nvSpPr>
            <p:cNvPr id="509970" name="Line 18"/>
            <p:cNvSpPr>
              <a:spLocks noChangeShapeType="1"/>
            </p:cNvSpPr>
            <p:nvPr/>
          </p:nvSpPr>
          <p:spPr bwMode="auto">
            <a:xfrm>
              <a:off x="1104" y="22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1344" y="225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2" name="Line 20"/>
            <p:cNvSpPr>
              <a:spLocks noChangeShapeType="1"/>
            </p:cNvSpPr>
            <p:nvPr/>
          </p:nvSpPr>
          <p:spPr bwMode="auto">
            <a:xfrm>
              <a:off x="1728" y="225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3" name="Text Box 21"/>
            <p:cNvSpPr txBox="1">
              <a:spLocks noChangeArrowheads="1"/>
            </p:cNvSpPr>
            <p:nvPr/>
          </p:nvSpPr>
          <p:spPr bwMode="auto">
            <a:xfrm>
              <a:off x="480" y="2352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Buncher</a:t>
              </a:r>
            </a:p>
          </p:txBody>
        </p:sp>
        <p:sp>
          <p:nvSpPr>
            <p:cNvPr id="509974" name="Text Box 22"/>
            <p:cNvSpPr txBox="1">
              <a:spLocks noChangeArrowheads="1"/>
            </p:cNvSpPr>
            <p:nvPr/>
          </p:nvSpPr>
          <p:spPr bwMode="auto">
            <a:xfrm>
              <a:off x="816" y="2544"/>
              <a:ext cx="5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Rotator</a:t>
              </a:r>
            </a:p>
          </p:txBody>
        </p:sp>
        <p:sp>
          <p:nvSpPr>
            <p:cNvPr id="509975" name="Text Box 23"/>
            <p:cNvSpPr txBox="1">
              <a:spLocks noChangeArrowheads="1"/>
            </p:cNvSpPr>
            <p:nvPr/>
          </p:nvSpPr>
          <p:spPr bwMode="auto">
            <a:xfrm>
              <a:off x="1296" y="2688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Cooler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PAC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MuPAC_Review_Template.potx</Template>
  <TotalTime>29848</TotalTime>
  <Words>1163</Words>
  <Application>Microsoft Office PowerPoint</Application>
  <PresentationFormat>On-screen Show (4:3)</PresentationFormat>
  <Paragraphs>251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MuPAC_Review_Template</vt:lpstr>
      <vt:lpstr>Document</vt:lpstr>
      <vt:lpstr>Chart</vt:lpstr>
      <vt:lpstr>PowerPoint Presentation</vt:lpstr>
      <vt:lpstr>Outline</vt:lpstr>
      <vt:lpstr>The Muon Collider/Neutrino  Factory Front End</vt:lpstr>
      <vt:lpstr>The Major Front End Sub-Systems</vt:lpstr>
      <vt:lpstr>  Key Buncher/Rotator Parameters</vt:lpstr>
      <vt:lpstr>The Buncher/Rotator</vt:lpstr>
      <vt:lpstr>The Cooler</vt:lpstr>
      <vt:lpstr>Front End Challenges</vt:lpstr>
      <vt:lpstr>Front End Challenges- Beamline Shielding</vt:lpstr>
      <vt:lpstr>Bent Solenoid Chicane</vt:lpstr>
      <vt:lpstr>Proton Removal</vt:lpstr>
      <vt:lpstr>Muons through the Chicane</vt:lpstr>
      <vt:lpstr>Engineering challenges</vt:lpstr>
      <vt:lpstr>Increasing the cell length</vt:lpstr>
      <vt:lpstr>Adding a gap between cavities</vt:lpstr>
      <vt:lpstr>Front End  Challenges- RF</vt:lpstr>
      <vt:lpstr>Bucked Coils</vt:lpstr>
      <vt:lpstr>Bucked Coils for the Cooler</vt:lpstr>
      <vt:lpstr>ICOOL Simulations</vt:lpstr>
      <vt:lpstr>High Pressure Gas RF</vt:lpstr>
      <vt:lpstr>Target Taper</vt:lpstr>
      <vt:lpstr>FY 13 R&amp;D Activities</vt:lpstr>
      <vt:lpstr>FY 14 &amp; 15 R&amp;D Activities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Harold Kirk</cp:lastModifiedBy>
  <cp:revision>110</cp:revision>
  <dcterms:created xsi:type="dcterms:W3CDTF">2012-06-15T14:46:19Z</dcterms:created>
  <dcterms:modified xsi:type="dcterms:W3CDTF">2012-08-27T13:17:55Z</dcterms:modified>
</cp:coreProperties>
</file>