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5" r:id="rId2"/>
  </p:sldMasterIdLst>
  <p:notesMasterIdLst>
    <p:notesMasterId r:id="rId10"/>
  </p:notesMasterIdLst>
  <p:sldIdLst>
    <p:sldId id="258" r:id="rId3"/>
    <p:sldId id="531" r:id="rId4"/>
    <p:sldId id="532" r:id="rId5"/>
    <p:sldId id="533" r:id="rId6"/>
    <p:sldId id="527" r:id="rId7"/>
    <p:sldId id="529" r:id="rId8"/>
    <p:sldId id="53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00CC"/>
    <a:srgbClr val="006600"/>
    <a:srgbClr val="CC3300"/>
    <a:srgbClr val="7F76F8"/>
    <a:srgbClr val="564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92" autoAdjust="0"/>
  </p:normalViewPr>
  <p:slideViewPr>
    <p:cSldViewPr>
      <p:cViewPr>
        <p:scale>
          <a:sx n="86" d="100"/>
          <a:sy n="86" d="100"/>
        </p:scale>
        <p:origin x="-298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1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10D5299-1AB7-4FF9-BC1F-229D0E8A7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84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2D9DDA-21E2-4F3F-9BF2-D46A6C0C1A34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09600" y="1981200"/>
            <a:ext cx="8153400" cy="0"/>
          </a:xfrm>
          <a:prstGeom prst="line">
            <a:avLst/>
          </a:prstGeom>
          <a:noFill/>
          <a:ln w="57150" cmpd="thickThin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43200" y="5715000"/>
            <a:ext cx="6019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mtClean="0"/>
              <a:t>Harold G. Kirk</a:t>
            </a:r>
            <a:r>
              <a:rPr lang="en-US" sz="1400" smtClean="0"/>
              <a:t/>
            </a:r>
            <a:br>
              <a:rPr lang="en-US" sz="1400" smtClean="0"/>
            </a:br>
            <a:r>
              <a:rPr lang="en-US" smtClean="0"/>
              <a:t>Brookhaven National Laboratory</a:t>
            </a:r>
            <a:br>
              <a:rPr lang="en-US" smtClean="0"/>
            </a:br>
            <a:endParaRPr lang="en-US" smtClean="0"/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609600" y="5715000"/>
          <a:ext cx="19431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5" name="Document" r:id="rId3" imgW="1943100" imgH="723900" progId="Word.Document.8">
                  <p:embed/>
                </p:oleObj>
              </mc:Choice>
              <mc:Fallback>
                <p:oleObj name="Document" r:id="rId3" imgW="1943100" imgH="7239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715000"/>
                        <a:ext cx="19431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52400" y="152400"/>
            <a:ext cx="871538" cy="990600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09800"/>
            <a:ext cx="8077200" cy="3352800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564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41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04800"/>
            <a:ext cx="20447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59817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54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304800"/>
            <a:ext cx="6248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13200" cy="4705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219200"/>
            <a:ext cx="4013200" cy="4705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53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56CCE-464C-494C-B5A5-CA85C9197EAC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E2662-7132-4C55-B3BF-0E58CDCF3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99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97647-8D0F-401A-BA0B-E0FF5A6A83BA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9B67A-539C-419E-994D-41C02478F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47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3F8FE-C8B6-434B-AFFC-62601428C88F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6D702-B0FD-469F-AC3E-E78C43C54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66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2309F-570E-46BA-BB8E-64AC9CA74DCD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9A2BA-F837-42B6-8FB8-72121E8E2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87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E4129-383F-47D7-B9A7-0BA094EEDCBE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BD88E-7AF4-436D-8E84-36669A586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57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9E729-319B-462D-9369-4B1BC37CED2C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74121-BDF3-4C26-BCDA-902CB39FC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457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182AA-2B65-46B7-ACB2-8AE997838441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1CE1B-E78F-4ED0-804F-C92EEB4FB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8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1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29CC5-C046-4B42-BB6F-C91EED72FFE6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5F642-29C2-4572-B24E-66CD67514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21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7FC9D-2355-4E49-A837-D0193EB9414F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9C238-2D16-411B-88ED-1A6BA3B57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29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C5C61-3BC3-4785-BC38-7D58DF0F536B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EE113-CAE6-4978-8C1D-9A02311F0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62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81EF7-D1B5-4218-981F-845EDF99D57A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3F4EF-DBAC-484A-8554-8168A6941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2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312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13200" cy="4705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219200"/>
            <a:ext cx="4013200" cy="4705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4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7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9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34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34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676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362200" y="304800"/>
            <a:ext cx="62484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178800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1028"/>
          <p:cNvSpPr>
            <a:spLocks noChangeShapeType="1"/>
          </p:cNvSpPr>
          <p:nvPr/>
        </p:nvSpPr>
        <p:spPr bwMode="auto">
          <a:xfrm>
            <a:off x="457200" y="1066800"/>
            <a:ext cx="8153400" cy="0"/>
          </a:xfrm>
          <a:prstGeom prst="line">
            <a:avLst/>
          </a:prstGeom>
          <a:noFill/>
          <a:ln w="57150" cmpd="thickThin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9" name="Object 1029"/>
          <p:cNvGraphicFramePr>
            <a:graphicFrameLocks noChangeAspect="1"/>
          </p:cNvGraphicFramePr>
          <p:nvPr/>
        </p:nvGraphicFramePr>
        <p:xfrm>
          <a:off x="457200" y="6019800"/>
          <a:ext cx="19431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15" imgW="1943100" imgH="723900" progId="Word.Document.8">
                  <p:embed/>
                </p:oleObj>
              </mc:Choice>
              <mc:Fallback>
                <p:oleObj name="Document" r:id="rId15" imgW="1943100" imgH="723900" progId="Word.Document.8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019800"/>
                        <a:ext cx="19431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ext Box 1030"/>
          <p:cNvSpPr txBox="1">
            <a:spLocks noChangeArrowheads="1"/>
          </p:cNvSpPr>
          <p:nvPr/>
        </p:nvSpPr>
        <p:spPr bwMode="auto">
          <a:xfrm>
            <a:off x="7315200" y="6096000"/>
            <a:ext cx="1265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>
              <a:defRPr/>
            </a:pPr>
            <a:r>
              <a:rPr lang="en-US" sz="1400" smtClean="0"/>
              <a:t>Harold G. Kirk</a:t>
            </a:r>
          </a:p>
        </p:txBody>
      </p:sp>
      <p:sp>
        <p:nvSpPr>
          <p:cNvPr id="1031" name="Text Box 1036"/>
          <p:cNvSpPr txBox="1">
            <a:spLocks noChangeArrowheads="1"/>
          </p:cNvSpPr>
          <p:nvPr/>
        </p:nvSpPr>
        <p:spPr bwMode="auto">
          <a:xfrm>
            <a:off x="7924800" y="6400800"/>
            <a:ext cx="422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>
              <a:defRPr/>
            </a:pPr>
            <a:fld id="{8982F433-3B1D-4927-8224-B140BF5EFE04}" type="slidenum">
              <a:rPr lang="en-US" smtClean="0"/>
              <a:pPr>
                <a:defRPr/>
              </a:pPr>
              <a:t>‹#›</a:t>
            </a:fld>
            <a:endParaRPr lang="en-US" smtClean="0"/>
          </a:p>
        </p:txBody>
      </p:sp>
      <p:pic>
        <p:nvPicPr>
          <p:cNvPr id="9" name="Picture 2" descr="C:\Documents and Settings\sgeer\My Documents\MAP\MAP-LOGO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152400" y="152400"/>
            <a:ext cx="671513" cy="762000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Monotype Sorts" pitchFamily="2" charset="2"/>
        <a:defRPr kumimoji="1" sz="2000">
          <a:solidFill>
            <a:srgbClr val="0000CC"/>
          </a:solidFill>
          <a:latin typeface="+mn-lt"/>
          <a:ea typeface="+mn-ea"/>
          <a:cs typeface="+mn-cs"/>
        </a:defRPr>
      </a:lvl1pPr>
      <a:lvl2pPr marL="44767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kumimoji="1" sz="2000">
          <a:solidFill>
            <a:srgbClr val="0000CC"/>
          </a:solidFill>
          <a:latin typeface="+mn-lt"/>
        </a:defRPr>
      </a:lvl2pPr>
      <a:lvl3pPr marL="914400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3pPr>
      <a:lvl4pPr marL="1363663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m"/>
        <a:defRPr kumimoji="1"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5pPr>
      <a:lvl6pPr marL="2286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6pPr>
      <a:lvl7pPr marL="2743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7pPr>
      <a:lvl8pPr marL="3200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8pPr>
      <a:lvl9pPr marL="3657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F7E06ED8-1C89-4BD7-928C-1B7F63AB7D89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7768D267-8BC1-428E-85BC-A091882F5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09600"/>
            <a:ext cx="8305800" cy="1143000"/>
          </a:xfrm>
          <a:noFill/>
        </p:spPr>
        <p:txBody>
          <a:bodyPr/>
          <a:lstStyle/>
          <a:p>
            <a:r>
              <a:rPr lang="en-US" sz="4400" dirty="0" smtClean="0"/>
              <a:t>Recent MAP Reviews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133600"/>
            <a:ext cx="7848600" cy="3200400"/>
          </a:xfrm>
        </p:spPr>
        <p:txBody>
          <a:bodyPr/>
          <a:lstStyle/>
          <a:p>
            <a:pPr marL="223838" lvl="1" indent="0">
              <a:spcBef>
                <a:spcPct val="0"/>
              </a:spcBef>
              <a:buFont typeface="Monotype Sorts" pitchFamily="2" charset="2"/>
              <a:buNone/>
            </a:pPr>
            <a:endParaRPr lang="en-US" dirty="0" smtClean="0"/>
          </a:p>
          <a:p>
            <a:pPr marL="223838" lvl="1" indent="0">
              <a:spcBef>
                <a:spcPct val="0"/>
              </a:spcBef>
              <a:buFont typeface="Monotype Sorts" pitchFamily="2" charset="2"/>
              <a:buNone/>
            </a:pPr>
            <a:r>
              <a:rPr lang="en-US" dirty="0" smtClean="0"/>
              <a:t>   </a:t>
            </a:r>
            <a:r>
              <a:rPr lang="en-US" sz="3200" dirty="0" smtClean="0"/>
              <a:t>          </a:t>
            </a:r>
            <a:r>
              <a:rPr lang="en-US" sz="3600" b="1" dirty="0" smtClean="0"/>
              <a:t>Front End Recommendations</a:t>
            </a:r>
          </a:p>
          <a:p>
            <a:pPr marL="223838" lvl="1" indent="0">
              <a:spcBef>
                <a:spcPct val="0"/>
              </a:spcBef>
              <a:buFont typeface="Monotype Sorts" pitchFamily="2" charset="2"/>
              <a:buNone/>
            </a:pPr>
            <a:endParaRPr lang="en-US" sz="3600" b="1" dirty="0"/>
          </a:p>
          <a:p>
            <a:pPr marL="223838" lvl="1" indent="0">
              <a:spcBef>
                <a:spcPct val="0"/>
              </a:spcBef>
              <a:buFont typeface="Monotype Sorts" pitchFamily="2" charset="2"/>
              <a:buNone/>
            </a:pPr>
            <a:r>
              <a:rPr lang="en-US" sz="3600" b="1" dirty="0" smtClean="0"/>
              <a:t>           Front End Studies Meeting</a:t>
            </a:r>
            <a:endParaRPr lang="en-US" sz="3200" b="1" dirty="0" smtClean="0"/>
          </a:p>
          <a:p>
            <a:pPr marL="223838" lvl="1" indent="0">
              <a:spcBef>
                <a:spcPct val="0"/>
              </a:spcBef>
              <a:buFont typeface="Monotype Sorts" pitchFamily="2" charset="2"/>
              <a:buNone/>
            </a:pPr>
            <a:r>
              <a:rPr lang="en-US" sz="3200" b="1" dirty="0" smtClean="0"/>
              <a:t>                           </a:t>
            </a:r>
          </a:p>
          <a:p>
            <a:pPr marL="223838" lvl="1" indent="0">
              <a:spcBef>
                <a:spcPct val="0"/>
              </a:spcBef>
              <a:buFont typeface="Monotype Sorts" pitchFamily="2" charset="2"/>
              <a:buNone/>
            </a:pPr>
            <a:r>
              <a:rPr lang="en-US" sz="3200" b="1" dirty="0" smtClean="0"/>
              <a:t>                    September 25,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MuPac</a:t>
            </a:r>
            <a:r>
              <a:rPr lang="en-US" sz="4000" dirty="0" smtClean="0"/>
              <a:t> Recommendations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General but also apply to the Front End: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Perform </a:t>
            </a:r>
            <a:r>
              <a:rPr lang="en-US" b="1" dirty="0"/>
              <a:t>a global optimization of the cooling channel parameters to maximize the MC/NF performance</a:t>
            </a:r>
            <a:r>
              <a:rPr lang="en-US" b="1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Find </a:t>
            </a:r>
            <a:r>
              <a:rPr lang="en-US" b="1" dirty="0"/>
              <a:t>additional opportunities for benchmarking the cooling simulation codes</a:t>
            </a:r>
            <a:r>
              <a:rPr lang="en-US" b="1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Include </a:t>
            </a:r>
            <a:r>
              <a:rPr lang="en-US" b="1" dirty="0"/>
              <a:t>all possible heating effects in the cooling simulation codes and explore possibilities to benchmark against experimental long-term </a:t>
            </a:r>
            <a:r>
              <a:rPr lang="en-US" b="1" dirty="0" err="1"/>
              <a:t>emittance</a:t>
            </a:r>
            <a:r>
              <a:rPr lang="en-US" b="1" dirty="0"/>
              <a:t> evolutions</a:t>
            </a:r>
            <a:r>
              <a:rPr lang="en-US" b="1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Show </a:t>
            </a:r>
            <a:r>
              <a:rPr lang="en-US" b="1" dirty="0"/>
              <a:t>beam gymnastics through the entire accelerating system, including at least beam loading effects, by a front to end simulation.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Study </a:t>
            </a:r>
            <a:r>
              <a:rPr lang="en-US" b="1" dirty="0"/>
              <a:t>if the 300-mm aperture in 201-MHz cavities is necessary. 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Develop </a:t>
            </a:r>
            <a:r>
              <a:rPr lang="en-US" b="1" dirty="0"/>
              <a:t>clear definition of the “safe” accelerating gradient.</a:t>
            </a:r>
          </a:p>
        </p:txBody>
      </p:sp>
    </p:spTree>
    <p:extLst>
      <p:ext uri="{BB962C8B-B14F-4D97-AF65-F5344CB8AC3E}">
        <p14:creationId xmlns:p14="http://schemas.microsoft.com/office/powerpoint/2010/main" val="411422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MuPac</a:t>
            </a:r>
            <a:r>
              <a:rPr lang="en-US" sz="3600" dirty="0" smtClean="0"/>
              <a:t> Recommendations II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Front End Specific: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Study </a:t>
            </a:r>
            <a:r>
              <a:rPr lang="en-US" b="1" dirty="0"/>
              <a:t>the robustness of the front end RF system, with its large number of cavity frequencies and voltages, and determine an approach for further optimization of the system.</a:t>
            </a:r>
          </a:p>
        </p:txBody>
      </p:sp>
    </p:spTree>
    <p:extLst>
      <p:ext uri="{BB962C8B-B14F-4D97-AF65-F5344CB8AC3E}">
        <p14:creationId xmlns:p14="http://schemas.microsoft.com/office/powerpoint/2010/main" val="13162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 Review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73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Magnets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    These are general recommendations that also applies to the Front End magnets</a:t>
            </a:r>
          </a:p>
          <a:p>
            <a:endParaRPr lang="en-US" sz="2400" b="1" dirty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 Determine </a:t>
            </a:r>
            <a:r>
              <a:rPr lang="en-US" sz="2400" b="1" dirty="0"/>
              <a:t>if the magnetic coupling between neighboring magnets in the cooling systems has the potential to cause a chain reaction whereby all magnets are affected if just one of them quenches. Design a mitigation strategy, if necessary. </a:t>
            </a:r>
            <a:endParaRPr lang="en-US" sz="2400" b="1" dirty="0" smtClean="0"/>
          </a:p>
          <a:p>
            <a:endParaRPr lang="en-US" sz="2400" b="1" dirty="0"/>
          </a:p>
          <a:p>
            <a:pPr>
              <a:buFont typeface="Arial" pitchFamily="34" charset="0"/>
              <a:buChar char="•"/>
            </a:pPr>
            <a:r>
              <a:rPr lang="en-US" sz="2400" b="1" dirty="0"/>
              <a:t>Produce a list of all magnetic elements that give number, radius, field, length and the radiation deposition.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25568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Dynamics and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Some general comments that apply also to the Front End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Continue </a:t>
            </a:r>
            <a:r>
              <a:rPr lang="en-US" sz="2400" b="1" dirty="0"/>
              <a:t>to work with the SLAC code group for the RF design and breakdown studies, and for field emission simulations</a:t>
            </a:r>
            <a:r>
              <a:rPr lang="en-US" sz="2400" b="1" dirty="0" smtClean="0"/>
              <a:t>.</a:t>
            </a:r>
            <a:endParaRPr lang="en-US" sz="2400" b="1" dirty="0"/>
          </a:p>
          <a:p>
            <a:pPr>
              <a:buFont typeface="Arial" pitchFamily="34" charset="0"/>
              <a:buChar char="•"/>
            </a:pPr>
            <a:r>
              <a:rPr lang="en-US" sz="2400" b="1" dirty="0"/>
              <a:t>Develop, over time, a more end-to-end simulation capability that can couple sub-systems together to the extent required</a:t>
            </a:r>
            <a:r>
              <a:rPr lang="en-US" sz="2400" b="1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/>
              <a:t>Carry out benchmarking and verification studies as needed where key physics problems are concerned.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17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RF Systems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b="1" dirty="0"/>
              <a:t>Develop a table defining performance parameters to clearly state  operational limits for different cavities in high magnetic field. Define safe accelerating gradient. (November 2012</a:t>
            </a:r>
            <a:r>
              <a:rPr lang="en-US" sz="2400" b="1" dirty="0" smtClean="0"/>
              <a:t>)</a:t>
            </a:r>
          </a:p>
          <a:p>
            <a:endParaRPr lang="en-US" sz="2400" b="1" dirty="0"/>
          </a:p>
          <a:p>
            <a:pPr>
              <a:buFont typeface="Arial" pitchFamily="34" charset="0"/>
              <a:buChar char="•"/>
            </a:pPr>
            <a:r>
              <a:rPr lang="en-US" sz="2400" b="1" dirty="0"/>
              <a:t>Explore ways to expedite the delivery of the new magnet to be able to test the 201 MHz cavity in high magnetic fields in FY13.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98966"/>
      </p:ext>
    </p:extLst>
  </p:cSld>
  <p:clrMapOvr>
    <a:masterClrMapping/>
  </p:clrMapOvr>
</p:sld>
</file>

<file path=ppt/theme/theme1.xml><?xml version="1.0" encoding="utf-8"?>
<a:theme xmlns:a="http://schemas.openxmlformats.org/drawingml/2006/main" name="hgkirk">
  <a:themeElements>
    <a:clrScheme name="hgkirk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hgkir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gkirk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gkirk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gkir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gkirk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gkirk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gkirk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gkirk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Settings\kirk.BNL\Application Data\Microsoft\Templates\hgkirk.pot</Template>
  <TotalTime>74806</TotalTime>
  <Words>366</Words>
  <Application>Microsoft Office PowerPoint</Application>
  <PresentationFormat>On-screen Show (4:3)</PresentationFormat>
  <Paragraphs>38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hgkirk</vt:lpstr>
      <vt:lpstr>Custom Design</vt:lpstr>
      <vt:lpstr>Document</vt:lpstr>
      <vt:lpstr>Recent MAP Reviews</vt:lpstr>
      <vt:lpstr>MuPac Recommendations</vt:lpstr>
      <vt:lpstr>MuPac Recommendations II</vt:lpstr>
      <vt:lpstr>DOE Review Recommendations</vt:lpstr>
      <vt:lpstr>Magnets Recommendations</vt:lpstr>
      <vt:lpstr>Beam Dynamics and Simulations</vt:lpstr>
      <vt:lpstr>RF Systems</vt:lpstr>
    </vt:vector>
  </TitlesOfParts>
  <Company>Brookhaven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Solenoid Collection Systems</dc:title>
  <dc:creator>Harold Kirk</dc:creator>
  <cp:lastModifiedBy>Kirk</cp:lastModifiedBy>
  <cp:revision>389</cp:revision>
  <cp:lastPrinted>2012-09-25T19:04:38Z</cp:lastPrinted>
  <dcterms:created xsi:type="dcterms:W3CDTF">2003-05-29T13:42:59Z</dcterms:created>
  <dcterms:modified xsi:type="dcterms:W3CDTF">2012-09-25T19:05:29Z</dcterms:modified>
</cp:coreProperties>
</file>