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918400" cy="43891200"/>
  <p:notesSz cx="7232650" cy="9377363"/>
  <p:custDataLst>
    <p:tags r:id="rId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EFBFB"/>
    <a:srgbClr val="95EDEF"/>
    <a:srgbClr val="AED4EB"/>
    <a:srgbClr val="00FFFF"/>
    <a:srgbClr val="C3C8CF"/>
    <a:srgbClr val="8785AE"/>
    <a:srgbClr val="A7C1D3"/>
    <a:srgbClr val="F5D697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8454" autoAdjust="0"/>
  </p:normalViewPr>
  <p:slideViewPr>
    <p:cSldViewPr snapToGrid="0" snapToObjects="1">
      <p:cViewPr>
        <p:scale>
          <a:sx n="33" d="100"/>
          <a:sy n="33" d="100"/>
        </p:scale>
        <p:origin x="-58" y="-58"/>
      </p:cViewPr>
      <p:guideLst>
        <p:guide orient="horz" pos="19988"/>
        <p:guide pos="11141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53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31" tIns="47266" rIns="94531" bIns="47266" numCol="1" anchor="t" anchorCtr="0" compatLnSpc="1">
            <a:prstTxWarp prst="textNoShape">
              <a:avLst/>
            </a:prstTxWarp>
          </a:bodyPr>
          <a:lstStyle>
            <a:lvl1pPr defTabSz="945718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97338" y="0"/>
            <a:ext cx="31353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31" tIns="47266" rIns="94531" bIns="47266" numCol="1" anchor="t" anchorCtr="0" compatLnSpc="1">
            <a:prstTxWarp prst="textNoShape">
              <a:avLst/>
            </a:prstTxWarp>
          </a:bodyPr>
          <a:lstStyle>
            <a:lvl1pPr algn="r" defTabSz="945718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31353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31" tIns="47266" rIns="94531" bIns="47266" numCol="1" anchor="b" anchorCtr="0" compatLnSpc="1">
            <a:prstTxWarp prst="textNoShape">
              <a:avLst/>
            </a:prstTxWarp>
          </a:bodyPr>
          <a:lstStyle>
            <a:lvl1pPr defTabSz="945718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97338" y="8855075"/>
            <a:ext cx="31353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31" tIns="47266" rIns="94531" bIns="47266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cs typeface="Times New Roman" charset="0"/>
              </a:defRPr>
            </a:lvl1pPr>
          </a:lstStyle>
          <a:p>
            <a:fld id="{F14F88E4-F11E-B84A-A776-7724B88E06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38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37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1" tIns="9247" rIns="18491" bIns="9247" numCol="1" anchor="t" anchorCtr="0" compatLnSpc="1">
            <a:prstTxWarp prst="textNoShape">
              <a:avLst/>
            </a:prstTxWarp>
          </a:bodyPr>
          <a:lstStyle>
            <a:lvl1pPr defTabSz="185611">
              <a:defRPr sz="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95750" y="0"/>
            <a:ext cx="31353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1" tIns="9247" rIns="18491" bIns="9247" numCol="1" anchor="t" anchorCtr="0" compatLnSpc="1">
            <a:prstTxWarp prst="textNoShape">
              <a:avLst/>
            </a:prstTxWarp>
          </a:bodyPr>
          <a:lstStyle>
            <a:lvl1pPr algn="r" defTabSz="185611">
              <a:defRPr sz="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97113" y="704850"/>
            <a:ext cx="2638425" cy="3517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3900" y="4454525"/>
            <a:ext cx="578485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1" tIns="9247" rIns="18491" bIns="92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7463"/>
            <a:ext cx="31337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1" tIns="9247" rIns="18491" bIns="9247" numCol="1" anchor="b" anchorCtr="0" compatLnSpc="1">
            <a:prstTxWarp prst="textNoShape">
              <a:avLst/>
            </a:prstTxWarp>
          </a:bodyPr>
          <a:lstStyle>
            <a:lvl1pPr defTabSz="185611">
              <a:defRPr sz="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95750" y="8907463"/>
            <a:ext cx="31353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1" tIns="9247" rIns="18491" bIns="9247" numCol="1" anchor="b" anchorCtr="0" compatLnSpc="1">
            <a:prstTxWarp prst="textNoShape">
              <a:avLst/>
            </a:prstTxWarp>
          </a:bodyPr>
          <a:lstStyle>
            <a:lvl1pPr algn="r" defTabSz="184150">
              <a:defRPr sz="200">
                <a:cs typeface="Times New Roman" charset="0"/>
              </a:defRPr>
            </a:lvl1pPr>
          </a:lstStyle>
          <a:p>
            <a:fld id="{B1F903FE-D65F-634F-A48D-A39B1EED3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27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677" y="13635567"/>
            <a:ext cx="27981048" cy="94064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352" y="24870834"/>
            <a:ext cx="23043697" cy="1121833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9EFEFB-9CD5-4C4B-B4A5-A94FE955DC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3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AA4ED-EAB8-FE43-97F1-879667A053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9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3952" y="3896784"/>
            <a:ext cx="6994752" cy="351176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9697" y="3896784"/>
            <a:ext cx="20886284" cy="351176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3CAE5-4566-8F47-889C-2D07FD55D3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0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16A0F7-33F4-9642-B7A6-24E6634B7D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7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8204586"/>
            <a:ext cx="27981048" cy="87164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8603384"/>
            <a:ext cx="27981048" cy="9601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48BAD-F5F9-D744-A585-E03611AB46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4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9697" y="12680953"/>
            <a:ext cx="13940518" cy="263334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08186" y="12680953"/>
            <a:ext cx="13940518" cy="263334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B21213-F9C7-914E-BFB2-93B4706641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1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125" y="1756833"/>
            <a:ext cx="29626152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125" y="9825569"/>
            <a:ext cx="14544675" cy="40936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125" y="13919202"/>
            <a:ext cx="14544675" cy="252878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498" y="9825569"/>
            <a:ext cx="14549778" cy="40936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498" y="13919202"/>
            <a:ext cx="14549778" cy="252878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E3D126-D142-D140-A57E-1D86DC709D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8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7D5E2-0C28-EE4F-8129-86B4C0392D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4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38927F-FACB-1D4C-A51D-7DADA2DB96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7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125" y="1748367"/>
            <a:ext cx="10829925" cy="74358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976" y="1748367"/>
            <a:ext cx="18402300" cy="374586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125" y="9184217"/>
            <a:ext cx="10829925" cy="30022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ADE62-DD6A-E041-A770-96B136C3E1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0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827" y="30723419"/>
            <a:ext cx="19751448" cy="36279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827" y="3922186"/>
            <a:ext cx="19751448" cy="263334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827" y="34351386"/>
            <a:ext cx="19751448" cy="51498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4E3913-8A65-0C4A-AACA-9CC078A2A0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3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8563" y="3897313"/>
            <a:ext cx="27981275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3445" tIns="41722" rIns="83445" bIns="417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8563" y="12680950"/>
            <a:ext cx="27981275" cy="263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3445" tIns="41722" rIns="83445" bIns="41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68563" y="39993888"/>
            <a:ext cx="68580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445" tIns="41722" rIns="83445" bIns="41722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438" y="39993888"/>
            <a:ext cx="10425112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445" tIns="41722" rIns="83445" bIns="4172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838" y="39993888"/>
            <a:ext cx="68580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445" tIns="41722" rIns="83445" bIns="4172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 New Roman" charset="0"/>
              </a:defRPr>
            </a:lvl1pPr>
          </a:lstStyle>
          <a:p>
            <a:fld id="{34D671FC-4FD2-A749-B86D-6B2F839FD1C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3820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defTabSz="83820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ctr" defTabSz="83820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ctr" defTabSz="83820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ctr" defTabSz="83820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ctr" defTabSz="83820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6pPr>
      <a:lvl7pPr marL="914400" algn="ctr" defTabSz="83820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7pPr>
      <a:lvl8pPr marL="1371600" algn="ctr" defTabSz="83820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8pPr>
      <a:lvl9pPr marL="1828800" algn="ctr" defTabSz="838200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9pPr>
    </p:titleStyle>
    <p:bodyStyle>
      <a:lvl1pPr marL="311150" indent="-311150" algn="l" defTabSz="838200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1038" indent="-261938" algn="l" defTabSz="838200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044575" indent="-206375" algn="l" defTabSz="8382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63675" indent="-215900" algn="l" defTabSz="838200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ＭＳ Ｐゴシック" charset="-128"/>
        </a:defRPr>
      </a:lvl4pPr>
      <a:lvl5pPr marL="1882775" indent="-215900" algn="l" defTabSz="8382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-128"/>
        </a:defRPr>
      </a:lvl5pPr>
      <a:lvl6pPr marL="2339975" indent="-215900" algn="l" defTabSz="83820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797175" indent="-215900" algn="l" defTabSz="83820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254375" indent="-215900" algn="l" defTabSz="83820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711575" indent="-215900" algn="l" defTabSz="83820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emf"/><Relationship Id="rId5" Type="http://schemas.openxmlformats.org/officeDocument/2006/relationships/image" Target="../media/image4.jpg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4" name="Freeform 467"/>
          <p:cNvSpPr>
            <a:spLocks/>
          </p:cNvSpPr>
          <p:nvPr/>
        </p:nvSpPr>
        <p:spPr bwMode="auto">
          <a:xfrm>
            <a:off x="560388" y="1131888"/>
            <a:ext cx="0" cy="215900"/>
          </a:xfrm>
          <a:custGeom>
            <a:avLst/>
            <a:gdLst>
              <a:gd name="T0" fmla="*/ 0 w 1588"/>
              <a:gd name="T1" fmla="*/ 2147483647 h 102"/>
              <a:gd name="T2" fmla="*/ 0 w 1588"/>
              <a:gd name="T3" fmla="*/ 2147483647 h 102"/>
              <a:gd name="T4" fmla="*/ 0 w 1588"/>
              <a:gd name="T5" fmla="*/ 2147483647 h 102"/>
              <a:gd name="T6" fmla="*/ 0 w 1588"/>
              <a:gd name="T7" fmla="*/ 0 h 102"/>
              <a:gd name="T8" fmla="*/ 0 w 1588"/>
              <a:gd name="T9" fmla="*/ 0 h 102"/>
              <a:gd name="T10" fmla="*/ 0 w 1588"/>
              <a:gd name="T11" fmla="*/ 0 h 102"/>
              <a:gd name="T12" fmla="*/ 0 w 1588"/>
              <a:gd name="T13" fmla="*/ 2147483647 h 1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88"/>
              <a:gd name="T22" fmla="*/ 0 h 102"/>
              <a:gd name="T23" fmla="*/ 1588 w 1588"/>
              <a:gd name="T24" fmla="*/ 102 h 1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88" h="102">
                <a:moveTo>
                  <a:pt x="0" y="102"/>
                </a:moveTo>
                <a:lnTo>
                  <a:pt x="0" y="102"/>
                </a:lnTo>
                <a:lnTo>
                  <a:pt x="0" y="0"/>
                </a:lnTo>
                <a:lnTo>
                  <a:pt x="0" y="102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grpSp>
        <p:nvGrpSpPr>
          <p:cNvPr id="15375" name="Group 184"/>
          <p:cNvGrpSpPr>
            <a:grpSpLocks/>
          </p:cNvGrpSpPr>
          <p:nvPr/>
        </p:nvGrpSpPr>
        <p:grpSpPr bwMode="auto">
          <a:xfrm>
            <a:off x="6240780" y="1580517"/>
            <a:ext cx="23338708" cy="5760495"/>
            <a:chOff x="9652461" y="1354623"/>
            <a:chExt cx="27661935" cy="4927266"/>
          </a:xfrm>
        </p:grpSpPr>
        <p:sp>
          <p:nvSpPr>
            <p:cNvPr id="184" name="Round Diagonal Corner Rectangle 183"/>
            <p:cNvSpPr/>
            <p:nvPr/>
          </p:nvSpPr>
          <p:spPr>
            <a:xfrm>
              <a:off x="10050417" y="1354623"/>
              <a:ext cx="27263979" cy="4927266"/>
            </a:xfrm>
            <a:prstGeom prst="round2DiagRect">
              <a:avLst/>
            </a:prstGeom>
            <a:solidFill>
              <a:srgbClr val="95EDE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72" name="Text Box 10"/>
            <p:cNvSpPr txBox="1">
              <a:spLocks noChangeArrowheads="1"/>
            </p:cNvSpPr>
            <p:nvPr/>
          </p:nvSpPr>
          <p:spPr bwMode="auto">
            <a:xfrm>
              <a:off x="9652461" y="2054915"/>
              <a:ext cx="27661934" cy="861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38819" tIns="219410" rIns="438819" bIns="219410">
              <a:spAutoFit/>
            </a:bodyPr>
            <a:lstStyle>
              <a:lvl1pPr defTabSz="4386263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386263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sz="4000" i="1" dirty="0">
                <a:latin typeface="+mn-lt"/>
                <a:cs typeface="Times New Roman" charset="0"/>
              </a:endParaRPr>
            </a:p>
          </p:txBody>
        </p:sp>
      </p:grp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1579810" y="41818631"/>
            <a:ext cx="13256330" cy="142799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wrap="square" lIns="438819" tIns="219410" rIns="438819" bIns="219410">
            <a:spAutoFit/>
          </a:bodyPr>
          <a:lstStyle>
            <a:lvl1pPr defTabSz="43862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43862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smtClean="0">
                <a:latin typeface="+mn-lt"/>
              </a:rPr>
              <a:t>*Email</a:t>
            </a:r>
            <a:r>
              <a:rPr lang="en-US" sz="3200" dirty="0">
                <a:latin typeface="+mn-lt"/>
              </a:rPr>
              <a:t>: </a:t>
            </a:r>
            <a:r>
              <a:rPr lang="en-US" sz="3200" dirty="0" err="1">
                <a:latin typeface="+mn-lt"/>
              </a:rPr>
              <a:t>hsayed</a:t>
            </a:r>
            <a:r>
              <a:rPr lang="en-US" sz="3200" dirty="0" err="1" smtClean="0">
                <a:latin typeface="+mn-lt"/>
              </a:rPr>
              <a:t>@bnl.gov</a:t>
            </a:r>
            <a:endParaRPr lang="en-US" sz="3200" dirty="0">
              <a:latin typeface="+mn-lt"/>
            </a:endParaRPr>
          </a:p>
          <a:p>
            <a:pPr eaLnBrk="1" hangingPunct="1"/>
            <a:r>
              <a:rPr lang="en-US" sz="3200" dirty="0">
                <a:latin typeface="+mn-lt"/>
              </a:rPr>
              <a:t>Work supported in part </a:t>
            </a:r>
            <a:r>
              <a:rPr lang="en-US" sz="3200" dirty="0" smtClean="0">
                <a:latin typeface="+mn-lt"/>
              </a:rPr>
              <a:t>by US DOE Contract No DE-AC02-98CHI10886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sp>
        <p:nvSpPr>
          <p:cNvPr id="15381" name="Rectangle 160"/>
          <p:cNvSpPr>
            <a:spLocks noChangeArrowheads="1"/>
          </p:cNvSpPr>
          <p:nvPr/>
        </p:nvSpPr>
        <p:spPr bwMode="auto">
          <a:xfrm>
            <a:off x="15457488" y="20670838"/>
            <a:ext cx="3291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382" name="Rectangle 162"/>
          <p:cNvSpPr>
            <a:spLocks noChangeArrowheads="1"/>
          </p:cNvSpPr>
          <p:nvPr/>
        </p:nvSpPr>
        <p:spPr bwMode="auto">
          <a:xfrm>
            <a:off x="15457488" y="20670838"/>
            <a:ext cx="3291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384" name="Rectangle 470"/>
          <p:cNvSpPr>
            <a:spLocks noChangeArrowheads="1"/>
          </p:cNvSpPr>
          <p:nvPr/>
        </p:nvSpPr>
        <p:spPr bwMode="auto">
          <a:xfrm>
            <a:off x="396875" y="1093787"/>
            <a:ext cx="32118300" cy="42479923"/>
          </a:xfrm>
          <a:prstGeom prst="rect">
            <a:avLst/>
          </a:prstGeom>
          <a:noFill/>
          <a:ln w="165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5385" name="Rectangle 623"/>
          <p:cNvSpPr>
            <a:spLocks noChangeArrowheads="1"/>
          </p:cNvSpPr>
          <p:nvPr/>
        </p:nvSpPr>
        <p:spPr bwMode="auto">
          <a:xfrm>
            <a:off x="12457113" y="20354925"/>
            <a:ext cx="1825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386" name="Rectangle 624"/>
          <p:cNvSpPr>
            <a:spLocks noChangeArrowheads="1"/>
          </p:cNvSpPr>
          <p:nvPr/>
        </p:nvSpPr>
        <p:spPr bwMode="auto">
          <a:xfrm>
            <a:off x="12457113" y="16259175"/>
            <a:ext cx="1825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387" name="Rectangle 625"/>
          <p:cNvSpPr>
            <a:spLocks noChangeArrowheads="1"/>
          </p:cNvSpPr>
          <p:nvPr/>
        </p:nvSpPr>
        <p:spPr bwMode="auto">
          <a:xfrm>
            <a:off x="12457113" y="16259175"/>
            <a:ext cx="1825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388" name="Rectangle 626"/>
          <p:cNvSpPr>
            <a:spLocks noChangeArrowheads="1"/>
          </p:cNvSpPr>
          <p:nvPr/>
        </p:nvSpPr>
        <p:spPr bwMode="auto">
          <a:xfrm>
            <a:off x="12457113" y="16259175"/>
            <a:ext cx="1825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389" name="Rectangle 629"/>
          <p:cNvSpPr>
            <a:spLocks noChangeArrowheads="1"/>
          </p:cNvSpPr>
          <p:nvPr/>
        </p:nvSpPr>
        <p:spPr bwMode="auto">
          <a:xfrm>
            <a:off x="12522200" y="20299363"/>
            <a:ext cx="1825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390" name="Rectangle 631"/>
          <p:cNvSpPr>
            <a:spLocks noChangeArrowheads="1"/>
          </p:cNvSpPr>
          <p:nvPr/>
        </p:nvSpPr>
        <p:spPr bwMode="auto">
          <a:xfrm>
            <a:off x="12457113" y="20558125"/>
            <a:ext cx="1825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endParaRPr lang="en-US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90449" y="7663530"/>
            <a:ext cx="31394514" cy="4520549"/>
            <a:chOff x="876300" y="8984437"/>
            <a:chExt cx="11414442" cy="13753148"/>
          </a:xfrm>
        </p:grpSpPr>
        <p:grpSp>
          <p:nvGrpSpPr>
            <p:cNvPr id="15392" name="Group 103"/>
            <p:cNvGrpSpPr>
              <a:grpSpLocks/>
            </p:cNvGrpSpPr>
            <p:nvPr/>
          </p:nvGrpSpPr>
          <p:grpSpPr bwMode="auto">
            <a:xfrm>
              <a:off x="876300" y="8984437"/>
              <a:ext cx="11414442" cy="13753148"/>
              <a:chOff x="1426781" y="6857170"/>
              <a:chExt cx="14651419" cy="5045372"/>
            </a:xfrm>
          </p:grpSpPr>
          <p:sp>
            <p:nvSpPr>
              <p:cNvPr id="94" name="Rounded Rectangle 93"/>
              <p:cNvSpPr/>
              <p:nvPr/>
            </p:nvSpPr>
            <p:spPr>
              <a:xfrm>
                <a:off x="1426781" y="6857170"/>
                <a:ext cx="14651419" cy="5045372"/>
              </a:xfrm>
              <a:prstGeom prst="roundRect">
                <a:avLst>
                  <a:gd name="adj" fmla="val 5423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470" name="Text Box 84"/>
              <p:cNvSpPr txBox="1">
                <a:spLocks noChangeArrowheads="1"/>
              </p:cNvSpPr>
              <p:nvPr/>
            </p:nvSpPr>
            <p:spPr bwMode="auto">
              <a:xfrm>
                <a:off x="1649115" y="7059018"/>
                <a:ext cx="14245172" cy="1477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0" rIns="4572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8000" dirty="0">
                    <a:latin typeface="+mn-lt"/>
                  </a:rPr>
                  <a:t>INTRODUCTION</a:t>
                </a:r>
              </a:p>
            </p:txBody>
          </p:sp>
        </p:grpSp>
        <p:sp>
          <p:nvSpPr>
            <p:cNvPr id="15432" name="TextBox 138"/>
            <p:cNvSpPr txBox="1">
              <a:spLocks noChangeArrowheads="1"/>
            </p:cNvSpPr>
            <p:nvPr/>
          </p:nvSpPr>
          <p:spPr bwMode="auto">
            <a:xfrm>
              <a:off x="948895" y="14214757"/>
              <a:ext cx="11239611" cy="777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+mn-lt"/>
                </a:rPr>
                <a:t>The dependence of the </a:t>
              </a:r>
              <a:r>
                <a:rPr lang="en-US" sz="4000" dirty="0" smtClean="0">
                  <a:latin typeface="+mn-lt"/>
                </a:rPr>
                <a:t>performance of the Front </a:t>
              </a:r>
              <a:r>
                <a:rPr lang="en-US" sz="4000" dirty="0">
                  <a:latin typeface="+mn-lt"/>
                </a:rPr>
                <a:t>End </a:t>
              </a:r>
              <a:r>
                <a:rPr lang="en-US" sz="4000" dirty="0" smtClean="0">
                  <a:latin typeface="+mn-lt"/>
                </a:rPr>
                <a:t>of a Muon Collider/Neutrino Factory </a:t>
              </a:r>
              <a:r>
                <a:rPr lang="en-US" sz="4000" dirty="0">
                  <a:latin typeface="+mn-lt"/>
                </a:rPr>
                <a:t>on the </a:t>
              </a:r>
              <a:r>
                <a:rPr lang="en-US" sz="4000" dirty="0" smtClean="0">
                  <a:latin typeface="+mn-lt"/>
                </a:rPr>
                <a:t>proton-driver bunch </a:t>
              </a:r>
              <a:r>
                <a:rPr lang="en-US" sz="4000" dirty="0">
                  <a:latin typeface="+mn-lt"/>
                </a:rPr>
                <a:t>length is explored. </a:t>
              </a:r>
              <a:r>
                <a:rPr lang="en-US" sz="4000" dirty="0" smtClean="0">
                  <a:latin typeface="+mn-lt"/>
                </a:rPr>
                <a:t> We </a:t>
              </a:r>
              <a:r>
                <a:rPr lang="en-US" sz="4000" dirty="0">
                  <a:latin typeface="+mn-lt"/>
                </a:rPr>
                <a:t>consider </a:t>
              </a:r>
              <a:r>
                <a:rPr lang="en-US" sz="4000" dirty="0" smtClean="0">
                  <a:latin typeface="+mn-lt"/>
                </a:rPr>
                <a:t>proton kinetic </a:t>
              </a:r>
              <a:r>
                <a:rPr lang="en-US" sz="4000" dirty="0">
                  <a:latin typeface="+mn-lt"/>
                </a:rPr>
                <a:t>energies of 3 and 8 </a:t>
              </a:r>
              <a:r>
                <a:rPr lang="en-US" sz="4000" dirty="0" err="1">
                  <a:latin typeface="+mn-lt"/>
                </a:rPr>
                <a:t>GeV</a:t>
              </a:r>
              <a:r>
                <a:rPr lang="en-US" sz="4000" dirty="0">
                  <a:latin typeface="+mn-lt"/>
                </a:rPr>
                <a:t>. </a:t>
              </a:r>
              <a:r>
                <a:rPr lang="en-US" sz="4000" dirty="0" smtClean="0">
                  <a:latin typeface="+mn-lt"/>
                </a:rPr>
                <a:t> Previously, a drive-beam bunch length of 2 ns was considered for 8 </a:t>
              </a:r>
              <a:r>
                <a:rPr lang="en-US" sz="4000" dirty="0" err="1" smtClean="0">
                  <a:latin typeface="+mn-lt"/>
                </a:rPr>
                <a:t>GeV</a:t>
              </a:r>
              <a:r>
                <a:rPr lang="en-US" sz="4000" dirty="0" smtClean="0">
                  <a:latin typeface="+mn-lt"/>
                </a:rPr>
                <a:t> beam energy; however </a:t>
              </a:r>
              <a:r>
                <a:rPr lang="en-US" sz="4000" dirty="0">
                  <a:latin typeface="+mn-lt"/>
                </a:rPr>
                <a:t>achieving such short bunch lengths for a </a:t>
              </a:r>
              <a:r>
                <a:rPr lang="en-US" sz="4000" dirty="0" smtClean="0">
                  <a:latin typeface="+mn-lt"/>
                </a:rPr>
                <a:t>3-GeV </a:t>
              </a:r>
              <a:r>
                <a:rPr lang="en-US" sz="4000" dirty="0">
                  <a:latin typeface="+mn-lt"/>
                </a:rPr>
                <a:t>drive beam is </a:t>
              </a:r>
              <a:r>
                <a:rPr lang="en-US" sz="4000" dirty="0" smtClean="0">
                  <a:latin typeface="+mn-lt"/>
                </a:rPr>
                <a:t>difficult </a:t>
              </a:r>
              <a:r>
                <a:rPr lang="en-US" sz="4000" dirty="0">
                  <a:latin typeface="+mn-lt"/>
                </a:rPr>
                <a:t>due to </a:t>
              </a:r>
              <a:r>
                <a:rPr lang="en-US" sz="4000" dirty="0" smtClean="0">
                  <a:latin typeface="+mn-lt"/>
                </a:rPr>
                <a:t>space </a:t>
              </a:r>
              <a:r>
                <a:rPr lang="en-US" sz="4000" dirty="0">
                  <a:latin typeface="+mn-lt"/>
                </a:rPr>
                <a:t>charge effects. </a:t>
              </a:r>
              <a:r>
                <a:rPr lang="en-US" sz="4000" dirty="0" smtClean="0">
                  <a:latin typeface="+mn-lt"/>
                </a:rPr>
                <a:t> The </a:t>
              </a:r>
              <a:r>
                <a:rPr lang="en-US" sz="4000" dirty="0">
                  <a:latin typeface="+mn-lt"/>
                </a:rPr>
                <a:t>performance of the </a:t>
              </a:r>
              <a:r>
                <a:rPr lang="en-US" sz="4000" dirty="0" smtClean="0">
                  <a:latin typeface="+mn-lt"/>
                </a:rPr>
                <a:t>Front </a:t>
              </a:r>
              <a:r>
                <a:rPr lang="en-US" sz="4000" dirty="0">
                  <a:latin typeface="+mn-lt"/>
                </a:rPr>
                <a:t>E</a:t>
              </a:r>
              <a:r>
                <a:rPr lang="en-US" sz="4000" dirty="0" smtClean="0">
                  <a:latin typeface="+mn-lt"/>
                </a:rPr>
                <a:t>nd </a:t>
              </a:r>
              <a:r>
                <a:rPr lang="en-US" sz="4000" dirty="0">
                  <a:latin typeface="+mn-lt"/>
                </a:rPr>
                <a:t>based on </a:t>
              </a:r>
              <a:r>
                <a:rPr lang="en-US" sz="4000" dirty="0" smtClean="0">
                  <a:latin typeface="+mn-lt"/>
                </a:rPr>
                <a:t>longer proton-bunch lengths is </a:t>
              </a:r>
              <a:r>
                <a:rPr lang="en-US" sz="4000" dirty="0">
                  <a:latin typeface="+mn-lt"/>
                </a:rPr>
                <a:t>discussed. </a:t>
              </a:r>
            </a:p>
          </p:txBody>
        </p:sp>
      </p:grpSp>
      <p:pic>
        <p:nvPicPr>
          <p:cNvPr id="12" name="Picture 11" descr="Rev_Logo_Bi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1" y="1777162"/>
            <a:ext cx="5534279" cy="20376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58000" y="2070371"/>
            <a:ext cx="22368934" cy="464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+mn-lt"/>
              </a:rPr>
              <a:t>IMPACT OF THE INITIAL PROTON BUNCH LENGTH </a:t>
            </a:r>
          </a:p>
          <a:p>
            <a:pPr algn="ctr"/>
            <a:r>
              <a:rPr lang="en-US" sz="6600" b="1" dirty="0">
                <a:latin typeface="+mn-lt"/>
              </a:rPr>
              <a:t>ON THE PERFORMANCE OF THE MUON FRONT END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en-GB" sz="3600" dirty="0">
              <a:latin typeface="+mn-lt"/>
              <a:cs typeface="Times New Roman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4400" dirty="0" smtClean="0">
                <a:latin typeface="+mn-lt"/>
                <a:cs typeface="Times New Roman" charset="0"/>
              </a:rPr>
              <a:t>H.K</a:t>
            </a:r>
            <a:r>
              <a:rPr lang="en-GB" sz="4400" dirty="0">
                <a:latin typeface="+mn-lt"/>
                <a:cs typeface="Times New Roman" charset="0"/>
              </a:rPr>
              <a:t>. </a:t>
            </a:r>
            <a:r>
              <a:rPr lang="en-GB" sz="4400" dirty="0" err="1" smtClean="0">
                <a:latin typeface="+mn-lt"/>
                <a:cs typeface="Times New Roman" charset="0"/>
              </a:rPr>
              <a:t>Sayed</a:t>
            </a:r>
            <a:r>
              <a:rPr lang="en-GB" sz="4400" dirty="0" smtClean="0">
                <a:latin typeface="+mn-lt"/>
                <a:cs typeface="Times New Roman" charset="0"/>
              </a:rPr>
              <a:t>,</a:t>
            </a:r>
            <a:r>
              <a:rPr lang="el-GR" sz="4400" baseline="30000" dirty="0" smtClean="0">
                <a:latin typeface="+mn-lt"/>
                <a:cs typeface="Times New Roman" charset="0"/>
              </a:rPr>
              <a:t>*1</a:t>
            </a:r>
            <a:r>
              <a:rPr lang="en-US" sz="4400" baseline="30000" dirty="0" smtClean="0">
                <a:latin typeface="+mn-lt"/>
                <a:cs typeface="Times New Roman" charset="0"/>
              </a:rPr>
              <a:t> </a:t>
            </a:r>
            <a:r>
              <a:rPr lang="en-GB" sz="4400" dirty="0">
                <a:latin typeface="+mn-lt"/>
                <a:cs typeface="Times New Roman" charset="0"/>
              </a:rPr>
              <a:t>H.G </a:t>
            </a:r>
            <a:r>
              <a:rPr lang="en-GB" sz="4400" dirty="0" smtClean="0">
                <a:latin typeface="+mn-lt"/>
                <a:cs typeface="Times New Roman" charset="0"/>
              </a:rPr>
              <a:t>Kirk,</a:t>
            </a:r>
            <a:r>
              <a:rPr lang="en-GB" sz="4400" baseline="30000" dirty="0" smtClean="0">
                <a:latin typeface="+mn-lt"/>
                <a:cs typeface="Times New Roman" charset="0"/>
              </a:rPr>
              <a:t>1</a:t>
            </a:r>
            <a:r>
              <a:rPr lang="en-GB" sz="4400" dirty="0" smtClean="0">
                <a:latin typeface="+mn-lt"/>
                <a:cs typeface="Times New Roman" charset="0"/>
              </a:rPr>
              <a:t> J.S. Berg,</a:t>
            </a:r>
            <a:r>
              <a:rPr lang="en-GB" sz="4400" baseline="30000" dirty="0" smtClean="0">
                <a:latin typeface="+mn-lt"/>
                <a:cs typeface="Times New Roman" charset="0"/>
              </a:rPr>
              <a:t>1</a:t>
            </a:r>
            <a:r>
              <a:rPr lang="en-GB" sz="4400" dirty="0" smtClean="0">
                <a:latin typeface="+mn-lt"/>
                <a:cs typeface="Times New Roman" charset="0"/>
              </a:rPr>
              <a:t> </a:t>
            </a:r>
            <a:r>
              <a:rPr lang="en-GB" sz="4400" dirty="0">
                <a:latin typeface="+mn-lt"/>
                <a:cs typeface="Times New Roman" charset="0"/>
              </a:rPr>
              <a:t>K.T. </a:t>
            </a:r>
            <a:r>
              <a:rPr lang="en-GB" sz="4400" dirty="0" smtClean="0">
                <a:latin typeface="+mn-lt"/>
                <a:cs typeface="Times New Roman" charset="0"/>
              </a:rPr>
              <a:t>McDonald</a:t>
            </a:r>
            <a:r>
              <a:rPr lang="en-GB" sz="4400" baseline="30000" dirty="0" smtClean="0">
                <a:latin typeface="+mn-lt"/>
                <a:cs typeface="Times New Roman" charset="0"/>
              </a:rPr>
              <a:t>2 </a:t>
            </a:r>
            <a:endParaRPr lang="en-GB" sz="4400" baseline="30000" dirty="0">
              <a:latin typeface="+mn-lt"/>
              <a:cs typeface="Times New Roman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600" i="1" baseline="30000" dirty="0">
                <a:latin typeface="+mn-lt"/>
                <a:cs typeface="Times New Roman" charset="0"/>
              </a:rPr>
              <a:t>1 </a:t>
            </a:r>
            <a:r>
              <a:rPr lang="en-US" sz="3600" i="1" dirty="0">
                <a:latin typeface="+mn-lt"/>
                <a:cs typeface="Times New Roman" charset="0"/>
              </a:rPr>
              <a:t>Brookhaven National Laboratory, Upton, NY</a:t>
            </a:r>
          </a:p>
          <a:p>
            <a:pPr algn="ctr" eaLnBrk="1" hangingPunct="1"/>
            <a:r>
              <a:rPr lang="en-US" sz="3600" i="1" baseline="30000" dirty="0">
                <a:latin typeface="+mn-lt"/>
                <a:cs typeface="Times New Roman" charset="0"/>
              </a:rPr>
              <a:t>2 </a:t>
            </a:r>
            <a:r>
              <a:rPr lang="en-US" sz="3600" i="1" dirty="0" smtClean="0">
                <a:latin typeface="+mn-lt"/>
                <a:cs typeface="Times New Roman" charset="0"/>
              </a:rPr>
              <a:t>Princeton </a:t>
            </a:r>
            <a:r>
              <a:rPr lang="en-US" sz="3600" i="1" dirty="0">
                <a:latin typeface="+mn-lt"/>
                <a:cs typeface="Times New Roman" charset="0"/>
              </a:rPr>
              <a:t>University,</a:t>
            </a:r>
            <a:r>
              <a:rPr lang="fr-FR" sz="3600" i="1" dirty="0">
                <a:latin typeface="+mn-lt"/>
                <a:cs typeface="Times New Roman" charset="0"/>
              </a:rPr>
              <a:t> Princeton, NJ</a:t>
            </a:r>
            <a:r>
              <a:rPr lang="el-GR" sz="3200" dirty="0">
                <a:latin typeface="+mn-lt"/>
                <a:cs typeface="Times New Roman" charset="0"/>
              </a:rPr>
              <a:t> </a:t>
            </a:r>
            <a:endParaRPr lang="en-US" sz="3200" dirty="0">
              <a:latin typeface="+mn-lt"/>
              <a:cs typeface="Times New Roman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16284572" y="12472446"/>
            <a:ext cx="15868036" cy="30543095"/>
          </a:xfrm>
          <a:prstGeom prst="roundRect">
            <a:avLst>
              <a:gd name="adj" fmla="val 542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sigma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6389" y="12923419"/>
            <a:ext cx="7864492" cy="5505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48" name="Rounded Rectangle 47"/>
          <p:cNvSpPr/>
          <p:nvPr/>
        </p:nvSpPr>
        <p:spPr bwMode="auto">
          <a:xfrm>
            <a:off x="645057" y="12500667"/>
            <a:ext cx="15348827" cy="29085526"/>
          </a:xfrm>
          <a:prstGeom prst="roundRect">
            <a:avLst>
              <a:gd name="adj" fmla="val 5423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 descr="pz_t_latper_4m_zenddecay_zoo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58" y="25163480"/>
            <a:ext cx="5467392" cy="4089185"/>
          </a:xfrm>
          <a:prstGeom prst="rect">
            <a:avLst/>
          </a:prstGeom>
        </p:spPr>
      </p:pic>
      <p:pic>
        <p:nvPicPr>
          <p:cNvPr id="8" name="Picture 7" descr="pz_t_latper_40m_zenddecay_zoo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786" y="25233968"/>
            <a:ext cx="5547148" cy="4075139"/>
          </a:xfrm>
          <a:prstGeom prst="rect">
            <a:avLst/>
          </a:prstGeom>
        </p:spPr>
      </p:pic>
      <p:pic>
        <p:nvPicPr>
          <p:cNvPr id="9" name="Picture 8" descr="tspread_ltaper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092" y="29804605"/>
            <a:ext cx="6244854" cy="4371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0" name="Picture 9" descr="TRGTB20_1_5_Ltaper7m.eps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061" y="15217527"/>
            <a:ext cx="5785765" cy="4485592"/>
          </a:xfrm>
          <a:prstGeom prst="rect">
            <a:avLst/>
          </a:prstGeom>
        </p:spPr>
      </p:pic>
      <p:pic>
        <p:nvPicPr>
          <p:cNvPr id="11" name="Picture 10" descr="Mu_endcool_tapl_3-eps-converted-to.pd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0" y="36772374"/>
            <a:ext cx="6059234" cy="4492252"/>
          </a:xfrm>
          <a:prstGeom prst="rect">
            <a:avLst/>
          </a:prstGeom>
        </p:spPr>
      </p:pic>
      <p:pic>
        <p:nvPicPr>
          <p:cNvPr id="13" name="Picture 12" descr="tpz_dist.pd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90" y="35890774"/>
            <a:ext cx="5128061" cy="32866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4" name="Picture 13" descr="n1_ltaper_fsigmat_8Gev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354" y="18520003"/>
            <a:ext cx="8178446" cy="57249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5" name="Picture 14" descr="bunchlength_nmaxmuon_8Gev_hg_02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524" y="24803999"/>
            <a:ext cx="7503918" cy="5252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6" name="Picture 15" descr="lowe_3Gev_bunchl_n1-eps-converted-to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657" y="31320685"/>
            <a:ext cx="9931926" cy="69523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7" name="TextBox 16"/>
          <p:cNvSpPr txBox="1"/>
          <p:nvPr/>
        </p:nvSpPr>
        <p:spPr>
          <a:xfrm>
            <a:off x="1579441" y="12847648"/>
            <a:ext cx="13809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latin typeface="+mn-lt"/>
              </a:rPr>
              <a:t>LONGITUDNAL PHASE SPACE  &amp; CAPTURE EFFECIENCY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138635" y="15012408"/>
            <a:ext cx="144479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tupfi075_fig2b.pdf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17" y="19627505"/>
            <a:ext cx="3867284" cy="27070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1" name="TextBox 20"/>
          <p:cNvSpPr txBox="1"/>
          <p:nvPr/>
        </p:nvSpPr>
        <p:spPr>
          <a:xfrm>
            <a:off x="890117" y="15192081"/>
            <a:ext cx="94394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CAPTURE SOLENOID PROFILE</a:t>
            </a:r>
          </a:p>
          <a:p>
            <a:endParaRPr lang="en-US" sz="3600" dirty="0"/>
          </a:p>
          <a:p>
            <a:r>
              <a:rPr lang="en-US" sz="3600" dirty="0"/>
              <a:t>Pions are generated with wide transverse momentum </a:t>
            </a:r>
            <a:r>
              <a:rPr lang="en-US" sz="3600" dirty="0" smtClean="0"/>
              <a:t>spread.  As the pions move through the “tapering” solenoid field beyond the target they develop </a:t>
            </a:r>
            <a:r>
              <a:rPr lang="en-US" sz="3600" dirty="0"/>
              <a:t>a correlation between the longitudinal velocity and the initial transverse </a:t>
            </a:r>
            <a:r>
              <a:rPr lang="en-US" sz="3600" dirty="0" smtClean="0"/>
              <a:t>momentum.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10403392" y="19893260"/>
            <a:ext cx="53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TARGET CAPTURE SOLENOID</a:t>
            </a:r>
          </a:p>
        </p:txBody>
      </p:sp>
      <p:pic>
        <p:nvPicPr>
          <p:cNvPr id="23" name="Picture 22" descr="tupfi075_fig2a.pdf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396" y="19651858"/>
            <a:ext cx="3832494" cy="2682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24" name="Picture 23" descr="intbdl.eps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141" y="20632355"/>
            <a:ext cx="1092200" cy="5207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42083" y="20529733"/>
            <a:ext cx="4646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Defines the time spread of the captured beam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0117" y="23000373"/>
            <a:ext cx="14933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EFFECT OF CAPTURE SOLENOID TAPER ON LONGITUDNAL PHASE SPACE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25743" y="24496101"/>
            <a:ext cx="632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SHORT TARGET SOLENOID TAPER L= </a:t>
            </a:r>
            <a:r>
              <a:rPr lang="en-US" dirty="0" smtClean="0"/>
              <a:t>4 m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8506470" y="24535617"/>
            <a:ext cx="6431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SHORT TARGET SOLENOID TAPER L= 40 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7224" y="30495750"/>
            <a:ext cx="84746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Time spread increases with the target </a:t>
            </a:r>
            <a:r>
              <a:rPr lang="en-US" sz="4000" dirty="0" smtClean="0"/>
              <a:t>solenoid </a:t>
            </a:r>
            <a:r>
              <a:rPr lang="en-US" sz="4000" dirty="0"/>
              <a:t>taper length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47710" y="39120099"/>
            <a:ext cx="8334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Muon yield after the transverse </a:t>
            </a:r>
            <a:r>
              <a:rPr lang="en-US" sz="3200" dirty="0" smtClean="0"/>
              <a:t>Ionization Cooling </a:t>
            </a:r>
            <a:r>
              <a:rPr lang="en-US" sz="3200" dirty="0"/>
              <a:t>C</a:t>
            </a:r>
            <a:r>
              <a:rPr lang="en-US" sz="3200" dirty="0" smtClean="0"/>
              <a:t>hannel </a:t>
            </a:r>
            <a:r>
              <a:rPr lang="en-US" sz="3200" dirty="0"/>
              <a:t>within the acceptance of the following accelerator chain </a:t>
            </a:r>
            <a:r>
              <a:rPr lang="en-US" sz="3200" i="1" dirty="0" smtClean="0"/>
              <a:t>vs.</a:t>
            </a:r>
            <a:r>
              <a:rPr lang="en-US" sz="3200" dirty="0" smtClean="0"/>
              <a:t> </a:t>
            </a:r>
            <a:r>
              <a:rPr lang="en-US" sz="3200" dirty="0"/>
              <a:t>the target solenoid taper length. </a:t>
            </a:r>
            <a:r>
              <a:rPr lang="en-US" sz="3200" dirty="0" smtClean="0"/>
              <a:t> Optimum </a:t>
            </a:r>
            <a:r>
              <a:rPr lang="en-US" sz="3200" dirty="0"/>
              <a:t>yield is at taper length of 4-6 m.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7224" y="34641299"/>
            <a:ext cx="14888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CAPTURE EFFECIENCY OF THE BUNCHER &amp; ROTATOR OF THE MUON FRONT END</a:t>
            </a:r>
          </a:p>
        </p:txBody>
      </p:sp>
      <p:sp>
        <p:nvSpPr>
          <p:cNvPr id="15456" name="TextBox 15455"/>
          <p:cNvSpPr txBox="1"/>
          <p:nvPr/>
        </p:nvSpPr>
        <p:spPr>
          <a:xfrm>
            <a:off x="16448404" y="14248031"/>
            <a:ext cx="68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Pion beams with different bunch length varying from 2 to 10 </a:t>
            </a:r>
            <a:r>
              <a:rPr lang="en-US" sz="4000" dirty="0" smtClean="0"/>
              <a:t>ns </a:t>
            </a:r>
            <a:r>
              <a:rPr lang="en-US" sz="4000" dirty="0"/>
              <a:t>off the </a:t>
            </a:r>
            <a:r>
              <a:rPr lang="en-US" sz="4000" dirty="0" smtClean="0"/>
              <a:t>pion-production target. </a:t>
            </a:r>
            <a:endParaRPr lang="en-US" sz="4000" dirty="0"/>
          </a:p>
        </p:txBody>
      </p:sp>
      <p:sp>
        <p:nvSpPr>
          <p:cNvPr id="15457" name="TextBox 15456"/>
          <p:cNvSpPr txBox="1"/>
          <p:nvPr/>
        </p:nvSpPr>
        <p:spPr>
          <a:xfrm>
            <a:off x="25168860" y="19137005"/>
            <a:ext cx="65220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Number of positive muons within the </a:t>
            </a:r>
            <a:r>
              <a:rPr lang="en-US" sz="4000" dirty="0" smtClean="0"/>
              <a:t>accelerator-chain </a:t>
            </a:r>
            <a:r>
              <a:rPr lang="en-US" sz="4000" dirty="0"/>
              <a:t>acceptance </a:t>
            </a:r>
            <a:r>
              <a:rPr lang="en-US" sz="4000" i="1" dirty="0" smtClean="0"/>
              <a:t>vs. </a:t>
            </a:r>
            <a:r>
              <a:rPr lang="en-US" sz="4000" dirty="0"/>
              <a:t>the target solenoid taper length at three different bunch lengths of </a:t>
            </a:r>
            <a:r>
              <a:rPr lang="en-US" sz="4000" dirty="0" smtClean="0"/>
              <a:t>      2</a:t>
            </a:r>
            <a:r>
              <a:rPr lang="en-US" sz="4000" dirty="0"/>
              <a:t>, 5, 8 </a:t>
            </a:r>
            <a:r>
              <a:rPr lang="en-US" sz="4000" dirty="0" smtClean="0"/>
              <a:t>ns. </a:t>
            </a:r>
            <a:endParaRPr lang="en-US" sz="4000" dirty="0"/>
          </a:p>
        </p:txBody>
      </p:sp>
      <p:sp>
        <p:nvSpPr>
          <p:cNvPr id="15458" name="TextBox 15457"/>
          <p:cNvSpPr txBox="1"/>
          <p:nvPr/>
        </p:nvSpPr>
        <p:spPr>
          <a:xfrm>
            <a:off x="16366488" y="24586066"/>
            <a:ext cx="7733054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charset="2"/>
              <a:buChar char="u"/>
            </a:pPr>
            <a:r>
              <a:rPr lang="en-US" sz="3600" dirty="0"/>
              <a:t>Number of positive muons within the accelerator chain acceptance </a:t>
            </a:r>
            <a:r>
              <a:rPr lang="en-US" sz="3600" i="1" dirty="0" smtClean="0"/>
              <a:t>vs</a:t>
            </a:r>
            <a:r>
              <a:rPr lang="en-US" sz="3600" dirty="0"/>
              <a:t>.</a:t>
            </a:r>
            <a:r>
              <a:rPr lang="en-US" sz="3600" dirty="0" smtClean="0"/>
              <a:t> </a:t>
            </a:r>
            <a:r>
              <a:rPr lang="en-US" sz="3600" dirty="0"/>
              <a:t>the initial proton bunch length for </a:t>
            </a:r>
            <a:r>
              <a:rPr lang="en-US" sz="3600" dirty="0" smtClean="0"/>
              <a:t>8-GeV </a:t>
            </a:r>
            <a:r>
              <a:rPr lang="en-US" sz="3600" dirty="0"/>
              <a:t>proton beam on a </a:t>
            </a:r>
            <a:r>
              <a:rPr lang="en-US" sz="3600" dirty="0" smtClean="0"/>
              <a:t>Hg-jet </a:t>
            </a:r>
            <a:r>
              <a:rPr lang="en-US" sz="3600" dirty="0"/>
              <a:t>target.</a:t>
            </a:r>
          </a:p>
          <a:p>
            <a:pPr marL="457200" indent="-457200" algn="just">
              <a:buFont typeface="Wingdings" charset="2"/>
              <a:buChar char="u"/>
            </a:pPr>
            <a:r>
              <a:rPr lang="en-US" sz="3600" dirty="0"/>
              <a:t>The tracking study was done for different target solenoid taper </a:t>
            </a:r>
            <a:r>
              <a:rPr lang="en-US" sz="3600" dirty="0" smtClean="0"/>
              <a:t>lengths </a:t>
            </a:r>
            <a:r>
              <a:rPr lang="en-US" sz="3600" dirty="0"/>
              <a:t>of 6, 20, </a:t>
            </a:r>
            <a:r>
              <a:rPr lang="en-US" sz="3600" dirty="0" smtClean="0"/>
              <a:t>40 m.</a:t>
            </a:r>
            <a:endParaRPr lang="en-US" sz="3600" dirty="0"/>
          </a:p>
          <a:p>
            <a:pPr marL="457200" indent="-457200" algn="just">
              <a:buFont typeface="Wingdings" charset="2"/>
              <a:buChar char="u"/>
            </a:pPr>
            <a:r>
              <a:rPr lang="en-US" sz="3600" dirty="0"/>
              <a:t> The short taper loses its advantage gradually as the bunches get </a:t>
            </a:r>
            <a:r>
              <a:rPr lang="en-US" sz="3600" dirty="0" smtClean="0"/>
              <a:t>longer.</a:t>
            </a:r>
            <a:endParaRPr lang="en-US" sz="3600" dirty="0"/>
          </a:p>
        </p:txBody>
      </p:sp>
      <p:sp>
        <p:nvSpPr>
          <p:cNvPr id="15459" name="TextBox 15458"/>
          <p:cNvSpPr txBox="1"/>
          <p:nvPr/>
        </p:nvSpPr>
        <p:spPr>
          <a:xfrm>
            <a:off x="16510353" y="38991544"/>
            <a:ext cx="152934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/>
              <a:t>Number of positive muons within the </a:t>
            </a:r>
            <a:r>
              <a:rPr lang="en-US" sz="4400" dirty="0" smtClean="0"/>
              <a:t>accelerator-chain </a:t>
            </a:r>
            <a:r>
              <a:rPr lang="en-US" sz="4400" dirty="0"/>
              <a:t>acceptance versus the initial proton bunch length for </a:t>
            </a:r>
            <a:r>
              <a:rPr lang="en-US" sz="4400" dirty="0" smtClean="0"/>
              <a:t>3-GeV </a:t>
            </a:r>
            <a:r>
              <a:rPr lang="en-US" sz="4400" dirty="0"/>
              <a:t>proton beam on a C target. </a:t>
            </a:r>
            <a:r>
              <a:rPr lang="en-US" sz="4400" dirty="0" smtClean="0"/>
              <a:t> The </a:t>
            </a:r>
            <a:r>
              <a:rPr lang="en-US" sz="4400" dirty="0"/>
              <a:t>tracking study was done for a target solenoid peak field of 15 T, taper length of 4 m, and end field of 2.5 T. </a:t>
            </a:r>
            <a:r>
              <a:rPr lang="en-US" sz="4400" dirty="0" smtClean="0"/>
              <a:t> For </a:t>
            </a:r>
            <a:r>
              <a:rPr lang="en-US" sz="4400" dirty="0"/>
              <a:t>this case the loss is ~ 5% per 1 </a:t>
            </a:r>
            <a:r>
              <a:rPr lang="en-US" sz="4400" dirty="0" smtClean="0"/>
              <a:t>ns </a:t>
            </a:r>
            <a:r>
              <a:rPr lang="en-US" sz="4400" dirty="0"/>
              <a:t>increase in bunch length. 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918339" y="22643446"/>
            <a:ext cx="144479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207244" y="34479428"/>
            <a:ext cx="144479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6760515" y="30697814"/>
            <a:ext cx="144479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61" name="Straight Arrow Connector 15460"/>
          <p:cNvCxnSpPr/>
          <p:nvPr/>
        </p:nvCxnSpPr>
        <p:spPr>
          <a:xfrm flipV="1">
            <a:off x="28952499" y="26972948"/>
            <a:ext cx="0" cy="1291761"/>
          </a:xfrm>
          <a:prstGeom prst="straightConnector1">
            <a:avLst/>
          </a:prstGeom>
          <a:ln w="76200" cmpd="sng"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63" name="TextBox 15462"/>
          <p:cNvSpPr txBox="1"/>
          <p:nvPr/>
        </p:nvSpPr>
        <p:spPr>
          <a:xfrm>
            <a:off x="27245390" y="26064676"/>
            <a:ext cx="3963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Short taper loses advantage to long adiabatic tapers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3598" y="4982551"/>
            <a:ext cx="25597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TUPBA10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NAPAC’13</a:t>
            </a:r>
            <a:endParaRPr lang="en-US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9" name="Pictur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9488" y="1581150"/>
            <a:ext cx="2505475" cy="285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</p:tagLst>
</file>

<file path=ppt/theme/theme1.xml><?xml version="1.0" encoding="utf-8"?>
<a:theme xmlns:a="http://schemas.openxmlformats.org/drawingml/2006/main" name="Default Desig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12015</TotalTime>
  <Words>461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Sundeen</dc:creator>
  <cp:lastModifiedBy>Kirk T McDonald</cp:lastModifiedBy>
  <cp:revision>834</cp:revision>
  <cp:lastPrinted>2013-09-25T03:45:02Z</cp:lastPrinted>
  <dcterms:created xsi:type="dcterms:W3CDTF">2010-05-18T13:58:47Z</dcterms:created>
  <dcterms:modified xsi:type="dcterms:W3CDTF">2013-09-25T03:49:24Z</dcterms:modified>
</cp:coreProperties>
</file>