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6" r:id="rId1"/>
  </p:sldMasterIdLst>
  <p:notesMasterIdLst>
    <p:notesMasterId r:id="rId19"/>
  </p:notesMasterIdLst>
  <p:handoutMasterIdLst>
    <p:handoutMasterId r:id="rId20"/>
  </p:handoutMasterIdLst>
  <p:sldIdLst>
    <p:sldId id="305" r:id="rId2"/>
    <p:sldId id="473" r:id="rId3"/>
    <p:sldId id="474" r:id="rId4"/>
    <p:sldId id="488" r:id="rId5"/>
    <p:sldId id="475" r:id="rId6"/>
    <p:sldId id="476" r:id="rId7"/>
    <p:sldId id="477" r:id="rId8"/>
    <p:sldId id="491" r:id="rId9"/>
    <p:sldId id="478" r:id="rId10"/>
    <p:sldId id="479" r:id="rId11"/>
    <p:sldId id="480" r:id="rId12"/>
    <p:sldId id="481" r:id="rId13"/>
    <p:sldId id="489" r:id="rId14"/>
    <p:sldId id="482" r:id="rId15"/>
    <p:sldId id="484" r:id="rId16"/>
    <p:sldId id="486" r:id="rId17"/>
    <p:sldId id="490" r:id="rId18"/>
  </p:sldIdLst>
  <p:sldSz cx="9144000" cy="6858000" type="screen4x3"/>
  <p:notesSz cx="9220200" cy="6934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00FF"/>
    <a:srgbClr val="008000"/>
    <a:srgbClr val="33CC33"/>
    <a:srgbClr val="FF9900"/>
    <a:srgbClr val="FFFF00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59817" autoAdjust="0"/>
  </p:normalViewPr>
  <p:slideViewPr>
    <p:cSldViewPr snapToGrid="0">
      <p:cViewPr>
        <p:scale>
          <a:sx n="87" d="100"/>
          <a:sy n="87" d="100"/>
        </p:scale>
        <p:origin x="-77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26" d="100"/>
          <a:sy n="126" d="100"/>
        </p:scale>
        <p:origin x="-1986" y="-90"/>
      </p:cViewPr>
      <p:guideLst>
        <p:guide orient="horz" pos="2184"/>
        <p:guide pos="2904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96050" cy="34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300" tIns="43649" rIns="87300" bIns="43649" numCol="1" anchor="t" anchorCtr="0" compatLnSpc="1">
            <a:prstTxWarp prst="textNoShape">
              <a:avLst/>
            </a:prstTxWarp>
          </a:bodyPr>
          <a:lstStyle>
            <a:lvl1pPr defTabSz="872709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22577" y="0"/>
            <a:ext cx="3996050" cy="34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300" tIns="43649" rIns="87300" bIns="43649" numCol="1" anchor="t" anchorCtr="0" compatLnSpc="1">
            <a:prstTxWarp prst="textNoShape">
              <a:avLst/>
            </a:prstTxWarp>
          </a:bodyPr>
          <a:lstStyle>
            <a:lvl1pPr algn="r" defTabSz="872709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7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87177"/>
            <a:ext cx="3996050" cy="34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300" tIns="43649" rIns="87300" bIns="43649" numCol="1" anchor="b" anchorCtr="0" compatLnSpc="1">
            <a:prstTxWarp prst="textNoShape">
              <a:avLst/>
            </a:prstTxWarp>
          </a:bodyPr>
          <a:lstStyle>
            <a:lvl1pPr defTabSz="872709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22577" y="6587177"/>
            <a:ext cx="3996050" cy="34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300" tIns="43649" rIns="87300" bIns="43649" numCol="1" anchor="b" anchorCtr="0" compatLnSpc="1">
            <a:prstTxWarp prst="textNoShape">
              <a:avLst/>
            </a:prstTxWarp>
          </a:bodyPr>
          <a:lstStyle>
            <a:lvl1pPr algn="r" defTabSz="872709">
              <a:defRPr sz="1100"/>
            </a:lvl1pPr>
          </a:lstStyle>
          <a:p>
            <a:pPr>
              <a:defRPr/>
            </a:pPr>
            <a:fld id="{C12F651F-8A48-4D95-9126-5AFE2B8C4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1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96050" cy="34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3" tIns="45667" rIns="91333" bIns="45667" numCol="1" anchor="t" anchorCtr="0" compatLnSpc="1">
            <a:prstTxWarp prst="textNoShape">
              <a:avLst/>
            </a:prstTxWarp>
          </a:bodyPr>
          <a:lstStyle>
            <a:lvl1pPr defTabSz="91359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22577" y="0"/>
            <a:ext cx="3996050" cy="34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3" tIns="45667" rIns="91333" bIns="45667" numCol="1" anchor="t" anchorCtr="0" compatLnSpc="1">
            <a:prstTxWarp prst="textNoShape">
              <a:avLst/>
            </a:prstTxWarp>
          </a:bodyPr>
          <a:lstStyle>
            <a:lvl1pPr algn="r" defTabSz="91359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8138" y="519113"/>
            <a:ext cx="3468687" cy="2601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650" y="3294374"/>
            <a:ext cx="7374900" cy="3120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3" tIns="45667" rIns="91333" bIns="456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85605"/>
            <a:ext cx="3996050" cy="34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3" tIns="45667" rIns="91333" bIns="45667" numCol="1" anchor="b" anchorCtr="0" compatLnSpc="1">
            <a:prstTxWarp prst="textNoShape">
              <a:avLst/>
            </a:prstTxWarp>
          </a:bodyPr>
          <a:lstStyle>
            <a:lvl1pPr defTabSz="91359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22577" y="6585605"/>
            <a:ext cx="3996050" cy="34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3" tIns="45667" rIns="91333" bIns="45667" numCol="1" anchor="b" anchorCtr="0" compatLnSpc="1">
            <a:prstTxWarp prst="textNoShape">
              <a:avLst/>
            </a:prstTxWarp>
          </a:bodyPr>
          <a:lstStyle>
            <a:lvl1pPr algn="r" defTabSz="913592">
              <a:defRPr sz="1200"/>
            </a:lvl1pPr>
          </a:lstStyle>
          <a:p>
            <a:pPr>
              <a:defRPr/>
            </a:pPr>
            <a:fld id="{A188D373-C3E0-4AFB-BCB2-503B2942A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11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MW,  HE facilities produce a lot of HE muons, which are much more penetrating than hadrons. Small radiation issues such as dose offsite, and dose to aviators, and even neutrino dose will become significant.</a:t>
            </a:r>
          </a:p>
          <a:p>
            <a:r>
              <a:rPr lang="en-US" sz="1200" dirty="0" smtClean="0"/>
              <a:t>For </a:t>
            </a:r>
            <a:r>
              <a:rPr lang="en-US" sz="1200" dirty="0" err="1" smtClean="0"/>
              <a:t>NuMI</a:t>
            </a:r>
            <a:r>
              <a:rPr lang="en-US" sz="1200" dirty="0" smtClean="0"/>
              <a:t> neutrino dose had to be explicitly calculated and accounted for. The </a:t>
            </a:r>
            <a:r>
              <a:rPr lang="en-US" sz="1200" dirty="0" err="1" smtClean="0"/>
              <a:t>muon</a:t>
            </a:r>
            <a:r>
              <a:rPr lang="en-US" sz="1200" dirty="0" smtClean="0"/>
              <a:t> collider neutrino dose becomes significant safety issue, and shielding is out of question! Here design becomes important. </a:t>
            </a:r>
          </a:p>
          <a:p>
            <a:endParaRPr lang="en-US" sz="1200" dirty="0" smtClean="0"/>
          </a:p>
          <a:p>
            <a:r>
              <a:rPr lang="en-US" sz="1200" dirty="0" smtClean="0"/>
              <a:t>Trace material, impurities in shielding:  carbon in steel is responsible for large neutron production. </a:t>
            </a:r>
          </a:p>
          <a:p>
            <a:r>
              <a:rPr lang="en-US" sz="1200" dirty="0" smtClean="0"/>
              <a:t>  Sodium in concrete results in Na-22 production half life 2.6 years, positron and gamma emitter. copper content. From copper one easily makes Co-60 copiously from thermal neutron capture and from nickel it can also be made by other nuclear reactions. Co-60 is especially nasty because  it decays by emitting rather high energy gamma rays (more dose per decay) and has a 5.3 year half life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88D373-C3E0-4AFB-BCB2-503B2942AE5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68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MW,  HE facilities produce a lot of HE muons, which are much more penetrating than hadrons. Small radiation issues such as dose offsite, and dose to aviators, and even neutrino dose will become significant.</a:t>
            </a:r>
          </a:p>
          <a:p>
            <a:r>
              <a:rPr lang="en-US" sz="1200" dirty="0" smtClean="0"/>
              <a:t>For </a:t>
            </a:r>
            <a:r>
              <a:rPr lang="en-US" sz="1200" dirty="0" err="1" smtClean="0"/>
              <a:t>NuMI</a:t>
            </a:r>
            <a:r>
              <a:rPr lang="en-US" sz="1200" dirty="0" smtClean="0"/>
              <a:t> neutrino dose had to be explicitly calculated and accounted for. The </a:t>
            </a:r>
            <a:r>
              <a:rPr lang="en-US" sz="1200" dirty="0" err="1" smtClean="0"/>
              <a:t>muon</a:t>
            </a:r>
            <a:r>
              <a:rPr lang="en-US" sz="1200" dirty="0" smtClean="0"/>
              <a:t> collider neutrino dose becomes significant safety issue, and shielding is out of question! Here design becomes important. </a:t>
            </a:r>
          </a:p>
          <a:p>
            <a:endParaRPr lang="en-US" sz="1200" dirty="0" smtClean="0"/>
          </a:p>
          <a:p>
            <a:r>
              <a:rPr lang="en-US" sz="1200" dirty="0" smtClean="0"/>
              <a:t>Trace material, impurities in shielding:  carbon in steel is responsible for large neutron production. </a:t>
            </a:r>
          </a:p>
          <a:p>
            <a:r>
              <a:rPr lang="en-US" sz="1200" dirty="0" smtClean="0"/>
              <a:t>  Sodium in concrete results in Na-22 production half life 2.6 years, positron and gamma emitter. copper content. From copper one easily makes Co-60 copiously from thermal neutron capture and from nickel it can also be made by other nuclear reactions. Co-60 is especially nasty because  it decays by emitting rather high energy gamma rays (more dose per decay) and has a 5.3 year half life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88D373-C3E0-4AFB-BCB2-503B2942AE5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68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88D373-C3E0-4AFB-BCB2-503B2942AE5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20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sz="1800" dirty="0" smtClean="0"/>
              <a:t> </a:t>
            </a:r>
            <a:r>
              <a:rPr lang="en-US" sz="1200" dirty="0" smtClean="0"/>
              <a:t>State and Federal EPA (+additional State and local requirements)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 Illinois Ground Water Protection Act, 415 ILCS 55/1 et seq.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200" dirty="0" smtClean="0"/>
              <a:t>Recommended standards for Water Works, Great Lakes Upper Mississippi R. Bd. of State Public Health &amp; Environmental Managers (1992) 	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200" dirty="0" smtClean="0"/>
              <a:t>Safe Drinking Water Act, 42 USC 300f et seq. 	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200" dirty="0" smtClean="0"/>
              <a:t>Standard Methods for the Examination of Water and Wastewater, 18th Ed., APHA (1992)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200" dirty="0" smtClean="0"/>
              <a:t>City Code of Warrenville, IL Title 7, Chapter 4, sewer/sewerage ordinance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88D373-C3E0-4AFB-BCB2-503B2942AE5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52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October 30 2008 RCRP conceptual design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D4AC5A11-C635-412C-9EB3-AA978DD7DB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 2008 RCRP conceptual design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DF775-6A15-4A5D-8A6E-0FEFD37526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 2008 RCRP conceptual design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CE200A-1F45-4D04-9512-AE35A48653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lipArt Placeholder 12"/>
          <p:cNvSpPr>
            <a:spLocks noGrp="1"/>
          </p:cNvSpPr>
          <p:nvPr>
            <p:ph type="clipArt" sz="quarter" idx="10"/>
          </p:nvPr>
        </p:nvSpPr>
        <p:spPr>
          <a:xfrm>
            <a:off x="1106488" y="479425"/>
            <a:ext cx="914400" cy="914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 2008 RCRP conceptual design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E095B4-792C-48CC-9E44-555698B9A5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smtClean="0"/>
              <a:t>October 30 2008 RCRP conceptual design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442E0D05-D1BC-4C5C-AAD8-FF8914C3F8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 2008 RCRP conceptual design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4F8C94-3C9E-4D68-8AE0-E7EF5D384F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 2008 RCRP conceptual design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61AC2-4DBF-48AE-A937-5A0A41B5EC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 2008 RCRP conceptual design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FC01C-E381-4D0A-AE63-0642BF70AA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 2008 RCRP conceptual design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F2760-7CB1-4460-8BE1-7188CF8C42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 2008 RCRP conceptual design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C9C834-C81F-436D-B841-AFDD759AFE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30 2008 RCRP conceptual design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8D91D4-59D1-42E6-8744-ED83C5E9F8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October 30 2008 RCRP conceptual design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8E095B4-792C-48CC-9E44-555698B9A5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Picture 7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131763"/>
            <a:ext cx="14097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WordArt 9"/>
          <p:cNvSpPr>
            <a:spLocks noChangeArrowheads="1" noChangeShapeType="1" noTextEdit="1"/>
          </p:cNvSpPr>
          <p:nvPr userDrawn="1"/>
        </p:nvSpPr>
        <p:spPr bwMode="auto">
          <a:xfrm>
            <a:off x="1549400" y="941388"/>
            <a:ext cx="7297738" cy="44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___________________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64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0500" y="1289050"/>
            <a:ext cx="8801100" cy="2092325"/>
          </a:xfrm>
        </p:spPr>
        <p:txBody>
          <a:bodyPr/>
          <a:lstStyle/>
          <a:p>
            <a:pPr algn="ctr"/>
            <a:r>
              <a:rPr lang="en-US" dirty="0"/>
              <a:t>Radiation Protection and Licensing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162049" y="2097742"/>
            <a:ext cx="7107891" cy="396688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</a:pPr>
            <a:r>
              <a:rPr lang="en-US" sz="2800" i="1" dirty="0" smtClean="0">
                <a:solidFill>
                  <a:srgbClr val="0066FF"/>
                </a:solidFill>
              </a:rPr>
              <a:t>K. Vaziri, </a:t>
            </a:r>
          </a:p>
          <a:p>
            <a:pPr algn="ctr">
              <a:lnSpc>
                <a:spcPct val="90000"/>
              </a:lnSpc>
            </a:pPr>
            <a:r>
              <a:rPr lang="en-US" sz="1800" dirty="0" smtClean="0">
                <a:solidFill>
                  <a:srgbClr val="0066FF"/>
                </a:solidFill>
              </a:rPr>
              <a:t>FNAL Radiation Physics Team</a:t>
            </a:r>
            <a:endParaRPr lang="en-US" sz="3600" b="1" dirty="0" smtClean="0"/>
          </a:p>
          <a:p>
            <a:pPr algn="ctr">
              <a:lnSpc>
                <a:spcPct val="90000"/>
              </a:lnSpc>
            </a:pPr>
            <a:r>
              <a:rPr lang="en-US" dirty="0"/>
              <a:t>Proton Accelerators for Science and Innovation </a:t>
            </a:r>
            <a:r>
              <a:rPr lang="en-US" dirty="0" smtClean="0"/>
              <a:t>Workshop</a:t>
            </a:r>
          </a:p>
          <a:p>
            <a:pPr algn="ctr">
              <a:lnSpc>
                <a:spcPct val="90000"/>
              </a:lnSpc>
            </a:pPr>
            <a:endParaRPr lang="en-US" sz="2800" dirty="0" smtClean="0"/>
          </a:p>
          <a:p>
            <a:pPr algn="ctr">
              <a:lnSpc>
                <a:spcPct val="90000"/>
              </a:lnSpc>
            </a:pPr>
            <a:r>
              <a:rPr lang="en-US" sz="2800" dirty="0" smtClean="0"/>
              <a:t>High </a:t>
            </a:r>
            <a:r>
              <a:rPr lang="en-US" sz="2800" dirty="0"/>
              <a:t>Power Targets and Machine/Detector Interface Working </a:t>
            </a:r>
            <a:r>
              <a:rPr lang="en-US" sz="2800" dirty="0" smtClean="0"/>
              <a:t>Group</a:t>
            </a:r>
          </a:p>
          <a:p>
            <a:pPr algn="ctr">
              <a:lnSpc>
                <a:spcPct val="90000"/>
              </a:lnSpc>
            </a:pPr>
            <a:endParaRPr lang="en-US" sz="2800" dirty="0" smtClean="0"/>
          </a:p>
          <a:p>
            <a:pPr algn="ctr" eaLnBrk="1" hangingPunct="1">
              <a:lnSpc>
                <a:spcPct val="90000"/>
              </a:lnSpc>
            </a:pPr>
            <a:r>
              <a:rPr lang="en-US" sz="2600" dirty="0" smtClean="0"/>
              <a:t>Jan. 13, 2012</a:t>
            </a:r>
          </a:p>
        </p:txBody>
      </p:sp>
      <p:pic>
        <p:nvPicPr>
          <p:cNvPr id="1026" name="Picture 2" descr="Proton Accelerators for Science and Innovation Worksh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270" y="6168661"/>
            <a:ext cx="160020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Slide Number Placeholder 5"/>
          <p:cNvSpPr txBox="1">
            <a:spLocks noGrp="1"/>
          </p:cNvSpPr>
          <p:nvPr/>
        </p:nvSpPr>
        <p:spPr bwMode="auto">
          <a:xfrm>
            <a:off x="7010400" y="6596063"/>
            <a:ext cx="2133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1697AD-AF72-47E9-827B-E44EA1ABEACB}" type="slidenum">
              <a:rPr lang="en-US" sz="1200"/>
              <a:pPr algn="r"/>
              <a:t>10</a:t>
            </a:fld>
            <a:endParaRPr lang="en-US" sz="12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005165" y="309282"/>
            <a:ext cx="7563975" cy="672353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Repair and Replace Philosophy </a:t>
            </a:r>
            <a:endParaRPr lang="en-US" sz="2800" u="sng" dirty="0" smtClean="0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9006" y="4325509"/>
            <a:ext cx="7859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129553" y="927847"/>
            <a:ext cx="7315200" cy="537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129554" y="1063169"/>
            <a:ext cx="7315199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70C0"/>
                </a:solidFill>
              </a:rPr>
              <a:t>Install&amp;forget</a:t>
            </a:r>
            <a:r>
              <a:rPr lang="en-US" dirty="0" smtClean="0"/>
              <a:t>: expensive and nature is never that kind.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Replace</a:t>
            </a:r>
            <a:r>
              <a:rPr lang="en-US" dirty="0" smtClean="0"/>
              <a:t>: </a:t>
            </a:r>
            <a:endParaRPr lang="en-US" dirty="0"/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400" dirty="0" smtClean="0"/>
              <a:t>have to have spares to save down time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400" dirty="0" smtClean="0"/>
              <a:t>or if economically possible or</a:t>
            </a:r>
            <a:r>
              <a:rPr lang="en-US" sz="2400" dirty="0"/>
              <a:t> </a:t>
            </a:r>
            <a:r>
              <a:rPr lang="en-US" sz="2400" dirty="0" smtClean="0"/>
              <a:t>repair is not possible.</a:t>
            </a:r>
          </a:p>
          <a:p>
            <a:pPr marL="1371600" lvl="2" indent="-457200">
              <a:buFont typeface="Arial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Repair considerations</a:t>
            </a:r>
            <a:r>
              <a:rPr lang="en-US" dirty="0" smtClean="0"/>
              <a:t>: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/>
              <a:t>Assess hazards, develop shielding and specialized tools.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/>
              <a:t>Repair time, cost and dose to workers needs to be optimized.</a:t>
            </a:r>
            <a:endParaRPr lang="en-US" sz="2400" dirty="0"/>
          </a:p>
        </p:txBody>
      </p:sp>
      <p:sp>
        <p:nvSpPr>
          <p:cNvPr id="14" name="Date Placeholder 3"/>
          <p:cNvSpPr txBox="1">
            <a:spLocks noGrp="1"/>
          </p:cNvSpPr>
          <p:nvPr/>
        </p:nvSpPr>
        <p:spPr bwMode="auto">
          <a:xfrm>
            <a:off x="-1" y="6596063"/>
            <a:ext cx="8289561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i="1" dirty="0" smtClean="0"/>
              <a:t>January 13, 2012			Radiation Protection and Licensing</a:t>
            </a:r>
            <a:endParaRPr lang="en-US" sz="900" i="1" dirty="0"/>
          </a:p>
        </p:txBody>
      </p:sp>
      <p:pic>
        <p:nvPicPr>
          <p:cNvPr id="15" name="Picture 2" descr="Proton Accelerators for Science and Innovation Work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653" y="6417090"/>
            <a:ext cx="1139583" cy="44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40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Slide Number Placeholder 5"/>
          <p:cNvSpPr txBox="1">
            <a:spLocks noGrp="1"/>
          </p:cNvSpPr>
          <p:nvPr/>
        </p:nvSpPr>
        <p:spPr bwMode="auto">
          <a:xfrm>
            <a:off x="7010400" y="6596063"/>
            <a:ext cx="2133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1697AD-AF72-47E9-827B-E44EA1ABEACB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005165" y="309282"/>
            <a:ext cx="7563975" cy="672353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Repair Cell and Remote </a:t>
            </a:r>
            <a:r>
              <a:rPr lang="en-US" sz="2800" dirty="0"/>
              <a:t>Handling capabilities</a:t>
            </a:r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9006" y="4325509"/>
            <a:ext cx="7859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129553" y="927847"/>
            <a:ext cx="7315200" cy="537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129552" y="1108537"/>
            <a:ext cx="7315199" cy="6284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Requirements: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/>
              <a:t>Need area with crane coverage and work cell with sufficient space and shielding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Shielded </a:t>
            </a:r>
            <a:r>
              <a:rPr lang="en-US" sz="1600" dirty="0"/>
              <a:t>cell with through-the-wall </a:t>
            </a:r>
            <a:r>
              <a:rPr lang="en-US" sz="1600" dirty="0" smtClean="0"/>
              <a:t>manipulators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lead </a:t>
            </a:r>
            <a:r>
              <a:rPr lang="en-US" sz="1600" dirty="0"/>
              <a:t>glass shield </a:t>
            </a:r>
            <a:r>
              <a:rPr lang="en-US" sz="1600" dirty="0">
                <a:solidFill>
                  <a:srgbClr val="0070C0"/>
                </a:solidFill>
              </a:rPr>
              <a:t>window</a:t>
            </a:r>
            <a:r>
              <a:rPr lang="en-US" sz="1600" dirty="0"/>
              <a:t>(s</a:t>
            </a:r>
            <a:r>
              <a:rPr lang="en-US" sz="1600" dirty="0" smtClean="0"/>
              <a:t>)/TV cameras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shield </a:t>
            </a:r>
            <a:r>
              <a:rPr lang="en-US" sz="1600" dirty="0"/>
              <a:t>plugs in ceiling for </a:t>
            </a:r>
            <a:r>
              <a:rPr lang="en-US" sz="1600" dirty="0">
                <a:solidFill>
                  <a:srgbClr val="0070C0"/>
                </a:solidFill>
              </a:rPr>
              <a:t>long-reach-tool</a:t>
            </a:r>
            <a:r>
              <a:rPr lang="en-US" sz="1600" dirty="0"/>
              <a:t> </a:t>
            </a:r>
            <a:r>
              <a:rPr lang="en-US" sz="1600" dirty="0" smtClean="0"/>
              <a:t>access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Area </a:t>
            </a:r>
            <a:r>
              <a:rPr lang="en-US" sz="1600" dirty="0">
                <a:solidFill>
                  <a:srgbClr val="0070C0"/>
                </a:solidFill>
              </a:rPr>
              <a:t>to separate</a:t>
            </a:r>
            <a:r>
              <a:rPr lang="en-US" sz="1600" dirty="0"/>
              <a:t> components from </a:t>
            </a:r>
            <a:r>
              <a:rPr lang="en-US" sz="1600" dirty="0" smtClean="0"/>
              <a:t>modules to connect </a:t>
            </a:r>
            <a:r>
              <a:rPr lang="en-US" sz="1600" dirty="0"/>
              <a:t>new components to “hot” modules, survey, and adjust </a:t>
            </a:r>
            <a:r>
              <a:rPr lang="en-US" sz="1600" dirty="0" smtClean="0"/>
              <a:t>alignment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Remote </a:t>
            </a:r>
            <a:r>
              <a:rPr lang="en-US" sz="1600" dirty="0"/>
              <a:t>Handling systems shall be integrated into the infrastructure of the </a:t>
            </a:r>
            <a:r>
              <a:rPr lang="en-US" sz="1600" dirty="0" smtClean="0"/>
              <a:t>complex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Contamination controls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/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Component </a:t>
            </a:r>
            <a:r>
              <a:rPr lang="en-US" sz="2400" dirty="0" smtClean="0"/>
              <a:t>replacement:</a:t>
            </a:r>
          </a:p>
          <a:p>
            <a:pPr marL="285750" indent="-28575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 smtClean="0"/>
              <a:t>Module </a:t>
            </a:r>
            <a:r>
              <a:rPr lang="en-US" sz="1600" dirty="0"/>
              <a:t>with component removed and </a:t>
            </a:r>
            <a:r>
              <a:rPr lang="en-US" sz="1600" dirty="0">
                <a:solidFill>
                  <a:srgbClr val="0070C0"/>
                </a:solidFill>
              </a:rPr>
              <a:t>placed into hot storage </a:t>
            </a:r>
            <a:r>
              <a:rPr lang="en-US" sz="1600" dirty="0"/>
              <a:t>remotely for cool down period or next scheduled </a:t>
            </a:r>
            <a:r>
              <a:rPr lang="en-US" sz="1600" dirty="0" smtClean="0"/>
              <a:t>outage.</a:t>
            </a:r>
          </a:p>
          <a:p>
            <a:pPr marL="285750" indent="-28575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 smtClean="0"/>
              <a:t>Module </a:t>
            </a:r>
            <a:r>
              <a:rPr lang="en-US" sz="1600" dirty="0"/>
              <a:t>with component attached </a:t>
            </a:r>
            <a:r>
              <a:rPr lang="en-US" sz="1600" dirty="0">
                <a:solidFill>
                  <a:srgbClr val="0070C0"/>
                </a:solidFill>
              </a:rPr>
              <a:t>taken from hot storage</a:t>
            </a:r>
            <a:r>
              <a:rPr lang="en-US" sz="1600" dirty="0"/>
              <a:t> and placed remotely into a shield </a:t>
            </a:r>
            <a:r>
              <a:rPr lang="en-US" sz="1600" dirty="0" smtClean="0"/>
              <a:t>cask.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 </a:t>
            </a:r>
          </a:p>
          <a:p>
            <a:pPr marL="285750" indent="-285750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</a:rPr>
              <a:t>Waste volume reduction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Layout area to provide most </a:t>
            </a:r>
            <a:r>
              <a:rPr lang="en-US" sz="2400" dirty="0"/>
              <a:t>efficient component handling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endParaRPr lang="en-US" dirty="0"/>
          </a:p>
        </p:txBody>
      </p:sp>
      <p:sp>
        <p:nvSpPr>
          <p:cNvPr id="14" name="Date Placeholder 3"/>
          <p:cNvSpPr txBox="1">
            <a:spLocks noGrp="1"/>
          </p:cNvSpPr>
          <p:nvPr/>
        </p:nvSpPr>
        <p:spPr bwMode="auto">
          <a:xfrm>
            <a:off x="-1" y="6596063"/>
            <a:ext cx="8289561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i="1" dirty="0" smtClean="0"/>
              <a:t>January 13, 2012			Radiation Protection and Licensing</a:t>
            </a:r>
            <a:endParaRPr lang="en-US" sz="900" i="1" dirty="0"/>
          </a:p>
        </p:txBody>
      </p:sp>
      <p:pic>
        <p:nvPicPr>
          <p:cNvPr id="15" name="Picture 2" descr="Proton Accelerators for Science and Innovation Work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653" y="6417090"/>
            <a:ext cx="1139583" cy="44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92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Slide Number Placeholder 5"/>
          <p:cNvSpPr txBox="1">
            <a:spLocks noGrp="1"/>
          </p:cNvSpPr>
          <p:nvPr/>
        </p:nvSpPr>
        <p:spPr bwMode="auto">
          <a:xfrm>
            <a:off x="7010400" y="6596063"/>
            <a:ext cx="2133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1697AD-AF72-47E9-827B-E44EA1ABEACB}" type="slidenum">
              <a:rPr lang="en-US" sz="1200"/>
              <a:pPr algn="r"/>
              <a:t>12</a:t>
            </a:fld>
            <a:endParaRPr lang="en-US" sz="12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005165" y="309282"/>
            <a:ext cx="7563975" cy="672353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Alignment and Stability</a:t>
            </a:r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9006" y="4325509"/>
            <a:ext cx="7859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129553" y="927847"/>
            <a:ext cx="7315200" cy="537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129553" y="1080677"/>
            <a:ext cx="73152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For high intensity beam-lines are designed </a:t>
            </a:r>
          </a:p>
          <a:p>
            <a:pPr marL="457200" indent="-457200">
              <a:buFontTx/>
              <a:buChar char="-"/>
            </a:pPr>
            <a:r>
              <a:rPr lang="en-US" sz="2400" dirty="0" smtClean="0">
                <a:solidFill>
                  <a:srgbClr val="0070C0"/>
                </a:solidFill>
              </a:rPr>
              <a:t>To minimize beam loss</a:t>
            </a:r>
          </a:p>
          <a:p>
            <a:pPr marL="457200" indent="-457200">
              <a:buFontTx/>
              <a:buChar char="-"/>
            </a:pPr>
            <a:r>
              <a:rPr lang="en-US" sz="2400" dirty="0" smtClean="0">
                <a:solidFill>
                  <a:srgbClr val="0070C0"/>
                </a:solidFill>
              </a:rPr>
              <a:t>To protect devices </a:t>
            </a:r>
          </a:p>
          <a:p>
            <a:pPr marL="457200" indent="-457200">
              <a:buFontTx/>
              <a:buChar char="-"/>
            </a:pPr>
            <a:r>
              <a:rPr lang="en-US" sz="2400" dirty="0" smtClean="0">
                <a:solidFill>
                  <a:srgbClr val="0070C0"/>
                </a:solidFill>
              </a:rPr>
              <a:t>Shielding design may depend on maximum credible beam loss</a:t>
            </a:r>
          </a:p>
          <a:p>
            <a:pPr marL="457200" indent="-457200">
              <a:buFontTx/>
              <a:buChar char="-"/>
            </a:pPr>
            <a:r>
              <a:rPr lang="en-US" sz="2400" dirty="0">
                <a:solidFill>
                  <a:srgbClr val="0070C0"/>
                </a:solidFill>
              </a:rPr>
              <a:t>At high intensities, where the beam has a long lever arm (neutrinos 1200 km away), misalignment will cost beam </a:t>
            </a:r>
            <a:r>
              <a:rPr lang="en-US" sz="2400" dirty="0" smtClean="0">
                <a:solidFill>
                  <a:srgbClr val="0070C0"/>
                </a:solidFill>
              </a:rPr>
              <a:t>time.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Need relatively easy realignment capability.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Need </a:t>
            </a:r>
            <a:r>
              <a:rPr lang="en-US" sz="2400" dirty="0" smtClean="0">
                <a:solidFill>
                  <a:srgbClr val="0070C0"/>
                </a:solidFill>
              </a:rPr>
              <a:t>real-time</a:t>
            </a:r>
            <a:r>
              <a:rPr lang="en-US" sz="2400" dirty="0" smtClean="0"/>
              <a:t> alignment verification (BLM etc.)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For devices that get highly radioactive, best to built self-alignment into the system as much as possible</a:t>
            </a:r>
            <a:r>
              <a:rPr lang="en-US" dirty="0"/>
              <a:t> </a:t>
            </a:r>
            <a:r>
              <a:rPr lang="en-US" dirty="0" smtClean="0"/>
              <a:t>(alignment pins etc.)</a:t>
            </a:r>
          </a:p>
          <a:p>
            <a:endParaRPr lang="en-US" dirty="0"/>
          </a:p>
        </p:txBody>
      </p:sp>
      <p:sp>
        <p:nvSpPr>
          <p:cNvPr id="14" name="Date Placeholder 3"/>
          <p:cNvSpPr txBox="1">
            <a:spLocks noGrp="1"/>
          </p:cNvSpPr>
          <p:nvPr/>
        </p:nvSpPr>
        <p:spPr bwMode="auto">
          <a:xfrm>
            <a:off x="-1" y="6596063"/>
            <a:ext cx="8289561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i="1" dirty="0" smtClean="0"/>
              <a:t>January 13, 2012			Radiation Protection and Licensing</a:t>
            </a:r>
            <a:endParaRPr lang="en-US" sz="900" i="1" dirty="0"/>
          </a:p>
        </p:txBody>
      </p:sp>
      <p:pic>
        <p:nvPicPr>
          <p:cNvPr id="15" name="Picture 2" descr="Proton Accelerators for Science and Innovation Work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653" y="6417090"/>
            <a:ext cx="1139583" cy="44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166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Slide Number Placeholder 5"/>
          <p:cNvSpPr txBox="1">
            <a:spLocks noGrp="1"/>
          </p:cNvSpPr>
          <p:nvPr/>
        </p:nvSpPr>
        <p:spPr bwMode="auto">
          <a:xfrm>
            <a:off x="7010400" y="6596063"/>
            <a:ext cx="2133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1697AD-AF72-47E9-827B-E44EA1ABEACB}" type="slidenum">
              <a:rPr lang="en-US" sz="1200"/>
              <a:pPr algn="r"/>
              <a:t>13</a:t>
            </a:fld>
            <a:endParaRPr lang="en-US" sz="12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005165" y="309282"/>
            <a:ext cx="7563975" cy="672353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Radioactive off-gas (especially for liquid metal targets)</a:t>
            </a:r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9006" y="4325509"/>
            <a:ext cx="7859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129553" y="927847"/>
            <a:ext cx="7315200" cy="537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" name="Date Placeholder 3"/>
          <p:cNvSpPr txBox="1">
            <a:spLocks noGrp="1"/>
          </p:cNvSpPr>
          <p:nvPr/>
        </p:nvSpPr>
        <p:spPr bwMode="auto">
          <a:xfrm>
            <a:off x="-1" y="6596063"/>
            <a:ext cx="8289561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i="1" dirty="0" smtClean="0"/>
              <a:t>January 13, 2012			Radiation Protection and Licensing</a:t>
            </a:r>
            <a:endParaRPr lang="en-US" sz="9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011836" y="1155866"/>
            <a:ext cx="7432917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All targets,  solid, liquid or gas, down to He, interacting with HE proton beam produce H, D, T. More  Isotopes if higher mass.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Hydrogen isotopes in target containers can  cause explosion.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Cooling systems, exposed to beam, also release hydrogen.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Chemically toxic targets, specially liquid, at high power beam </a:t>
            </a:r>
          </a:p>
          <a:p>
            <a:r>
              <a:rPr lang="en-US" sz="2000" dirty="0" smtClean="0"/>
              <a:t>facilities require elaborate (expensive) containment, circulation, </a:t>
            </a:r>
          </a:p>
          <a:p>
            <a:r>
              <a:rPr lang="en-US" sz="2000" dirty="0" smtClean="0"/>
              <a:t>cooling, handling, repair and disposal  facilities, plans and procedures.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Extensive knowledge of physical and chemical properties of the target material needs to be learned, some through R&amp;D.</a:t>
            </a:r>
          </a:p>
          <a:p>
            <a:r>
              <a:rPr lang="en-US" sz="2000" dirty="0" smtClean="0"/>
              <a:t>  </a:t>
            </a:r>
          </a:p>
          <a:p>
            <a:r>
              <a:rPr lang="en-US" dirty="0" smtClean="0"/>
              <a:t>Example of SNS mercury target next. </a:t>
            </a:r>
            <a:endParaRPr lang="en-US" dirty="0"/>
          </a:p>
        </p:txBody>
      </p:sp>
      <p:pic>
        <p:nvPicPr>
          <p:cNvPr id="15" name="Picture 2" descr="Proton Accelerators for Science and Innovation Work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653" y="6417090"/>
            <a:ext cx="1139583" cy="44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2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Slide Number Placeholder 5"/>
          <p:cNvSpPr txBox="1">
            <a:spLocks noGrp="1"/>
          </p:cNvSpPr>
          <p:nvPr/>
        </p:nvSpPr>
        <p:spPr bwMode="auto">
          <a:xfrm>
            <a:off x="7010400" y="6596063"/>
            <a:ext cx="2133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1697AD-AF72-47E9-827B-E44EA1ABEACB}" type="slidenum">
              <a:rPr lang="en-US" sz="1200"/>
              <a:pPr algn="r"/>
              <a:t>14</a:t>
            </a:fld>
            <a:endParaRPr lang="en-US" sz="12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005165" y="307298"/>
            <a:ext cx="7563975" cy="674337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 SNS Liquid Hg Target</a:t>
            </a:r>
            <a:endParaRPr lang="en-US" sz="2800" dirty="0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9006" y="4325509"/>
            <a:ext cx="7859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129553" y="927847"/>
            <a:ext cx="7315200" cy="537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" name="Date Placeholder 3"/>
          <p:cNvSpPr txBox="1">
            <a:spLocks noGrp="1"/>
          </p:cNvSpPr>
          <p:nvPr/>
        </p:nvSpPr>
        <p:spPr bwMode="auto">
          <a:xfrm>
            <a:off x="-1" y="6596063"/>
            <a:ext cx="8289561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i="1" dirty="0" smtClean="0"/>
              <a:t>January 13, 2012			Radiation Protection and Licensing</a:t>
            </a:r>
            <a:endParaRPr lang="en-US" sz="900" i="1" dirty="0"/>
          </a:p>
        </p:txBody>
      </p:sp>
      <p:sp>
        <p:nvSpPr>
          <p:cNvPr id="4" name="Rectangle 3"/>
          <p:cNvSpPr/>
          <p:nvPr/>
        </p:nvSpPr>
        <p:spPr>
          <a:xfrm>
            <a:off x="1129553" y="1056808"/>
            <a:ext cx="73152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7650" eaLnBrk="1" hangingPunct="1">
              <a:defRPr/>
            </a:pPr>
            <a:r>
              <a:rPr lang="en-US" sz="1800" dirty="0" smtClean="0"/>
              <a:t> 1. </a:t>
            </a:r>
            <a:r>
              <a:rPr lang="en-US" sz="1800" dirty="0" smtClean="0">
                <a:solidFill>
                  <a:srgbClr val="0070C0"/>
                </a:solidFill>
              </a:rPr>
              <a:t>Mercury Containment requirements</a:t>
            </a:r>
            <a:endParaRPr lang="en-US" sz="1800" dirty="0">
              <a:solidFill>
                <a:srgbClr val="0070C0"/>
              </a:solidFill>
            </a:endParaRPr>
          </a:p>
          <a:p>
            <a:pPr marL="647700" lvl="1" eaLnBrk="1" hangingPunct="1">
              <a:defRPr/>
            </a:pPr>
            <a:r>
              <a:rPr lang="en-US" sz="1600" dirty="0" smtClean="0"/>
              <a:t>No leaks outside the hot cell. Inside the cell, leaks are assumed</a:t>
            </a:r>
            <a:r>
              <a:rPr lang="en-US" sz="1800" dirty="0" smtClean="0"/>
              <a:t>.</a:t>
            </a:r>
          </a:p>
          <a:p>
            <a:pPr marL="247650" eaLnBrk="1" hangingPunct="1">
              <a:defRPr/>
            </a:pPr>
            <a:r>
              <a:rPr lang="en-US" sz="1800" dirty="0" smtClean="0"/>
              <a:t>2</a:t>
            </a:r>
            <a:r>
              <a:rPr lang="en-US" sz="1800" dirty="0"/>
              <a:t>. </a:t>
            </a:r>
            <a:r>
              <a:rPr lang="en-US" sz="1800" dirty="0">
                <a:solidFill>
                  <a:srgbClr val="0070C0"/>
                </a:solidFill>
              </a:rPr>
              <a:t>Hot Cell / Remote Handling</a:t>
            </a:r>
          </a:p>
          <a:p>
            <a:pPr marL="647700" lvl="1" eaLnBrk="1" hangingPunct="1">
              <a:defRPr/>
            </a:pPr>
            <a:r>
              <a:rPr lang="en-US" sz="1600" dirty="0"/>
              <a:t>All mercury target and </a:t>
            </a:r>
            <a:r>
              <a:rPr lang="en-US" sz="1600" dirty="0" smtClean="0"/>
              <a:t>components </a:t>
            </a:r>
            <a:r>
              <a:rPr lang="en-US" sz="1600" dirty="0"/>
              <a:t>must be </a:t>
            </a:r>
            <a:r>
              <a:rPr lang="en-US" sz="1600" dirty="0" smtClean="0"/>
              <a:t>contained, maintained</a:t>
            </a:r>
            <a:r>
              <a:rPr lang="en-US" sz="1600" dirty="0"/>
              <a:t>, and packaged for off-site disposal inside </a:t>
            </a:r>
            <a:r>
              <a:rPr lang="en-US" sz="1600" dirty="0" smtClean="0"/>
              <a:t>hot cell. </a:t>
            </a:r>
            <a:endParaRPr lang="en-US" sz="1600" dirty="0"/>
          </a:p>
          <a:p>
            <a:pPr marL="247650" eaLnBrk="1" hangingPunct="1">
              <a:defRPr/>
            </a:pPr>
            <a:r>
              <a:rPr lang="en-US" sz="1800" dirty="0"/>
              <a:t>3. </a:t>
            </a:r>
            <a:r>
              <a:rPr lang="en-US" sz="1800" dirty="0">
                <a:solidFill>
                  <a:srgbClr val="0070C0"/>
                </a:solidFill>
              </a:rPr>
              <a:t>Ventilation / </a:t>
            </a:r>
            <a:r>
              <a:rPr lang="en-US" sz="1800" dirty="0" smtClean="0">
                <a:solidFill>
                  <a:srgbClr val="0070C0"/>
                </a:solidFill>
              </a:rPr>
              <a:t>Filtration</a:t>
            </a:r>
          </a:p>
          <a:p>
            <a:pPr marL="247650" eaLnBrk="1" hangingPunct="1">
              <a:defRPr/>
            </a:pPr>
            <a:r>
              <a:rPr lang="en-US" sz="1800" dirty="0"/>
              <a:t>	</a:t>
            </a:r>
            <a:r>
              <a:rPr lang="en-US" sz="1600" dirty="0" smtClean="0"/>
              <a:t>Mercury </a:t>
            </a:r>
            <a:r>
              <a:rPr lang="en-US" sz="1600" dirty="0"/>
              <a:t>vapor must be removed from the cell exhaust prior </a:t>
            </a:r>
            <a:r>
              <a:rPr lang="en-US" sz="1600" dirty="0" smtClean="0"/>
              <a:t>to 	subsequent </a:t>
            </a:r>
            <a:r>
              <a:rPr lang="en-US" sz="1600" dirty="0"/>
              <a:t>conventional particulate filtration (HEPA).</a:t>
            </a:r>
          </a:p>
          <a:p>
            <a:pPr marL="247650" eaLnBrk="1" hangingPunct="1">
              <a:defRPr/>
            </a:pPr>
            <a:r>
              <a:rPr lang="en-US" sz="1800" dirty="0"/>
              <a:t>4. </a:t>
            </a:r>
            <a:r>
              <a:rPr lang="en-US" sz="1800" dirty="0">
                <a:solidFill>
                  <a:srgbClr val="0070C0"/>
                </a:solidFill>
              </a:rPr>
              <a:t>Waste Handling</a:t>
            </a:r>
          </a:p>
          <a:p>
            <a:pPr lvl="1" eaLnBrk="1" hangingPunct="1">
              <a:defRPr/>
            </a:pPr>
            <a:r>
              <a:rPr lang="en-US" sz="1600" dirty="0"/>
              <a:t>All hot cell and ventilation system waste will be mercury contaminated. Activated mercury contaminated waste must be fully contained.</a:t>
            </a:r>
          </a:p>
          <a:p>
            <a:pPr lvl="1" eaLnBrk="1" hangingPunct="1">
              <a:defRPr/>
            </a:pPr>
            <a:r>
              <a:rPr lang="en-US" sz="1600" dirty="0" smtClean="0"/>
              <a:t>Disposal options of  </a:t>
            </a:r>
            <a:r>
              <a:rPr lang="en-US" sz="1600" dirty="0"/>
              <a:t>SNS mercury </a:t>
            </a:r>
            <a:r>
              <a:rPr lang="en-US" sz="1600" dirty="0" smtClean="0"/>
              <a:t>“mixed waste” are </a:t>
            </a:r>
            <a:r>
              <a:rPr lang="en-US" sz="1600" dirty="0"/>
              <a:t>VERY limited</a:t>
            </a:r>
            <a:r>
              <a:rPr lang="en-US" sz="1600" dirty="0" smtClean="0"/>
              <a:t>.</a:t>
            </a:r>
          </a:p>
          <a:p>
            <a:pPr marL="247650" eaLnBrk="1" hangingPunct="1">
              <a:defRPr/>
            </a:pPr>
            <a:r>
              <a:rPr lang="en-US" sz="1800" dirty="0"/>
              <a:t>5. </a:t>
            </a:r>
            <a:r>
              <a:rPr lang="en-US" sz="1800" dirty="0">
                <a:solidFill>
                  <a:srgbClr val="0070C0"/>
                </a:solidFill>
              </a:rPr>
              <a:t>Water Cooling System</a:t>
            </a:r>
          </a:p>
          <a:p>
            <a:pPr lvl="1" eaLnBrk="1" hangingPunct="1">
              <a:defRPr/>
            </a:pPr>
            <a:r>
              <a:rPr lang="en-US" sz="1800" dirty="0"/>
              <a:t>The SNS process mercury is cooled with a secondary water cooling system.</a:t>
            </a:r>
          </a:p>
          <a:p>
            <a:pPr marL="247650" eaLnBrk="1" hangingPunct="1">
              <a:defRPr/>
            </a:pPr>
            <a:r>
              <a:rPr lang="en-US" sz="1800" dirty="0" smtClean="0"/>
              <a:t>6</a:t>
            </a:r>
            <a:r>
              <a:rPr lang="en-US" sz="1800" dirty="0"/>
              <a:t>. </a:t>
            </a:r>
            <a:r>
              <a:rPr lang="en-US" sz="1800" dirty="0">
                <a:solidFill>
                  <a:srgbClr val="0070C0"/>
                </a:solidFill>
              </a:rPr>
              <a:t>Mercury Target Safety Considerations</a:t>
            </a:r>
          </a:p>
          <a:p>
            <a:pPr marL="647700" lvl="1" eaLnBrk="1" hangingPunct="1">
              <a:defRPr/>
            </a:pPr>
            <a:r>
              <a:rPr lang="en-US" sz="1800" dirty="0"/>
              <a:t>Accelerator safety order requires hazard and accident analyses to ensure workers, the public, and the environment are protected against hazards such as mercury toxicity and radioactivity.</a:t>
            </a:r>
          </a:p>
          <a:p>
            <a:pPr lvl="1" eaLnBrk="1" hangingPunct="1">
              <a:defRPr/>
            </a:pPr>
            <a:endParaRPr lang="en-US" sz="800" dirty="0"/>
          </a:p>
          <a:p>
            <a:pPr lvl="1" eaLnBrk="1" hangingPunct="1">
              <a:defRPr/>
            </a:pPr>
            <a:r>
              <a:rPr lang="en-US" sz="1000" dirty="0" smtClean="0"/>
              <a:t>.</a:t>
            </a:r>
            <a:endParaRPr lang="en-US" sz="1000" dirty="0"/>
          </a:p>
        </p:txBody>
      </p:sp>
      <p:pic>
        <p:nvPicPr>
          <p:cNvPr id="15" name="Picture 2" descr="Proton Accelerators for Science and Innovation Work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653" y="6417090"/>
            <a:ext cx="1139583" cy="44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76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Slide Number Placeholder 5"/>
          <p:cNvSpPr txBox="1">
            <a:spLocks noGrp="1"/>
          </p:cNvSpPr>
          <p:nvPr/>
        </p:nvSpPr>
        <p:spPr bwMode="auto">
          <a:xfrm>
            <a:off x="7010400" y="6596063"/>
            <a:ext cx="2133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1697AD-AF72-47E9-827B-E44EA1ABEACB}" type="slidenum">
              <a:rPr lang="en-US" sz="1200"/>
              <a:pPr algn="r"/>
              <a:t>15</a:t>
            </a:fld>
            <a:endParaRPr lang="en-US" sz="12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005165" y="309282"/>
            <a:ext cx="7563975" cy="672353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Further Practices and R&amp;D</a:t>
            </a:r>
            <a:endParaRPr lang="en-US" sz="2800" u="sng" dirty="0" smtClean="0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9006" y="4325509"/>
            <a:ext cx="7859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129553" y="927847"/>
            <a:ext cx="7315200" cy="537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857122" y="1183363"/>
            <a:ext cx="524821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/>
              <a:t> </a:t>
            </a:r>
            <a:r>
              <a:rPr lang="en-US" sz="1800" dirty="0"/>
              <a:t>Sampling of shielding materials around existing facilities to develop/validate tritium transport models </a:t>
            </a:r>
            <a:r>
              <a:rPr lang="en-US" sz="1800" dirty="0" smtClean="0"/>
              <a:t>(e.g. coring </a:t>
            </a:r>
            <a:r>
              <a:rPr lang="en-US" sz="1800" dirty="0"/>
              <a:t>of decay pipe concrete in </a:t>
            </a:r>
            <a:r>
              <a:rPr lang="en-US" sz="1800" dirty="0" err="1"/>
              <a:t>NuMI</a:t>
            </a:r>
            <a:r>
              <a:rPr lang="en-US" sz="1800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70C0"/>
                </a:solidFill>
              </a:rPr>
              <a:t>Analyze  residuals activity for the radioisotope composition.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/>
              <a:t>Study to measure composition of target hall air (radio-chemical analysis) and relate to various parameters (humidity, beam intensity...)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B050"/>
                </a:solidFill>
              </a:rPr>
              <a:t>Validation/benchmarking of simulation specific to the facility.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7030A0"/>
                </a:solidFill>
              </a:rPr>
              <a:t>Build sampling elements into your experiment.</a:t>
            </a:r>
          </a:p>
        </p:txBody>
      </p:sp>
      <p:sp>
        <p:nvSpPr>
          <p:cNvPr id="14" name="Date Placeholder 3"/>
          <p:cNvSpPr txBox="1">
            <a:spLocks noGrp="1"/>
          </p:cNvSpPr>
          <p:nvPr/>
        </p:nvSpPr>
        <p:spPr bwMode="auto">
          <a:xfrm>
            <a:off x="-1" y="6596063"/>
            <a:ext cx="8289561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i="1" dirty="0" smtClean="0"/>
              <a:t>January 13, 2012			Radiation Protection and Licensing</a:t>
            </a:r>
            <a:endParaRPr lang="en-US" sz="900" i="1" dirty="0"/>
          </a:p>
        </p:txBody>
      </p:sp>
      <p:pic>
        <p:nvPicPr>
          <p:cNvPr id="15" name="Picture 2" descr="Proton Accelerators for Science and Innovation Work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653" y="6417090"/>
            <a:ext cx="1139583" cy="44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6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Slide Number Placeholder 5"/>
          <p:cNvSpPr txBox="1">
            <a:spLocks noGrp="1"/>
          </p:cNvSpPr>
          <p:nvPr/>
        </p:nvSpPr>
        <p:spPr bwMode="auto">
          <a:xfrm>
            <a:off x="7010400" y="6596063"/>
            <a:ext cx="2133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1697AD-AF72-47E9-827B-E44EA1ABEACB}" type="slidenum">
              <a:rPr lang="en-US" sz="1200"/>
              <a:pPr algn="r"/>
              <a:t>16</a:t>
            </a:fld>
            <a:endParaRPr lang="en-US" sz="12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005165" y="309282"/>
            <a:ext cx="7563975" cy="672353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Use of Monte Carlo Simulation Codes</a:t>
            </a:r>
            <a:endParaRPr lang="en-US" sz="2800" u="sng" dirty="0" smtClean="0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9006" y="4325509"/>
            <a:ext cx="7859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129553" y="927847"/>
            <a:ext cx="7315200" cy="537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94877" y="1155174"/>
            <a:ext cx="828112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F</a:t>
            </a:r>
            <a:r>
              <a:rPr lang="en-US" sz="2000" dirty="0" smtClean="0"/>
              <a:t>or </a:t>
            </a:r>
            <a:r>
              <a:rPr lang="en-US" sz="2000" dirty="0"/>
              <a:t>prompt dose and </a:t>
            </a:r>
            <a:r>
              <a:rPr lang="en-US" sz="2000" dirty="0" smtClean="0"/>
              <a:t>residual activity Monte Carlo codes Need</a:t>
            </a:r>
            <a:r>
              <a:rPr lang="en-US" sz="2000" dirty="0"/>
              <a:t>: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E</a:t>
            </a:r>
            <a:r>
              <a:rPr lang="en-US" sz="2000" dirty="0" smtClean="0"/>
              <a:t>xact </a:t>
            </a:r>
            <a:r>
              <a:rPr lang="en-US" sz="2000" dirty="0"/>
              <a:t>composition of </a:t>
            </a:r>
            <a:r>
              <a:rPr lang="en-US" sz="2000" dirty="0" smtClean="0"/>
              <a:t>material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Exact geometry</a:t>
            </a:r>
          </a:p>
          <a:p>
            <a:endParaRPr lang="en-US" sz="2000" dirty="0" smtClean="0"/>
          </a:p>
          <a:p>
            <a:pPr marL="285750" indent="-285750">
              <a:buFontTx/>
              <a:buChar char="-"/>
            </a:pPr>
            <a:r>
              <a:rPr lang="en-US" sz="2000" dirty="0" smtClean="0">
                <a:solidFill>
                  <a:srgbClr val="0070C0"/>
                </a:solidFill>
              </a:rPr>
              <a:t>Excitation </a:t>
            </a:r>
            <a:r>
              <a:rPr lang="en-US" sz="2000" dirty="0">
                <a:solidFill>
                  <a:srgbClr val="0070C0"/>
                </a:solidFill>
              </a:rPr>
              <a:t>function for all elements, for all secondary and primary particles and  for all reaction channels! </a:t>
            </a:r>
            <a:r>
              <a:rPr lang="en-US" sz="1400" dirty="0" smtClean="0"/>
              <a:t>(slows down the simulations)</a:t>
            </a:r>
            <a:endParaRPr lang="en-US" sz="1400" dirty="0"/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rgbClr val="0070C0"/>
                </a:solidFill>
              </a:rPr>
              <a:t>Decay chains for all radioactive species</a:t>
            </a:r>
            <a:r>
              <a:rPr lang="en-US" sz="2000" dirty="0" smtClean="0">
                <a:solidFill>
                  <a:srgbClr val="0070C0"/>
                </a:solidFill>
              </a:rPr>
              <a:t>!</a:t>
            </a:r>
            <a:r>
              <a:rPr lang="en-US" sz="2000" dirty="0"/>
              <a:t> </a:t>
            </a:r>
            <a:r>
              <a:rPr lang="en-US" sz="1400" dirty="0"/>
              <a:t>(slows down the simulations</a:t>
            </a:r>
            <a:r>
              <a:rPr lang="en-US" sz="2000" dirty="0" smtClean="0"/>
              <a:t>)</a:t>
            </a:r>
            <a:endParaRPr lang="en-US" sz="2000" dirty="0" smtClean="0">
              <a:solidFill>
                <a:srgbClr val="0070C0"/>
              </a:solidFill>
            </a:endParaRPr>
          </a:p>
          <a:p>
            <a:pPr marL="342900" indent="-342900">
              <a:buFontTx/>
              <a:buChar char="-"/>
            </a:pPr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/>
              <a:t>(Target depletion, swelling, beam induced thermo-mechanical and dynamic effects such as diffusion of radionuclides in material </a:t>
            </a:r>
            <a:r>
              <a:rPr lang="en-US" sz="2000" dirty="0" smtClean="0"/>
              <a:t>are </a:t>
            </a:r>
            <a:r>
              <a:rPr lang="en-US" sz="2000" dirty="0"/>
              <a:t>not in the existing </a:t>
            </a:r>
            <a:r>
              <a:rPr lang="en-US" sz="2000" dirty="0" smtClean="0"/>
              <a:t>Monte Carlo codes. </a:t>
            </a:r>
            <a:r>
              <a:rPr lang="en-US" sz="2000" dirty="0"/>
              <a:t>These effects have to be taken into account separately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4" name="Date Placeholder 3"/>
          <p:cNvSpPr txBox="1">
            <a:spLocks noGrp="1"/>
          </p:cNvSpPr>
          <p:nvPr/>
        </p:nvSpPr>
        <p:spPr bwMode="auto">
          <a:xfrm>
            <a:off x="-1" y="6596063"/>
            <a:ext cx="8289561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i="1" dirty="0" smtClean="0"/>
              <a:t>January 13, 2012			Radiation Protection and Licensing</a:t>
            </a:r>
            <a:endParaRPr lang="en-US" sz="900" i="1" dirty="0"/>
          </a:p>
        </p:txBody>
      </p:sp>
      <p:pic>
        <p:nvPicPr>
          <p:cNvPr id="15" name="Picture 2" descr="Proton Accelerators for Science and Innovation Work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653" y="6417090"/>
            <a:ext cx="1139583" cy="44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706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Slide Number Placeholder 5"/>
          <p:cNvSpPr txBox="1">
            <a:spLocks noGrp="1"/>
          </p:cNvSpPr>
          <p:nvPr/>
        </p:nvSpPr>
        <p:spPr bwMode="auto">
          <a:xfrm>
            <a:off x="7010400" y="6596063"/>
            <a:ext cx="2133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1697AD-AF72-47E9-827B-E44EA1ABEACB}" type="slidenum">
              <a:rPr lang="en-US" sz="1200"/>
              <a:pPr algn="r"/>
              <a:t>17</a:t>
            </a:fld>
            <a:endParaRPr lang="en-US" sz="12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005165" y="309282"/>
            <a:ext cx="7563975" cy="672353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Conclusion </a:t>
            </a:r>
            <a:endParaRPr lang="en-US" sz="2800" u="sng" dirty="0" smtClean="0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9006" y="4325509"/>
            <a:ext cx="7859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129553" y="927847"/>
            <a:ext cx="7315200" cy="537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94877" y="1155174"/>
            <a:ext cx="828112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rgbClr val="0070C0"/>
                </a:solidFill>
              </a:rPr>
              <a:t>Need to measure </a:t>
            </a:r>
            <a:r>
              <a:rPr lang="en-US" sz="2000" dirty="0"/>
              <a:t>G-number</a:t>
            </a:r>
            <a:r>
              <a:rPr lang="en-US" sz="2000" dirty="0">
                <a:solidFill>
                  <a:srgbClr val="0070C0"/>
                </a:solidFill>
              </a:rPr>
              <a:t> for the formation of various caustic chemicals (e.g. nitrides &amp; ozone) in air as a function of temp., humidity &amp; </a:t>
            </a:r>
            <a:r>
              <a:rPr lang="en-US" sz="2000" dirty="0" smtClean="0">
                <a:solidFill>
                  <a:srgbClr val="0070C0"/>
                </a:solidFill>
              </a:rPr>
              <a:t>pressure.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70C0"/>
                </a:solidFill>
              </a:rPr>
              <a:t>Not all </a:t>
            </a:r>
            <a:r>
              <a:rPr lang="en-US" sz="2000" dirty="0" smtClean="0"/>
              <a:t>nuclear reactions</a:t>
            </a:r>
            <a:r>
              <a:rPr lang="en-US" sz="2000" dirty="0" smtClean="0">
                <a:solidFill>
                  <a:srgbClr val="0070C0"/>
                </a:solidFill>
              </a:rPr>
              <a:t> measurements data needed for Monte Carlo simulations exist. Some are calculated theoretically.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Need </a:t>
            </a:r>
            <a:r>
              <a:rPr lang="en-US" sz="2000" dirty="0">
                <a:solidFill>
                  <a:srgbClr val="FF0000"/>
                </a:solidFill>
              </a:rPr>
              <a:t>radiation damage data to fine tune simulation </a:t>
            </a:r>
            <a:r>
              <a:rPr lang="en-US" sz="2000" dirty="0" smtClean="0">
                <a:solidFill>
                  <a:srgbClr val="FF0000"/>
                </a:solidFill>
              </a:rPr>
              <a:t>codes. Extant data rather old and not complete.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solidFill>
                  <a:srgbClr val="0070C0"/>
                </a:solidFill>
              </a:rPr>
              <a:t>Need </a:t>
            </a:r>
            <a:r>
              <a:rPr lang="en-US" sz="2000" dirty="0"/>
              <a:t>diffusion coefficients </a:t>
            </a:r>
            <a:r>
              <a:rPr lang="en-US" sz="2000" dirty="0">
                <a:solidFill>
                  <a:srgbClr val="0070C0"/>
                </a:solidFill>
              </a:rPr>
              <a:t>for </a:t>
            </a:r>
            <a:r>
              <a:rPr lang="en-US" sz="2000" dirty="0" err="1">
                <a:solidFill>
                  <a:srgbClr val="0070C0"/>
                </a:solidFill>
              </a:rPr>
              <a:t>H,d,T</a:t>
            </a:r>
            <a:r>
              <a:rPr lang="en-US" sz="2000" dirty="0">
                <a:solidFill>
                  <a:srgbClr val="0070C0"/>
                </a:solidFill>
              </a:rPr>
              <a:t>, He-3, He-4 in metals and other common shielding materials.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solidFill>
                  <a:srgbClr val="0070C0"/>
                </a:solidFill>
              </a:rPr>
              <a:t>Need data on the </a:t>
            </a:r>
            <a:r>
              <a:rPr lang="en-US" sz="2000" dirty="0"/>
              <a:t>mobility</a:t>
            </a:r>
            <a:r>
              <a:rPr lang="en-US" sz="2000" dirty="0">
                <a:solidFill>
                  <a:srgbClr val="0070C0"/>
                </a:solidFill>
              </a:rPr>
              <a:t> of Na-22 and Be-7 in air and on </a:t>
            </a:r>
            <a:r>
              <a:rPr lang="en-US" sz="2000" dirty="0" smtClean="0">
                <a:solidFill>
                  <a:srgbClr val="0070C0"/>
                </a:solidFill>
              </a:rPr>
              <a:t>surfaces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rgbClr val="0070C0"/>
                </a:solidFill>
              </a:rPr>
              <a:t>Study of </a:t>
            </a:r>
            <a:r>
              <a:rPr lang="en-US" sz="2000" dirty="0"/>
              <a:t>radio-chemical implications </a:t>
            </a:r>
            <a:r>
              <a:rPr lang="en-US" sz="2000" dirty="0">
                <a:solidFill>
                  <a:srgbClr val="0070C0"/>
                </a:solidFill>
              </a:rPr>
              <a:t>(including off-gasses) of possible liquid metal targets/cooling (Hg, LBE, Lithium</a:t>
            </a:r>
            <a:r>
              <a:rPr lang="en-US" sz="2000" dirty="0" smtClean="0">
                <a:solidFill>
                  <a:srgbClr val="0070C0"/>
                </a:solidFill>
              </a:rPr>
              <a:t>)</a:t>
            </a:r>
            <a:endParaRPr lang="en-US" sz="2000" dirty="0">
              <a:solidFill>
                <a:srgbClr val="0070C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>
                <a:solidFill>
                  <a:srgbClr val="0070C0"/>
                </a:solidFill>
              </a:rPr>
              <a:t>Need quantifiable radiation induced </a:t>
            </a:r>
            <a:r>
              <a:rPr lang="en-US" sz="2000" dirty="0"/>
              <a:t>corrosion</a:t>
            </a:r>
            <a:r>
              <a:rPr lang="en-US" sz="2000" dirty="0">
                <a:solidFill>
                  <a:srgbClr val="0070C0"/>
                </a:solidFill>
              </a:rPr>
              <a:t> data.</a:t>
            </a:r>
            <a:endParaRPr lang="en-US" sz="2000" dirty="0">
              <a:solidFill>
                <a:prstClr val="black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0070C0"/>
              </a:solidFill>
            </a:endParaRPr>
          </a:p>
        </p:txBody>
      </p:sp>
      <p:sp>
        <p:nvSpPr>
          <p:cNvPr id="14" name="Date Placeholder 3"/>
          <p:cNvSpPr txBox="1">
            <a:spLocks noGrp="1"/>
          </p:cNvSpPr>
          <p:nvPr/>
        </p:nvSpPr>
        <p:spPr bwMode="auto">
          <a:xfrm>
            <a:off x="-1" y="6596063"/>
            <a:ext cx="8289561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i="1" dirty="0" smtClean="0"/>
              <a:t>January 13, 2012			Radiation Protection and Licensing</a:t>
            </a:r>
            <a:endParaRPr lang="en-US" sz="900" i="1" dirty="0"/>
          </a:p>
        </p:txBody>
      </p:sp>
      <p:pic>
        <p:nvPicPr>
          <p:cNvPr id="15" name="Picture 2" descr="Proton Accelerators for Science and Innovation Work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653" y="6417090"/>
            <a:ext cx="1139583" cy="44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16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3"/>
          <p:cNvSpPr txBox="1">
            <a:spLocks noGrp="1"/>
          </p:cNvSpPr>
          <p:nvPr/>
        </p:nvSpPr>
        <p:spPr bwMode="auto">
          <a:xfrm>
            <a:off x="-1" y="6596063"/>
            <a:ext cx="8289561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i="1" dirty="0" smtClean="0"/>
              <a:t>January 13, 2012			Radiation Protection and Licensing</a:t>
            </a:r>
            <a:endParaRPr lang="en-US" sz="900" i="1" dirty="0"/>
          </a:p>
        </p:txBody>
      </p:sp>
      <p:sp>
        <p:nvSpPr>
          <p:cNvPr id="84995" name="Slide Number Placeholder 5"/>
          <p:cNvSpPr txBox="1">
            <a:spLocks noGrp="1"/>
          </p:cNvSpPr>
          <p:nvPr/>
        </p:nvSpPr>
        <p:spPr bwMode="auto">
          <a:xfrm>
            <a:off x="7010400" y="6596063"/>
            <a:ext cx="2133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1697AD-AF72-47E9-827B-E44EA1ABEACB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005165" y="309282"/>
            <a:ext cx="7563975" cy="672353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Radiation Protection and Licensing </a:t>
            </a:r>
            <a:endParaRPr lang="en-US" sz="2800" u="sng" dirty="0" smtClean="0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9006" y="4325509"/>
            <a:ext cx="7859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69330" y="1888236"/>
            <a:ext cx="6795643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Regulatory Requirements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Shielding </a:t>
            </a:r>
            <a:r>
              <a:rPr lang="en-US" sz="2000" dirty="0"/>
              <a:t>for prompt dose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Shielding </a:t>
            </a:r>
            <a:r>
              <a:rPr lang="en-US" sz="2000" dirty="0"/>
              <a:t>for residual </a:t>
            </a:r>
            <a:r>
              <a:rPr lang="en-US" sz="2000" dirty="0" smtClean="0"/>
              <a:t>dose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Handling </a:t>
            </a:r>
            <a:r>
              <a:rPr lang="en-US" sz="2000" dirty="0"/>
              <a:t>activated air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Tritium </a:t>
            </a:r>
            <a:r>
              <a:rPr lang="en-US" sz="2000" dirty="0"/>
              <a:t>control </a:t>
            </a:r>
            <a:r>
              <a:rPr lang="en-US" sz="2000" dirty="0" smtClean="0"/>
              <a:t>and </a:t>
            </a:r>
            <a:r>
              <a:rPr lang="en-US" sz="2000" dirty="0"/>
              <a:t>ground-water protection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Radioactive </a:t>
            </a:r>
            <a:r>
              <a:rPr lang="en-US" sz="2000" dirty="0"/>
              <a:t>component </a:t>
            </a:r>
            <a:r>
              <a:rPr lang="en-US" sz="2000" dirty="0" smtClean="0"/>
              <a:t>storage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Repair/replace </a:t>
            </a:r>
            <a:r>
              <a:rPr lang="en-US" sz="2000" dirty="0" smtClean="0"/>
              <a:t>philosophy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Remote Handling </a:t>
            </a:r>
            <a:r>
              <a:rPr lang="en-US" sz="2000" dirty="0" smtClean="0"/>
              <a:t>capabilities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Alignment </a:t>
            </a:r>
            <a:r>
              <a:rPr lang="en-US" sz="2000" dirty="0"/>
              <a:t>and Stability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Radioactive </a:t>
            </a:r>
            <a:r>
              <a:rPr lang="en-US" sz="2000" dirty="0"/>
              <a:t>off-gas (especially for liquid metal targets</a:t>
            </a:r>
            <a:r>
              <a:rPr lang="en-US" sz="20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Use of Monte Carlo Simulation Codes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 </a:t>
            </a:r>
            <a:r>
              <a:rPr lang="en-US" sz="2000" dirty="0" smtClean="0"/>
              <a:t>Conclusion</a:t>
            </a:r>
            <a:endParaRPr lang="en-US" sz="2000" dirty="0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129553" y="927847"/>
            <a:ext cx="7315200" cy="537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69330" y="1358153"/>
            <a:ext cx="1744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Contents:</a:t>
            </a:r>
            <a:endParaRPr lang="en-US" u="sng" dirty="0"/>
          </a:p>
        </p:txBody>
      </p:sp>
      <p:pic>
        <p:nvPicPr>
          <p:cNvPr id="2050" name="Picture 2" descr="Proton Accelerators for Science and Innovation Work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653" y="6417090"/>
            <a:ext cx="1139583" cy="44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Slide Number Placeholder 5"/>
          <p:cNvSpPr txBox="1">
            <a:spLocks noGrp="1"/>
          </p:cNvSpPr>
          <p:nvPr/>
        </p:nvSpPr>
        <p:spPr bwMode="auto">
          <a:xfrm>
            <a:off x="7010400" y="6596063"/>
            <a:ext cx="2133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1697AD-AF72-47E9-827B-E44EA1ABEACB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005165" y="309282"/>
            <a:ext cx="7563975" cy="672353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Regulatory Requirements</a:t>
            </a:r>
            <a:endParaRPr lang="en-US" sz="2800" dirty="0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9006" y="4325509"/>
            <a:ext cx="7859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129553" y="927847"/>
            <a:ext cx="7315200" cy="537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129552" y="1096254"/>
            <a:ext cx="737736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In addition to the conventional safety regulations and permits here are some specific radiological regulation from </a:t>
            </a:r>
            <a:r>
              <a:rPr lang="en-US" sz="1400" dirty="0" err="1" smtClean="0"/>
              <a:t>Fermilab’s</a:t>
            </a:r>
            <a:r>
              <a:rPr lang="en-US" sz="1400" dirty="0" smtClean="0"/>
              <a:t> contract: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/>
              <a:t>10 CFR 1021 (DOE NEPA rules</a:t>
            </a:r>
            <a:r>
              <a:rPr lang="en-US" sz="140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r-FR" sz="1400" dirty="0"/>
              <a:t>10 CFR 835 (</a:t>
            </a:r>
            <a:r>
              <a:rPr lang="fr-FR" sz="1400" dirty="0" err="1"/>
              <a:t>Occupational</a:t>
            </a:r>
            <a:r>
              <a:rPr lang="fr-FR" sz="1400" dirty="0"/>
              <a:t> radiation protection - applicable and </a:t>
            </a:r>
            <a:r>
              <a:rPr lang="fr-FR" sz="1400" dirty="0" err="1"/>
              <a:t>enforceable</a:t>
            </a:r>
            <a:r>
              <a:rPr lang="fr-FR" sz="1400" dirty="0"/>
              <a:t> </a:t>
            </a:r>
            <a:r>
              <a:rPr lang="fr-FR" sz="1400" dirty="0" smtClean="0"/>
              <a:t>portions</a:t>
            </a:r>
            <a:r>
              <a:rPr lang="fr-FR" sz="1400" dirty="0"/>
              <a:t>	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/>
              <a:t>35 IAC (State of IL environmental </a:t>
            </a:r>
            <a:r>
              <a:rPr lang="en-US" sz="1400" dirty="0" err="1"/>
              <a:t>regs</a:t>
            </a:r>
            <a:r>
              <a:rPr lang="en-US" sz="1400" dirty="0"/>
              <a:t> - applicable and enforceable portions</a:t>
            </a:r>
            <a:r>
              <a:rPr lang="en-US" sz="1400" dirty="0" smtClean="0"/>
              <a:t>)</a:t>
            </a:r>
            <a:r>
              <a:rPr lang="en-US" sz="1400" dirty="0"/>
              <a:t>	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/>
              <a:t>40 CFR (Federal environmental </a:t>
            </a:r>
            <a:r>
              <a:rPr lang="en-US" sz="1400" dirty="0" err="1"/>
              <a:t>regs</a:t>
            </a:r>
            <a:r>
              <a:rPr lang="en-US" sz="1400" dirty="0"/>
              <a:t> - applicable and federally-enforceable portions</a:t>
            </a:r>
            <a:r>
              <a:rPr lang="en-US" sz="140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 </a:t>
            </a:r>
            <a:r>
              <a:rPr lang="en-US" sz="1400" dirty="0"/>
              <a:t>49 CFR </a:t>
            </a:r>
            <a:r>
              <a:rPr lang="en-US" sz="1400" dirty="0" smtClean="0"/>
              <a:t>Transportation ( Hazardous material Onsite &amp; Offsite applicable portions) </a:t>
            </a:r>
            <a:r>
              <a:rPr lang="en-US" sz="1400" dirty="0"/>
              <a:t>	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/>
              <a:t>Atomic Energy Act of 1954 [amended], 42 USC 2011 et seq</a:t>
            </a:r>
            <a:r>
              <a:rPr lang="en-US" sz="140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Clean </a:t>
            </a:r>
            <a:r>
              <a:rPr lang="en-US" sz="1400" dirty="0"/>
              <a:t>Air Act Amendments 1990, 42 USC 7401 et seq., and Illinois State Implementation Plan, 40 CFR 52 Subpart </a:t>
            </a:r>
            <a:r>
              <a:rPr lang="en-US" sz="1400" dirty="0" smtClean="0"/>
              <a:t>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Clean </a:t>
            </a:r>
            <a:r>
              <a:rPr lang="en-US" sz="1400" dirty="0"/>
              <a:t>Water Act, 33 USC 1251 et seq. 	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/>
              <a:t>DOE Order 420.2B Safety of Accelerator Facilities 	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DOE Order </a:t>
            </a:r>
            <a:r>
              <a:rPr lang="en-US" sz="1400" dirty="0" smtClean="0">
                <a:solidFill>
                  <a:srgbClr val="FF0000"/>
                </a:solidFill>
              </a:rPr>
              <a:t>458.1 Radiation Protection for the Public and Environment (100 </a:t>
            </a:r>
            <a:r>
              <a:rPr lang="en-US" sz="1400" dirty="0" err="1" smtClean="0">
                <a:solidFill>
                  <a:srgbClr val="FF0000"/>
                </a:solidFill>
              </a:rPr>
              <a:t>mrem</a:t>
            </a:r>
            <a:r>
              <a:rPr lang="en-US" sz="1400" dirty="0" smtClean="0">
                <a:solidFill>
                  <a:srgbClr val="FF0000"/>
                </a:solidFill>
              </a:rPr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/>
              <a:t>DOE-STD-1196-2011 (April </a:t>
            </a:r>
            <a:r>
              <a:rPr lang="en-US" sz="1400" dirty="0" smtClean="0"/>
              <a:t>2011)Derived </a:t>
            </a:r>
            <a:r>
              <a:rPr lang="en-US" sz="1400" dirty="0"/>
              <a:t>Concentration </a:t>
            </a:r>
            <a:r>
              <a:rPr lang="en-US" sz="1400" dirty="0" smtClean="0"/>
              <a:t>standards </a:t>
            </a:r>
            <a:r>
              <a:rPr lang="en-US" sz="1400" dirty="0"/>
              <a:t>Table and dose limits to the public 	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Need permit for radioactive air emissions, discharge to surface waters, ground water and sanitary sewers.</a:t>
            </a:r>
            <a:endParaRPr lang="en-US" sz="2000" dirty="0">
              <a:solidFill>
                <a:srgbClr val="7030A0"/>
              </a:solidFill>
            </a:endParaRPr>
          </a:p>
          <a:p>
            <a:pPr marL="0" lvl="1"/>
            <a:r>
              <a:rPr lang="en-US" sz="2000" dirty="0" smtClean="0">
                <a:solidFill>
                  <a:srgbClr val="FF0000"/>
                </a:solidFill>
              </a:rPr>
              <a:t>Regulatory standards can only get tighter: In design, practice </a:t>
            </a:r>
          </a:p>
          <a:p>
            <a:pPr marL="0" lvl="1"/>
            <a:r>
              <a:rPr lang="en-US" sz="2000" dirty="0" smtClean="0">
                <a:solidFill>
                  <a:srgbClr val="FF0000"/>
                </a:solidFill>
              </a:rPr>
              <a:t>As Low As </a:t>
            </a:r>
            <a:r>
              <a:rPr lang="en-US" sz="2000" u="sng" dirty="0" smtClean="0">
                <a:solidFill>
                  <a:srgbClr val="FF0000"/>
                </a:solidFill>
              </a:rPr>
              <a:t>Reasonably</a:t>
            </a:r>
            <a:r>
              <a:rPr lang="en-US" sz="2000" dirty="0" smtClean="0">
                <a:solidFill>
                  <a:srgbClr val="FF0000"/>
                </a:solidFill>
              </a:rPr>
              <a:t> Achievable (ALARA).</a:t>
            </a:r>
          </a:p>
          <a:p>
            <a:pPr marL="0" lvl="1"/>
            <a:r>
              <a:rPr lang="en-US" sz="1400" dirty="0">
                <a:solidFill>
                  <a:srgbClr val="0070C0"/>
                </a:solidFill>
              </a:rPr>
              <a:t>	</a:t>
            </a:r>
            <a:r>
              <a:rPr lang="en-US" sz="800" dirty="0"/>
              <a:t>  </a:t>
            </a:r>
          </a:p>
          <a:p>
            <a:pPr lvl="0"/>
            <a:endParaRPr lang="en-US" sz="1800" dirty="0"/>
          </a:p>
          <a:p>
            <a:endParaRPr lang="en-US" dirty="0"/>
          </a:p>
        </p:txBody>
      </p:sp>
      <p:sp>
        <p:nvSpPr>
          <p:cNvPr id="15" name="Date Placeholder 3"/>
          <p:cNvSpPr txBox="1">
            <a:spLocks noGrp="1"/>
          </p:cNvSpPr>
          <p:nvPr/>
        </p:nvSpPr>
        <p:spPr bwMode="auto">
          <a:xfrm>
            <a:off x="-1" y="6596063"/>
            <a:ext cx="8289561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i="1" dirty="0" smtClean="0"/>
              <a:t>January 13, 2012			Radiation Protection and Licensing</a:t>
            </a:r>
            <a:endParaRPr lang="en-US" sz="900" i="1" dirty="0"/>
          </a:p>
        </p:txBody>
      </p:sp>
      <p:pic>
        <p:nvPicPr>
          <p:cNvPr id="13" name="Picture 2" descr="Proton Accelerators for Science and Innovation Worksh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653" y="6417090"/>
            <a:ext cx="1139583" cy="44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90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Slide Number Placeholder 5"/>
          <p:cNvSpPr txBox="1">
            <a:spLocks noGrp="1"/>
          </p:cNvSpPr>
          <p:nvPr/>
        </p:nvSpPr>
        <p:spPr bwMode="auto">
          <a:xfrm>
            <a:off x="7010400" y="6596063"/>
            <a:ext cx="2133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1697AD-AF72-47E9-827B-E44EA1ABEACB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005165" y="309282"/>
            <a:ext cx="7563975" cy="672353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Shielding for </a:t>
            </a:r>
            <a:r>
              <a:rPr lang="en-US" sz="2800" dirty="0" smtClean="0"/>
              <a:t>Prompt Radiation</a:t>
            </a:r>
            <a:endParaRPr lang="en-US" sz="2800" dirty="0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9006" y="4325509"/>
            <a:ext cx="7859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129553" y="927847"/>
            <a:ext cx="7315200" cy="537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129553" y="1096254"/>
            <a:ext cx="721931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Protect </a:t>
            </a:r>
            <a:r>
              <a:rPr lang="en-US" sz="1800" dirty="0">
                <a:solidFill>
                  <a:schemeClr val="accent6">
                    <a:lumMod val="50000"/>
                  </a:schemeClr>
                </a:solidFill>
              </a:rPr>
              <a:t>against dose to </a:t>
            </a:r>
            <a:r>
              <a:rPr lang="en-US" sz="1800" u="sng" dirty="0">
                <a:solidFill>
                  <a:schemeClr val="accent6">
                    <a:lumMod val="50000"/>
                  </a:schemeClr>
                </a:solidFill>
              </a:rPr>
              <a:t>public</a:t>
            </a:r>
            <a:r>
              <a:rPr lang="en-US" sz="1800" dirty="0">
                <a:solidFill>
                  <a:schemeClr val="accent6">
                    <a:lumMod val="50000"/>
                  </a:schemeClr>
                </a:solidFill>
              </a:rPr>
              <a:t> and </a:t>
            </a:r>
            <a:r>
              <a:rPr lang="en-US" sz="1800" dirty="0" smtClean="0">
                <a:solidFill>
                  <a:schemeClr val="accent6">
                    <a:lumMod val="50000"/>
                  </a:schemeClr>
                </a:solidFill>
              </a:rPr>
              <a:t>workers (and equipment)</a:t>
            </a:r>
            <a:endParaRPr lang="en-US" sz="1800" dirty="0">
              <a:solidFill>
                <a:schemeClr val="accent6">
                  <a:lumMod val="50000"/>
                </a:schemeClr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800" dirty="0">
                <a:solidFill>
                  <a:srgbClr val="0070C0"/>
                </a:solidFill>
              </a:rPr>
              <a:t>Direct and </a:t>
            </a:r>
            <a:r>
              <a:rPr lang="en-US" sz="1800" dirty="0" smtClean="0">
                <a:solidFill>
                  <a:srgbClr val="0070C0"/>
                </a:solidFill>
              </a:rPr>
              <a:t>sky-shine</a:t>
            </a:r>
            <a:endParaRPr lang="en-US" sz="1800" dirty="0">
              <a:solidFill>
                <a:srgbClr val="0070C0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800" dirty="0">
                <a:solidFill>
                  <a:srgbClr val="0070C0"/>
                </a:solidFill>
              </a:rPr>
              <a:t>Indirect, </a:t>
            </a:r>
          </a:p>
          <a:p>
            <a:pPr marL="1200150" lvl="2" indent="-285750">
              <a:buFontTx/>
              <a:buChar char="-"/>
            </a:pPr>
            <a:r>
              <a:rPr lang="en-US" sz="1800" dirty="0" smtClean="0">
                <a:solidFill>
                  <a:srgbClr val="0070C0"/>
                </a:solidFill>
              </a:rPr>
              <a:t>surface </a:t>
            </a:r>
            <a:r>
              <a:rPr lang="en-US" sz="1800" dirty="0">
                <a:solidFill>
                  <a:srgbClr val="0070C0"/>
                </a:solidFill>
              </a:rPr>
              <a:t>and groundwater </a:t>
            </a:r>
          </a:p>
          <a:p>
            <a:pPr marL="1200150" lvl="2" indent="-285750">
              <a:buFontTx/>
              <a:buChar char="-"/>
            </a:pPr>
            <a:r>
              <a:rPr lang="en-US" sz="1800" dirty="0">
                <a:solidFill>
                  <a:srgbClr val="0070C0"/>
                </a:solidFill>
              </a:rPr>
              <a:t>Air emissions 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1200150" lvl="2" indent="-285750">
              <a:buFontTx/>
              <a:buChar char="-"/>
            </a:pPr>
            <a:r>
              <a:rPr lang="en-US" sz="1800" dirty="0" smtClean="0">
                <a:solidFill>
                  <a:srgbClr val="0070C0"/>
                </a:solidFill>
              </a:rPr>
              <a:t>Radio-activated material</a:t>
            </a:r>
            <a:endParaRPr lang="en-US" sz="1800" dirty="0">
              <a:solidFill>
                <a:srgbClr val="0070C0"/>
              </a:solidFill>
            </a:endParaRPr>
          </a:p>
          <a:p>
            <a:pPr marL="1200150" lvl="2" indent="-285750">
              <a:buFontTx/>
              <a:buChar char="-"/>
            </a:pPr>
            <a:r>
              <a:rPr lang="en-US" sz="1800" dirty="0" smtClean="0">
                <a:solidFill>
                  <a:srgbClr val="0070C0"/>
                </a:solidFill>
              </a:rPr>
              <a:t>Biota</a:t>
            </a:r>
          </a:p>
          <a:p>
            <a:pPr marL="0" lvl="1"/>
            <a:r>
              <a:rPr lang="en-US" sz="800" dirty="0" smtClean="0">
                <a:solidFill>
                  <a:srgbClr val="0070C0"/>
                </a:solidFill>
              </a:rPr>
              <a:t>	</a:t>
            </a:r>
            <a:r>
              <a:rPr lang="en-US" sz="800" dirty="0"/>
              <a:t>  </a:t>
            </a:r>
          </a:p>
          <a:p>
            <a:pPr lvl="0"/>
            <a:r>
              <a:rPr lang="en-US" sz="1800" dirty="0" smtClean="0"/>
              <a:t>Shielding against:</a:t>
            </a:r>
            <a:endParaRPr lang="en-US" sz="1800" dirty="0"/>
          </a:p>
          <a:p>
            <a:pPr marL="742950" lvl="1" indent="-285750">
              <a:buFontTx/>
              <a:buChar char="-"/>
            </a:pPr>
            <a:r>
              <a:rPr lang="en-US" sz="1800" dirty="0">
                <a:solidFill>
                  <a:srgbClr val="0070C0"/>
                </a:solidFill>
              </a:rPr>
              <a:t>Charged hadrons</a:t>
            </a:r>
          </a:p>
          <a:p>
            <a:pPr marL="742950" lvl="1" indent="-285750">
              <a:buFontTx/>
              <a:buChar char="-"/>
            </a:pPr>
            <a:r>
              <a:rPr lang="en-US" sz="1800" dirty="0">
                <a:solidFill>
                  <a:srgbClr val="0070C0"/>
                </a:solidFill>
              </a:rPr>
              <a:t>Neutral hadrons</a:t>
            </a:r>
          </a:p>
          <a:p>
            <a:pPr marL="742950" lvl="1" indent="-285750">
              <a:buFontTx/>
              <a:buChar char="-"/>
            </a:pPr>
            <a:r>
              <a:rPr lang="en-US" sz="1800" dirty="0">
                <a:solidFill>
                  <a:srgbClr val="0070C0"/>
                </a:solidFill>
              </a:rPr>
              <a:t>Secondary Muons</a:t>
            </a:r>
          </a:p>
          <a:p>
            <a:pPr marL="742950" lvl="1" indent="-285750">
              <a:buFontTx/>
              <a:buChar char="-"/>
            </a:pPr>
            <a:r>
              <a:rPr lang="en-US" sz="1800" dirty="0">
                <a:solidFill>
                  <a:srgbClr val="0070C0"/>
                </a:solidFill>
              </a:rPr>
              <a:t>Secondary Neutrinos</a:t>
            </a:r>
            <a:r>
              <a:rPr lang="en-US" sz="1800" dirty="0" smtClean="0">
                <a:solidFill>
                  <a:srgbClr val="0070C0"/>
                </a:solidFill>
              </a:rPr>
              <a:t>!</a:t>
            </a:r>
          </a:p>
          <a:p>
            <a:r>
              <a:rPr lang="en-US" sz="1800" dirty="0" smtClean="0"/>
              <a:t>Shielding material:</a:t>
            </a:r>
          </a:p>
          <a:p>
            <a:pPr marL="0" lvl="1"/>
            <a:r>
              <a:rPr lang="en-US" sz="1400" dirty="0">
                <a:solidFill>
                  <a:srgbClr val="0070C0"/>
                </a:solidFill>
              </a:rPr>
              <a:t>	- Concretes, soil and </a:t>
            </a:r>
            <a:r>
              <a:rPr lang="en-US" sz="1400" dirty="0">
                <a:solidFill>
                  <a:srgbClr val="7030A0"/>
                </a:solidFill>
              </a:rPr>
              <a:t>marble</a:t>
            </a:r>
          </a:p>
          <a:p>
            <a:pPr marL="0" lvl="1"/>
            <a:r>
              <a:rPr lang="en-US" sz="1400" dirty="0">
                <a:solidFill>
                  <a:srgbClr val="0070C0"/>
                </a:solidFill>
              </a:rPr>
              <a:t>	- Steel </a:t>
            </a:r>
          </a:p>
          <a:p>
            <a:pPr marL="0" lvl="1"/>
            <a:r>
              <a:rPr lang="en-US" sz="1400" dirty="0">
                <a:solidFill>
                  <a:srgbClr val="0070C0"/>
                </a:solidFill>
              </a:rPr>
              <a:t>	- Polyethylene and borated polyethylene</a:t>
            </a:r>
          </a:p>
          <a:p>
            <a:pPr marL="0" lvl="1"/>
            <a:r>
              <a:rPr lang="en-US" sz="1400" dirty="0">
                <a:solidFill>
                  <a:srgbClr val="0070C0"/>
                </a:solidFill>
              </a:rPr>
              <a:t>	- </a:t>
            </a:r>
            <a:r>
              <a:rPr lang="en-US" sz="1400" strike="sngStrike" dirty="0">
                <a:solidFill>
                  <a:srgbClr val="0070C0"/>
                </a:solidFill>
              </a:rPr>
              <a:t>Tungsten, lead and DP </a:t>
            </a:r>
          </a:p>
          <a:p>
            <a:r>
              <a:rPr lang="en-US" sz="1400" dirty="0">
                <a:solidFill>
                  <a:srgbClr val="0070C0"/>
                </a:solidFill>
              </a:rPr>
              <a:t>	- exotic mixtures; poly-concrete and poly-tungsten</a:t>
            </a:r>
            <a:r>
              <a:rPr lang="en-US" sz="1400" dirty="0" smtClean="0">
                <a:solidFill>
                  <a:srgbClr val="0070C0"/>
                </a:solidFill>
              </a:rPr>
              <a:t>…</a:t>
            </a:r>
          </a:p>
          <a:p>
            <a:endParaRPr lang="en-US" sz="1400" dirty="0" smtClean="0">
              <a:solidFill>
                <a:srgbClr val="0070C0"/>
              </a:solidFill>
            </a:endParaRPr>
          </a:p>
          <a:p>
            <a:r>
              <a:rPr lang="en-US" sz="1400" dirty="0">
                <a:solidFill>
                  <a:srgbClr val="00B050"/>
                </a:solidFill>
              </a:rPr>
              <a:t>Trace Impurities: carbon, sodium, copper, nickel, chemically </a:t>
            </a:r>
            <a:r>
              <a:rPr lang="en-US" sz="1400" dirty="0" smtClean="0">
                <a:solidFill>
                  <a:srgbClr val="00B050"/>
                </a:solidFill>
              </a:rPr>
              <a:t>toxic</a:t>
            </a:r>
            <a:endParaRPr lang="en-US" sz="1400" dirty="0">
              <a:solidFill>
                <a:srgbClr val="0070C0"/>
              </a:solidFill>
            </a:endParaRP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15" name="Date Placeholder 3"/>
          <p:cNvSpPr txBox="1">
            <a:spLocks noGrp="1"/>
          </p:cNvSpPr>
          <p:nvPr/>
        </p:nvSpPr>
        <p:spPr bwMode="auto">
          <a:xfrm>
            <a:off x="-1" y="6596063"/>
            <a:ext cx="8289561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i="1" dirty="0" smtClean="0"/>
              <a:t>January 13, 2012			Radiation Protection and Licensing</a:t>
            </a:r>
            <a:endParaRPr lang="en-US" sz="900" i="1" dirty="0"/>
          </a:p>
        </p:txBody>
      </p:sp>
      <p:pic>
        <p:nvPicPr>
          <p:cNvPr id="13" name="Picture 2" descr="Proton Accelerators for Science and Innovation Worksh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653" y="6417090"/>
            <a:ext cx="1139583" cy="44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45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Slide Number Placeholder 5"/>
          <p:cNvSpPr txBox="1">
            <a:spLocks noGrp="1"/>
          </p:cNvSpPr>
          <p:nvPr/>
        </p:nvSpPr>
        <p:spPr bwMode="auto">
          <a:xfrm>
            <a:off x="7010400" y="6596063"/>
            <a:ext cx="2133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1697AD-AF72-47E9-827B-E44EA1ABEACB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005165" y="309282"/>
            <a:ext cx="7563975" cy="672353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Shielding for </a:t>
            </a:r>
            <a:r>
              <a:rPr lang="en-US" sz="2800" dirty="0" smtClean="0"/>
              <a:t>Residual Radiation</a:t>
            </a:r>
            <a:endParaRPr lang="en-US" sz="2800" dirty="0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9006" y="4325509"/>
            <a:ext cx="7859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129553" y="927847"/>
            <a:ext cx="7315200" cy="537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129552" y="1091602"/>
            <a:ext cx="731520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Very high </a:t>
            </a:r>
            <a:r>
              <a:rPr lang="en-US" sz="2000" dirty="0" err="1" smtClean="0"/>
              <a:t>radioactivation</a:t>
            </a:r>
            <a:r>
              <a:rPr lang="en-US" sz="2000" dirty="0" smtClean="0"/>
              <a:t> levels (</a:t>
            </a:r>
            <a:r>
              <a:rPr lang="en-US" sz="2000" dirty="0" smtClean="0">
                <a:solidFill>
                  <a:srgbClr val="FF0000"/>
                </a:solidFill>
              </a:rPr>
              <a:t>modularize</a:t>
            </a:r>
            <a:r>
              <a:rPr lang="en-US" sz="2000" dirty="0" smtClean="0"/>
              <a:t> as much as possible)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Mostly gamma emitters (after a few minutes)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Marble effective for shielding residuals in place.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</a:rPr>
              <a:t>High density material for shielding saves space, but not weight; shield boxes used for transport weigh many tons.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Weight considerations may lead to nested coffins or plans for local storage.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B050"/>
                </a:solidFill>
              </a:rPr>
              <a:t>Need shielded repair cells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B050"/>
                </a:solidFill>
              </a:rPr>
              <a:t>Need remote handling capability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Problems during lifting and moving are difficult to handle.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Both short term and long term storage should be considered carefully and designed sufficiently.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Disposal of highly activated objects is very costly!</a:t>
            </a:r>
            <a:r>
              <a:rPr lang="en-US" sz="2000" dirty="0">
                <a:solidFill>
                  <a:srgbClr val="00B050"/>
                </a:solidFill>
              </a:rPr>
              <a:t> (waste volume reduction</a:t>
            </a:r>
            <a:r>
              <a:rPr lang="en-US" sz="2000" dirty="0" smtClean="0">
                <a:solidFill>
                  <a:srgbClr val="00B050"/>
                </a:solidFill>
              </a:rPr>
              <a:t>)</a:t>
            </a:r>
            <a:endParaRPr lang="en-US" dirty="0"/>
          </a:p>
          <a:p>
            <a:pPr lvl="0"/>
            <a:r>
              <a:rPr lang="en-US" sz="1800" dirty="0"/>
              <a:t>D&amp;D have to be thought up </a:t>
            </a:r>
            <a:r>
              <a:rPr lang="en-US" sz="1800" dirty="0" smtClean="0"/>
              <a:t>at design stage, don’t </a:t>
            </a:r>
            <a:r>
              <a:rPr lang="en-US" sz="1800" dirty="0"/>
              <a:t>want to leave an expensive environmental </a:t>
            </a:r>
            <a:r>
              <a:rPr lang="en-US" sz="1800" dirty="0" smtClean="0"/>
              <a:t>problem </a:t>
            </a:r>
            <a:r>
              <a:rPr lang="en-US" sz="1800" dirty="0"/>
              <a:t>behind.</a:t>
            </a:r>
          </a:p>
          <a:p>
            <a:endParaRPr lang="en-US" dirty="0"/>
          </a:p>
        </p:txBody>
      </p:sp>
      <p:sp>
        <p:nvSpPr>
          <p:cNvPr id="14" name="Date Placeholder 3"/>
          <p:cNvSpPr txBox="1">
            <a:spLocks noGrp="1"/>
          </p:cNvSpPr>
          <p:nvPr/>
        </p:nvSpPr>
        <p:spPr bwMode="auto">
          <a:xfrm>
            <a:off x="-1" y="6596063"/>
            <a:ext cx="8289561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i="1" dirty="0" smtClean="0"/>
              <a:t>January 13, 2012			Radiation Protection and Licensing</a:t>
            </a:r>
            <a:endParaRPr lang="en-US" sz="900" i="1" dirty="0"/>
          </a:p>
        </p:txBody>
      </p:sp>
      <p:pic>
        <p:nvPicPr>
          <p:cNvPr id="15" name="Picture 2" descr="Proton Accelerators for Science and Innovation Work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653" y="6417090"/>
            <a:ext cx="1139583" cy="44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584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Slide Number Placeholder 5"/>
          <p:cNvSpPr txBox="1">
            <a:spLocks noGrp="1"/>
          </p:cNvSpPr>
          <p:nvPr/>
        </p:nvSpPr>
        <p:spPr bwMode="auto">
          <a:xfrm>
            <a:off x="7010400" y="6596063"/>
            <a:ext cx="2133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1697AD-AF72-47E9-827B-E44EA1ABEACB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005165" y="309282"/>
            <a:ext cx="7563975" cy="672353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Handling activated air</a:t>
            </a:r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9006" y="4325509"/>
            <a:ext cx="7859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129553" y="927847"/>
            <a:ext cx="7315200" cy="537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033671" y="1177345"/>
            <a:ext cx="731519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Characterization </a:t>
            </a:r>
            <a:r>
              <a:rPr lang="en-US" dirty="0"/>
              <a:t>and </a:t>
            </a:r>
            <a:r>
              <a:rPr lang="en-US" dirty="0" smtClean="0"/>
              <a:t>monitoring needed for prompt dose to workers and offsite release. </a:t>
            </a:r>
            <a:endParaRPr lang="en-US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Required to account for all air releases.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NESHAP requirements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For workers implement: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Real time monitoring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Implement cooling period </a:t>
            </a:r>
            <a:r>
              <a:rPr lang="en-US" sz="2000" dirty="0" smtClean="0">
                <a:solidFill>
                  <a:srgbClr val="0070C0"/>
                </a:solidFill>
              </a:rPr>
              <a:t>(</a:t>
            </a:r>
            <a:r>
              <a:rPr lang="en-US" sz="2000" dirty="0" err="1" smtClean="0">
                <a:solidFill>
                  <a:srgbClr val="0070C0"/>
                </a:solidFill>
              </a:rPr>
              <a:t>delay&amp;ventilation</a:t>
            </a:r>
            <a:r>
              <a:rPr lang="en-US" sz="2000" dirty="0" smtClean="0">
                <a:solidFill>
                  <a:srgbClr val="0070C0"/>
                </a:solidFill>
              </a:rPr>
              <a:t>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Release of activated air: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Immediate </a:t>
            </a:r>
            <a:r>
              <a:rPr lang="en-US" dirty="0"/>
              <a:t>release/almost no </a:t>
            </a:r>
            <a:r>
              <a:rPr lang="en-US" dirty="0" smtClean="0"/>
              <a:t>decay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Decay </a:t>
            </a:r>
            <a:r>
              <a:rPr lang="en-US" dirty="0"/>
              <a:t>in transit to release point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Trap </a:t>
            </a:r>
            <a:r>
              <a:rPr lang="en-US" dirty="0"/>
              <a:t>and contain to decay out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pPr marL="457200" indent="-457200">
              <a:buFontTx/>
              <a:buChar char="-"/>
            </a:pPr>
            <a:endParaRPr lang="en-US" dirty="0"/>
          </a:p>
        </p:txBody>
      </p:sp>
      <p:sp>
        <p:nvSpPr>
          <p:cNvPr id="15" name="Date Placeholder 3"/>
          <p:cNvSpPr txBox="1">
            <a:spLocks noGrp="1"/>
          </p:cNvSpPr>
          <p:nvPr/>
        </p:nvSpPr>
        <p:spPr bwMode="auto">
          <a:xfrm>
            <a:off x="-1" y="6596063"/>
            <a:ext cx="8289561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i="1" dirty="0" smtClean="0"/>
              <a:t>January 13, 2012			Radiation Protection and Licensing</a:t>
            </a:r>
            <a:endParaRPr lang="en-US" sz="900" i="1" dirty="0"/>
          </a:p>
        </p:txBody>
      </p:sp>
      <p:pic>
        <p:nvPicPr>
          <p:cNvPr id="14" name="Picture 2" descr="Proton Accelerators for Science and Innovation Worksh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653" y="6417090"/>
            <a:ext cx="1139583" cy="44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43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Slide Number Placeholder 5"/>
          <p:cNvSpPr txBox="1">
            <a:spLocks noGrp="1"/>
          </p:cNvSpPr>
          <p:nvPr/>
        </p:nvSpPr>
        <p:spPr bwMode="auto">
          <a:xfrm>
            <a:off x="7010400" y="6596063"/>
            <a:ext cx="2133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1697AD-AF72-47E9-827B-E44EA1ABEACB}" type="slidenum">
              <a:rPr lang="en-US" sz="1200"/>
              <a:pPr algn="r"/>
              <a:t>7</a:t>
            </a:fld>
            <a:endParaRPr lang="en-US" sz="12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005165" y="309282"/>
            <a:ext cx="7563975" cy="672353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Tritium (and other radioactive contaminants)</a:t>
            </a:r>
            <a:endParaRPr lang="en-US" sz="2800" u="sng" dirty="0" smtClean="0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9006" y="4325509"/>
            <a:ext cx="7859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129553" y="927847"/>
            <a:ext cx="7315200" cy="537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033671" y="1229529"/>
            <a:ext cx="741108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H-3 is produced in air, shielding, outside shielding and in the cooling systems.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Readily exchanges with hydrogen in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 to form </a:t>
            </a:r>
            <a:r>
              <a:rPr lang="en-US" sz="2400" dirty="0" err="1" smtClean="0"/>
              <a:t>tritiated</a:t>
            </a:r>
            <a:r>
              <a:rPr lang="en-US" sz="2400" dirty="0" smtClean="0"/>
              <a:t> water, HTO.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/>
              <a:t>G</a:t>
            </a:r>
            <a:r>
              <a:rPr lang="en-US" sz="2400" dirty="0" smtClean="0"/>
              <a:t>round and surface water protection.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Shielding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Isolation (diffusion and advection)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Containment (</a:t>
            </a:r>
            <a:r>
              <a:rPr lang="en-US" sz="2000" dirty="0" smtClean="0"/>
              <a:t>lifetime buildup in shielding and cooling loops</a:t>
            </a:r>
            <a:r>
              <a:rPr lang="en-US" sz="2400" dirty="0" smtClean="0"/>
              <a:t>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Disposal (</a:t>
            </a:r>
            <a:r>
              <a:rPr lang="en-US" sz="2000" dirty="0" smtClean="0"/>
              <a:t>at above surface levels concentrations.</a:t>
            </a:r>
            <a:r>
              <a:rPr lang="en-US" sz="240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For groundwater need to know the hydrogeology of the location.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1600" dirty="0"/>
              <a:t>	</a:t>
            </a:r>
          </a:p>
          <a:p>
            <a:r>
              <a:rPr lang="en-US" sz="1600" dirty="0"/>
              <a:t>	</a:t>
            </a:r>
          </a:p>
          <a:p>
            <a:r>
              <a:rPr lang="en-US" sz="2400" dirty="0"/>
              <a:t>	</a:t>
            </a:r>
          </a:p>
          <a:p>
            <a:r>
              <a:rPr lang="en-US" sz="2400" dirty="0" smtClean="0"/>
              <a:t>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Date Placeholder 3"/>
          <p:cNvSpPr txBox="1">
            <a:spLocks noGrp="1"/>
          </p:cNvSpPr>
          <p:nvPr/>
        </p:nvSpPr>
        <p:spPr bwMode="auto">
          <a:xfrm>
            <a:off x="-1" y="6596063"/>
            <a:ext cx="8289561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i="1" dirty="0" smtClean="0"/>
              <a:t>January 13, 2012			Radiation Protection and Licensing</a:t>
            </a:r>
            <a:endParaRPr lang="en-US" sz="900" i="1" dirty="0"/>
          </a:p>
        </p:txBody>
      </p:sp>
      <p:pic>
        <p:nvPicPr>
          <p:cNvPr id="15" name="Picture 2" descr="Proton Accelerators for Science and Innovation Worksh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653" y="6417090"/>
            <a:ext cx="1139583" cy="44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32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Slide Number Placeholder 5"/>
          <p:cNvSpPr txBox="1">
            <a:spLocks noGrp="1"/>
          </p:cNvSpPr>
          <p:nvPr/>
        </p:nvSpPr>
        <p:spPr bwMode="auto">
          <a:xfrm>
            <a:off x="7010400" y="6596063"/>
            <a:ext cx="2133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1697AD-AF72-47E9-827B-E44EA1ABEACB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005165" y="309282"/>
            <a:ext cx="7563975" cy="672353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R&amp;D of </a:t>
            </a:r>
            <a:r>
              <a:rPr lang="en-US" sz="2800" dirty="0" smtClean="0"/>
              <a:t>Ground-water Protection Methods</a:t>
            </a:r>
            <a:endParaRPr lang="en-US" sz="2800" u="sng" dirty="0" smtClean="0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75717" y="5361289"/>
            <a:ext cx="7859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129553" y="927847"/>
            <a:ext cx="7315200" cy="537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129553" y="1129394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1) </a:t>
            </a:r>
            <a:r>
              <a:rPr lang="en-US" sz="1800" dirty="0" smtClean="0"/>
              <a:t>e.g. </a:t>
            </a:r>
            <a:r>
              <a:rPr lang="en-US" sz="1800" dirty="0"/>
              <a:t>G</a:t>
            </a:r>
            <a:r>
              <a:rPr lang="en-US" sz="1800" dirty="0" smtClean="0"/>
              <a:t>eo-membranes for LBNE</a:t>
            </a:r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204" y="1775725"/>
            <a:ext cx="2555920" cy="1980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805" y="1936942"/>
            <a:ext cx="4319588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04281" y="3637740"/>
            <a:ext cx="716574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Material properties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Life time</a:t>
            </a:r>
          </a:p>
          <a:p>
            <a:pPr marL="457200" indent="-457200"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</a:rPr>
              <a:t>Radiation damage studies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Alternative material</a:t>
            </a:r>
          </a:p>
          <a:p>
            <a:pPr marL="457200" indent="-457200">
              <a:buFontTx/>
              <a:buChar char="-"/>
            </a:pPr>
            <a:r>
              <a:rPr lang="en-US" dirty="0" smtClean="0"/>
              <a:t>Collective knowledge </a:t>
            </a:r>
          </a:p>
          <a:p>
            <a:r>
              <a:rPr lang="en-US" dirty="0" smtClean="0"/>
              <a:t>(e.g. liners used in nuclear power industry?)</a:t>
            </a:r>
            <a:endParaRPr lang="en-US" dirty="0"/>
          </a:p>
        </p:txBody>
      </p:sp>
      <p:sp>
        <p:nvSpPr>
          <p:cNvPr id="17" name="Date Placeholder 3"/>
          <p:cNvSpPr txBox="1">
            <a:spLocks noGrp="1"/>
          </p:cNvSpPr>
          <p:nvPr/>
        </p:nvSpPr>
        <p:spPr bwMode="auto">
          <a:xfrm>
            <a:off x="-1" y="6596063"/>
            <a:ext cx="8289561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i="1" dirty="0" smtClean="0"/>
              <a:t>January 13, 2012			Radiation Protection and Licensing</a:t>
            </a:r>
            <a:endParaRPr lang="en-US" sz="900" i="1" dirty="0"/>
          </a:p>
        </p:txBody>
      </p:sp>
      <p:pic>
        <p:nvPicPr>
          <p:cNvPr id="18" name="Picture 2" descr="Proton Accelerators for Science and Innovation Worksho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653" y="6417090"/>
            <a:ext cx="1139583" cy="44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798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Slide Number Placeholder 5"/>
          <p:cNvSpPr txBox="1">
            <a:spLocks noGrp="1"/>
          </p:cNvSpPr>
          <p:nvPr/>
        </p:nvSpPr>
        <p:spPr bwMode="auto">
          <a:xfrm>
            <a:off x="7010400" y="6596063"/>
            <a:ext cx="2133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1697AD-AF72-47E9-827B-E44EA1ABEACB}" type="slidenum">
              <a:rPr lang="en-US" sz="1200"/>
              <a:pPr algn="r"/>
              <a:t>9</a:t>
            </a:fld>
            <a:endParaRPr lang="en-US" sz="12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005165" y="309282"/>
            <a:ext cx="7563975" cy="672353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Radioactive component storage</a:t>
            </a:r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9006" y="4325509"/>
            <a:ext cx="7859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129553" y="927847"/>
            <a:ext cx="7315200" cy="53788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129553" y="1012954"/>
            <a:ext cx="73151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Need sufficiently shielded and contained: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Short </a:t>
            </a:r>
            <a:r>
              <a:rPr lang="en-US" dirty="0">
                <a:solidFill>
                  <a:srgbClr val="0070C0"/>
                </a:solidFill>
              </a:rPr>
              <a:t>term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(cool </a:t>
            </a:r>
            <a:r>
              <a:rPr lang="en-US" dirty="0"/>
              <a:t>down for repair, </a:t>
            </a:r>
            <a:r>
              <a:rPr lang="en-US" dirty="0" smtClean="0"/>
              <a:t>transportation </a:t>
            </a:r>
            <a:r>
              <a:rPr lang="en-US" dirty="0"/>
              <a:t>or later use</a:t>
            </a:r>
            <a:r>
              <a:rPr lang="en-US" dirty="0" smtClean="0"/>
              <a:t>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Long term </a:t>
            </a:r>
            <a:r>
              <a:rPr lang="en-US" dirty="0" smtClean="0"/>
              <a:t>(cool down for repair, disposal or future use)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Containment</a:t>
            </a:r>
            <a:r>
              <a:rPr lang="en-US" dirty="0" smtClean="0"/>
              <a:t> (toxic, highly radioactive, Contaminated)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Protection in storage considerations</a:t>
            </a:r>
            <a:r>
              <a:rPr lang="en-US" dirty="0" smtClean="0"/>
              <a:t>:  	- environmental </a:t>
            </a:r>
          </a:p>
          <a:p>
            <a:r>
              <a:rPr lang="en-US" dirty="0"/>
              <a:t> </a:t>
            </a:r>
            <a:r>
              <a:rPr lang="en-US" dirty="0" smtClean="0"/>
              <a:t>            - primary contamination</a:t>
            </a:r>
          </a:p>
          <a:p>
            <a:r>
              <a:rPr lang="en-US" dirty="0"/>
              <a:t>	</a:t>
            </a:r>
            <a:r>
              <a:rPr lang="en-US" dirty="0" smtClean="0"/>
              <a:t>	- hot particles</a:t>
            </a:r>
          </a:p>
          <a:p>
            <a:r>
              <a:rPr lang="en-US" dirty="0"/>
              <a:t>	</a:t>
            </a:r>
            <a:r>
              <a:rPr lang="en-US" dirty="0" smtClean="0"/>
              <a:t>    - Secondary due to natural erosion</a:t>
            </a:r>
          </a:p>
        </p:txBody>
      </p:sp>
      <p:sp>
        <p:nvSpPr>
          <p:cNvPr id="14" name="Date Placeholder 3"/>
          <p:cNvSpPr txBox="1">
            <a:spLocks noGrp="1"/>
          </p:cNvSpPr>
          <p:nvPr/>
        </p:nvSpPr>
        <p:spPr bwMode="auto">
          <a:xfrm>
            <a:off x="-1" y="6596063"/>
            <a:ext cx="8289561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900" i="1" dirty="0" smtClean="0"/>
              <a:t>January 13, 2012			Radiation Protection and Licensing</a:t>
            </a:r>
            <a:endParaRPr lang="en-US" sz="900" i="1" dirty="0"/>
          </a:p>
        </p:txBody>
      </p:sp>
      <p:pic>
        <p:nvPicPr>
          <p:cNvPr id="15" name="Picture 2" descr="Proton Accelerators for Science and Innovation Work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653" y="6417090"/>
            <a:ext cx="1139583" cy="44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69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14471</TotalTime>
  <Words>1688</Words>
  <Application>Microsoft Office PowerPoint</Application>
  <PresentationFormat>On-screen Show (4:3)</PresentationFormat>
  <Paragraphs>287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Origin</vt:lpstr>
      <vt:lpstr>Radiation Protection and Licensing  </vt:lpstr>
      <vt:lpstr>Radiation Protection and Licensing </vt:lpstr>
      <vt:lpstr>Regulatory Requirements</vt:lpstr>
      <vt:lpstr>Shielding for Prompt Radiation</vt:lpstr>
      <vt:lpstr>Shielding for Residual Radiation</vt:lpstr>
      <vt:lpstr>Handling activated air</vt:lpstr>
      <vt:lpstr>Tritium (and other radioactive contaminants)</vt:lpstr>
      <vt:lpstr>R&amp;D of Ground-water Protection Methods</vt:lpstr>
      <vt:lpstr>Radioactive component storage</vt:lpstr>
      <vt:lpstr>Repair and Replace Philosophy </vt:lpstr>
      <vt:lpstr>Repair Cell and Remote Handling capabilities</vt:lpstr>
      <vt:lpstr>Alignment and Stability</vt:lpstr>
      <vt:lpstr>Radioactive off-gas (especially for liquid metal targets)</vt:lpstr>
      <vt:lpstr> SNS Liquid Hg Target</vt:lpstr>
      <vt:lpstr>Further Practices and R&amp;D</vt:lpstr>
      <vt:lpstr>Use of Monte Carlo Simulation Codes</vt:lpstr>
      <vt:lpstr>Conclusion </vt:lpstr>
    </vt:vector>
  </TitlesOfParts>
  <Company>FNAL - PPD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LBNE transportline soil shielding</dc:title>
  <dc:creator>KVaziri</dc:creator>
  <cp:lastModifiedBy>Kirk</cp:lastModifiedBy>
  <cp:revision>686</cp:revision>
  <dcterms:created xsi:type="dcterms:W3CDTF">2004-05-26T18:26:02Z</dcterms:created>
  <dcterms:modified xsi:type="dcterms:W3CDTF">2012-01-17T23:30:31Z</dcterms:modified>
</cp:coreProperties>
</file>