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6" r:id="rId2"/>
    <p:sldId id="265" r:id="rId3"/>
    <p:sldId id="267" r:id="rId4"/>
    <p:sldId id="268" r:id="rId5"/>
    <p:sldId id="264" r:id="rId6"/>
    <p:sldId id="279" r:id="rId7"/>
    <p:sldId id="277" r:id="rId8"/>
    <p:sldId id="274" r:id="rId9"/>
    <p:sldId id="271" r:id="rId10"/>
    <p:sldId id="272" r:id="rId11"/>
    <p:sldId id="275" r:id="rId1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1" d="100"/>
          <a:sy n="101" d="100"/>
        </p:scale>
        <p:origin x="-630" y="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B99A0CE-0AA4-4FB2-81CF-E5FEEEC1715A}" type="datetimeFigureOut">
              <a:rPr lang="en-US"/>
              <a:pPr>
                <a:defRPr/>
              </a:pPr>
              <a:t>6/21/2011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586B0A3-9E2C-4E92-8A37-B73DFDEEB0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0485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EF3C0B9-A628-4CC9-94FD-8BF8D1E52E39}" type="slidenum">
              <a:rPr lang="en-US" smtClean="0">
                <a:latin typeface="Arial" pitchFamily="34" charset="0"/>
                <a:cs typeface="Arial" pitchFamily="34" charset="0"/>
              </a:rPr>
              <a:pPr/>
              <a:t>1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5BD5FC6-C6B1-405D-B95E-856BC2DB01D7}" type="slidenum">
              <a:rPr lang="en-US" smtClean="0">
                <a:latin typeface="Times New Roman" pitchFamily="18" charset="0"/>
                <a:cs typeface="Arial" pitchFamily="34" charset="0"/>
              </a:rPr>
              <a:pPr/>
              <a:t>3</a:t>
            </a:fld>
            <a:endParaRPr lang="en-US" smtClean="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34F24DC-C3D4-41ED-814C-B2B978335841}" type="slidenum">
              <a:rPr lang="en-US" smtClean="0">
                <a:latin typeface="Arial" pitchFamily="34" charset="0"/>
                <a:cs typeface="Arial" pitchFamily="34" charset="0"/>
              </a:rPr>
              <a:pPr/>
              <a:t>5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F207584-A199-4EEE-9B71-E445E82A7B18}" type="slidenum">
              <a:rPr lang="en-US" smtClean="0">
                <a:latin typeface="Arial" pitchFamily="34" charset="0"/>
                <a:cs typeface="Arial" pitchFamily="34" charset="0"/>
              </a:rPr>
              <a:pPr/>
              <a:t>6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8344B78-82EE-4FD1-9E65-54D972FF70E4}" type="slidenum">
              <a:rPr lang="en-US" smtClean="0">
                <a:latin typeface="Arial" pitchFamily="34" charset="0"/>
                <a:cs typeface="Arial" pitchFamily="34" charset="0"/>
              </a:rPr>
              <a:pPr/>
              <a:t>7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AAA20-5D13-4F5F-9DF9-61CC2CE18D27}" type="datetimeFigureOut">
              <a:rPr lang="en-US"/>
              <a:pPr>
                <a:defRPr/>
              </a:pPr>
              <a:t>6/21/2011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B7A54-937C-4E5C-805A-1ADAA9A2C9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E7B20-6EEA-4F33-B41F-96EDF6E2BE7D}" type="datetimeFigureOut">
              <a:rPr lang="en-US"/>
              <a:pPr>
                <a:defRPr/>
              </a:pPr>
              <a:t>6/21/2011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29BAD-568D-4EE1-87D1-6CCEBBBA20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9A2BE-5507-47BC-9CBB-9CAE0CD46F09}" type="datetimeFigureOut">
              <a:rPr lang="en-US"/>
              <a:pPr>
                <a:defRPr/>
              </a:pPr>
              <a:t>6/21/2011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50EB5-A28A-4BA8-B89E-0B20AD57DC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659A0-9D3A-4538-946F-F752D3583BC7}" type="datetimeFigureOut">
              <a:rPr lang="en-US"/>
              <a:pPr>
                <a:defRPr/>
              </a:pPr>
              <a:t>6/21/2011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E99A2-2345-43AE-BDE5-E063D8F4CC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0E053-29EA-4107-A7ED-90799D171E82}" type="datetimeFigureOut">
              <a:rPr lang="en-US"/>
              <a:pPr>
                <a:defRPr/>
              </a:pPr>
              <a:t>6/21/2011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EA6E5-4D66-46A3-B910-FBE50D6C1E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E0571-1102-49B3-BFF9-16032278CDD2}" type="datetimeFigureOut">
              <a:rPr lang="en-US"/>
              <a:pPr>
                <a:defRPr/>
              </a:pPr>
              <a:t>6/21/2011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71994-558B-4CE8-BE5E-B5E0ABC94A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33876-FF5B-426F-B8CD-EB6231FDDC92}" type="datetimeFigureOut">
              <a:rPr lang="en-US"/>
              <a:pPr>
                <a:defRPr/>
              </a:pPr>
              <a:t>6/21/2011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22DC6-6C4C-4AED-8D81-9E13F12AC1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24369-C847-4499-996D-B649B985CF5C}" type="datetimeFigureOut">
              <a:rPr lang="en-US"/>
              <a:pPr>
                <a:defRPr/>
              </a:pPr>
              <a:t>6/21/2011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0D825-9915-4840-8CF3-20BE87E97B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433F64-42D3-4D86-B727-08F1F1E37344}" type="datetimeFigureOut">
              <a:rPr lang="en-US"/>
              <a:pPr>
                <a:defRPr/>
              </a:pPr>
              <a:t>6/21/2011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73EBB-F9F0-45AC-8808-E940C56AFD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4CD1A-E0CE-403B-B409-078EB97E6AD4}" type="datetimeFigureOut">
              <a:rPr lang="en-US"/>
              <a:pPr>
                <a:defRPr/>
              </a:pPr>
              <a:t>6/21/2011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31CDD-9DE2-46AC-A736-16C60F7D71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87E9E-89CD-4FB6-8B03-DDFB2957992D}" type="datetimeFigureOut">
              <a:rPr lang="en-US"/>
              <a:pPr>
                <a:defRPr/>
              </a:pPr>
              <a:t>6/21/2011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8C6DC-688E-4260-81FC-74C96EEFA5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A1E5AE2-29B6-4323-9165-36A4317AECB3}" type="datetimeFigureOut">
              <a:rPr lang="en-US"/>
              <a:pPr>
                <a:defRPr/>
              </a:pPr>
              <a:t>6/21/2011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7C50B5-77B9-4D6C-904C-4A9C4FF675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ChangeArrowheads="1"/>
          </p:cNvSpPr>
          <p:nvPr/>
        </p:nvSpPr>
        <p:spPr bwMode="auto">
          <a:xfrm>
            <a:off x="228600" y="2057400"/>
            <a:ext cx="8610600" cy="3970338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n-US" sz="4400" b="1"/>
              <a:t>Simulation of High-Intensity</a:t>
            </a:r>
          </a:p>
          <a:p>
            <a:pPr algn="ctr"/>
            <a:r>
              <a:rPr lang="en-US" sz="4400" b="1"/>
              <a:t>Mercury Jet Targets</a:t>
            </a:r>
          </a:p>
          <a:p>
            <a:pPr algn="ctr"/>
            <a:endParaRPr lang="en-US" sz="1200" b="1"/>
          </a:p>
          <a:p>
            <a:pPr algn="ctr"/>
            <a:r>
              <a:rPr lang="en-US" sz="3200" b="1"/>
              <a:t>Roman Samulyak, Tongfei Guo</a:t>
            </a:r>
          </a:p>
          <a:p>
            <a:pPr algn="ctr"/>
            <a:endParaRPr lang="en-US" sz="2400" b="1"/>
          </a:p>
          <a:p>
            <a:pPr algn="ctr"/>
            <a:r>
              <a:rPr lang="en-US" sz="2400" i="1"/>
              <a:t>AMS Department, Stony Brook University</a:t>
            </a:r>
          </a:p>
          <a:p>
            <a:pPr algn="ctr"/>
            <a:r>
              <a:rPr lang="en-US" sz="2400" i="1"/>
              <a:t>and</a:t>
            </a:r>
          </a:p>
          <a:p>
            <a:pPr algn="ctr"/>
            <a:r>
              <a:rPr lang="en-US" sz="2400" i="1"/>
              <a:t>Computational Science Center</a:t>
            </a:r>
          </a:p>
          <a:p>
            <a:pPr algn="ctr"/>
            <a:r>
              <a:rPr lang="en-US" sz="2400" i="1"/>
              <a:t>Brookhaven National Laboratory</a:t>
            </a:r>
          </a:p>
        </p:txBody>
      </p:sp>
      <p:sp>
        <p:nvSpPr>
          <p:cNvPr id="2051" name="Rectangle 5"/>
          <p:cNvSpPr>
            <a:spLocks noChangeArrowheads="1"/>
          </p:cNvSpPr>
          <p:nvPr/>
        </p:nvSpPr>
        <p:spPr bwMode="auto">
          <a:xfrm>
            <a:off x="228600" y="152400"/>
            <a:ext cx="8686800" cy="9144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anchor="ctr"/>
          <a:lstStyle/>
          <a:p>
            <a:endParaRPr lang="en-US" b="1">
              <a:cs typeface="Times New Roman" pitchFamily="18" charset="0"/>
            </a:endParaRPr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228600" y="228600"/>
            <a:ext cx="8915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SzPct val="70000"/>
              <a:buFont typeface="Monotype Sorts"/>
              <a:buNone/>
            </a:pPr>
            <a:r>
              <a:rPr lang="en-US"/>
              <a:t>Muon Collider 2011</a:t>
            </a:r>
          </a:p>
          <a:p>
            <a:pPr marL="342900" indent="-342900">
              <a:spcBef>
                <a:spcPct val="20000"/>
              </a:spcBef>
              <a:buSzPct val="70000"/>
              <a:buFont typeface="Monotype Sorts"/>
              <a:buNone/>
            </a:pPr>
            <a:r>
              <a:rPr lang="en-US"/>
              <a:t>June 27 – July 1, 2011 , Telluride, Colorado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_nf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143000"/>
            <a:ext cx="5715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Content Placeholder 2"/>
          <p:cNvSpPr txBox="1">
            <a:spLocks/>
          </p:cNvSpPr>
          <p:nvPr/>
        </p:nvSpPr>
        <p:spPr bwMode="auto">
          <a:xfrm>
            <a:off x="0" y="3048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Font typeface="Arial" pitchFamily="34" charset="0"/>
              <a:buNone/>
            </a:pPr>
            <a:r>
              <a:rPr lang="en-US" sz="4000" b="1"/>
              <a:t>Neutrino Factory</a:t>
            </a:r>
          </a:p>
          <a:p>
            <a:pPr marL="342900" indent="-342900" algn="ctr">
              <a:spcBef>
                <a:spcPct val="20000"/>
              </a:spcBef>
              <a:buFont typeface="Arial" pitchFamily="34" charset="0"/>
              <a:buNone/>
            </a:pPr>
            <a:r>
              <a:rPr lang="en-US" sz="4000" b="1"/>
              <a:t> </a:t>
            </a:r>
          </a:p>
        </p:txBody>
      </p:sp>
      <p:sp>
        <p:nvSpPr>
          <p:cNvPr id="11268" name="Content Placeholder 2"/>
          <p:cNvSpPr>
            <a:spLocks noGrp="1"/>
          </p:cNvSpPr>
          <p:nvPr>
            <p:ph idx="1"/>
          </p:nvPr>
        </p:nvSpPr>
        <p:spPr>
          <a:xfrm>
            <a:off x="914400" y="5867400"/>
            <a:ext cx="5943600" cy="609600"/>
          </a:xfrm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en-US" sz="2400" smtClean="0">
                <a:latin typeface="Arial" pitchFamily="34" charset="0"/>
                <a:cs typeface="Arial" pitchFamily="34" charset="0"/>
              </a:rPr>
              <a:t>Jet disruption velocity: 25 m/s</a:t>
            </a:r>
          </a:p>
          <a:p>
            <a:pPr eaLnBrk="1" hangingPunct="1">
              <a:buFont typeface="Arial" pitchFamily="34" charset="0"/>
              <a:buNone/>
            </a:pPr>
            <a:endParaRPr lang="en-US" sz="240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2"/>
          <p:cNvSpPr txBox="1">
            <a:spLocks/>
          </p:cNvSpPr>
          <p:nvPr/>
        </p:nvSpPr>
        <p:spPr bwMode="auto">
          <a:xfrm>
            <a:off x="0" y="304800"/>
            <a:ext cx="8610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Font typeface="Arial" pitchFamily="34" charset="0"/>
              <a:buNone/>
            </a:pPr>
            <a:r>
              <a:rPr lang="en-US" sz="3200" b="1"/>
              <a:t>SPH simulation of mercury jet dump (3D)</a:t>
            </a:r>
          </a:p>
        </p:txBody>
      </p:sp>
      <p:pic>
        <p:nvPicPr>
          <p:cNvPr id="12291" name="Picture 2" descr="C:\Users\rosamu\Desktop\Documents\Slides\11\NuMu\mercury_dump3D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39800"/>
            <a:ext cx="6781800" cy="637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 txBox="1">
            <a:spLocks noChangeArrowheads="1"/>
          </p:cNvSpPr>
          <p:nvPr/>
        </p:nvSpPr>
        <p:spPr bwMode="auto">
          <a:xfrm>
            <a:off x="838200" y="152400"/>
            <a:ext cx="7620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800" b="1"/>
              <a:t>Mercury Target Simulation Program          </a:t>
            </a:r>
          </a:p>
        </p:txBody>
      </p:sp>
      <p:pic>
        <p:nvPicPr>
          <p:cNvPr id="3075" name="Picture 3" descr="jetn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114800"/>
            <a:ext cx="8915400" cy="294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Rectangle 7"/>
          <p:cNvSpPr>
            <a:spLocks noChangeArrowheads="1"/>
          </p:cNvSpPr>
          <p:nvPr/>
        </p:nvSpPr>
        <p:spPr bwMode="auto">
          <a:xfrm>
            <a:off x="533400" y="4724400"/>
            <a:ext cx="7010400" cy="34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/>
              <a:t>FronTier simulation of high speed jet cavitation and breakup</a:t>
            </a:r>
          </a:p>
        </p:txBody>
      </p:sp>
      <p:sp>
        <p:nvSpPr>
          <p:cNvPr id="3077" name="Text Box 3"/>
          <p:cNvSpPr txBox="1">
            <a:spLocks noChangeArrowheads="1"/>
          </p:cNvSpPr>
          <p:nvPr/>
        </p:nvSpPr>
        <p:spPr bwMode="auto">
          <a:xfrm>
            <a:off x="304800" y="838200"/>
            <a:ext cx="85344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hangingPunct="0">
              <a:buFont typeface="Wingdings" pitchFamily="2" charset="2"/>
              <a:buChar char="l"/>
            </a:pPr>
            <a:r>
              <a:rPr lang="en-US" altLang="zh-CN" sz="2000"/>
              <a:t>FronTier MHD, a 3D code with explicitly tracked interfaces of multiphase / free surface fluids has been developed and used for mercury target simulations. New SPH code is in progress</a:t>
            </a:r>
          </a:p>
          <a:p>
            <a:pPr marL="914400" lvl="1" indent="-457200" eaLnBrk="0" hangingPunct="0">
              <a:buFont typeface="Wingdings" pitchFamily="2" charset="2"/>
              <a:buChar char="l"/>
            </a:pPr>
            <a:r>
              <a:rPr lang="en-US" altLang="zh-CN" sz="2000"/>
              <a:t>Compressible and incompressible MHD regimes</a:t>
            </a:r>
          </a:p>
          <a:p>
            <a:pPr marL="914400" lvl="1" indent="-457200" eaLnBrk="0" hangingPunct="0">
              <a:buFont typeface="Wingdings" pitchFamily="2" charset="2"/>
              <a:buChar char="l"/>
            </a:pPr>
            <a:r>
              <a:rPr lang="en-US" altLang="zh-CN" sz="2000"/>
              <a:t>Homogenized and discrete bubble models for cavitation</a:t>
            </a:r>
          </a:p>
          <a:p>
            <a:pPr marL="914400" lvl="1" indent="-457200" eaLnBrk="0" hangingPunct="0">
              <a:buFont typeface="Wingdings" pitchFamily="2" charset="2"/>
              <a:buChar char="l"/>
            </a:pPr>
            <a:r>
              <a:rPr lang="en-US" altLang="zh-CN" sz="2000"/>
              <a:t>Realistic equation of states</a:t>
            </a:r>
          </a:p>
          <a:p>
            <a:pPr marL="914400" lvl="1" indent="-457200" eaLnBrk="0" hangingPunct="0">
              <a:buFont typeface="Wingdings" pitchFamily="2" charset="2"/>
              <a:buChar char="l"/>
            </a:pPr>
            <a:endParaRPr lang="en-US" altLang="zh-CN" sz="2000"/>
          </a:p>
          <a:p>
            <a:pPr marL="457200" indent="-457200" eaLnBrk="0" hangingPunct="0">
              <a:buFont typeface="Wingdings" pitchFamily="2" charset="2"/>
              <a:buChar char="l"/>
            </a:pPr>
            <a:r>
              <a:rPr lang="en-US" altLang="zh-CN" sz="2000"/>
              <a:t>Simulation studies focus  on</a:t>
            </a:r>
          </a:p>
          <a:p>
            <a:pPr marL="914400" lvl="1" indent="-457200" eaLnBrk="0" hangingPunct="0">
              <a:buFont typeface="Wingdings" pitchFamily="2" charset="2"/>
              <a:buChar char="l"/>
            </a:pPr>
            <a:r>
              <a:rPr lang="en-US" altLang="zh-CN" sz="2000"/>
              <a:t>Distortion of mercury jets entering solenoid magnets</a:t>
            </a:r>
          </a:p>
          <a:p>
            <a:pPr marL="914400" lvl="1" indent="-457200" eaLnBrk="0" hangingPunct="0">
              <a:buFont typeface="Wingdings" pitchFamily="2" charset="2"/>
              <a:buChar char="l"/>
            </a:pPr>
            <a:r>
              <a:rPr lang="en-US" altLang="zh-CN" sz="2000"/>
              <a:t>Disruption of mercury targets interacting with proton pulses</a:t>
            </a:r>
          </a:p>
          <a:p>
            <a:pPr marL="914400" lvl="1" indent="-457200" eaLnBrk="0" hangingPunct="0">
              <a:buFont typeface="Wingdings" pitchFamily="2" charset="2"/>
              <a:buChar char="l"/>
            </a:pPr>
            <a:r>
              <a:rPr lang="en-US" altLang="zh-CN" sz="2000"/>
              <a:t>Benchmark with MERIT experimental data</a:t>
            </a:r>
          </a:p>
          <a:p>
            <a:pPr marL="914400" lvl="1" indent="-457200" eaLnBrk="0" hangingPunct="0">
              <a:buFont typeface="Wingdings" pitchFamily="2" charset="2"/>
              <a:buChar char="l"/>
            </a:pPr>
            <a:r>
              <a:rPr lang="en-US" altLang="zh-CN" sz="2000"/>
              <a:t>Studies of the muon collider vs. neutrino factory targets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304800" y="1066800"/>
            <a:ext cx="838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30000"/>
              </a:spcBef>
              <a:buSzPct val="70000"/>
              <a:buFont typeface="Monotype Sorts"/>
              <a:buNone/>
            </a:pPr>
            <a:r>
              <a:rPr lang="en-US" sz="2000"/>
              <a:t>FronTier is a parallel 3D multiphysics code based on front tracking</a:t>
            </a:r>
          </a:p>
          <a:p>
            <a:pPr>
              <a:spcBef>
                <a:spcPct val="30000"/>
              </a:spcBef>
              <a:buSzPct val="70000"/>
              <a:buFont typeface="Monotype Sorts"/>
              <a:buChar char="n"/>
            </a:pPr>
            <a:r>
              <a:rPr lang="en-US" sz="2000"/>
              <a:t> Explicit tracking of material interfaces in free surface / multiphase flows </a:t>
            </a:r>
          </a:p>
          <a:p>
            <a:pPr>
              <a:spcBef>
                <a:spcPct val="30000"/>
              </a:spcBef>
              <a:buSzPct val="70000"/>
              <a:buFont typeface="Monotype Sorts"/>
              <a:buChar char="n"/>
            </a:pPr>
            <a:r>
              <a:rPr lang="en-US" sz="2000"/>
              <a:t> Physics models include </a:t>
            </a:r>
            <a:endParaRPr lang="en-US"/>
          </a:p>
          <a:p>
            <a:pPr lvl="1">
              <a:spcBef>
                <a:spcPct val="30000"/>
              </a:spcBef>
              <a:buSzPct val="70000"/>
              <a:buFont typeface="Monotype Sorts"/>
              <a:buChar char="n"/>
            </a:pPr>
            <a:r>
              <a:rPr lang="en-US"/>
              <a:t> Compressible fluid dynamics</a:t>
            </a:r>
          </a:p>
          <a:p>
            <a:pPr lvl="1">
              <a:spcBef>
                <a:spcPct val="30000"/>
              </a:spcBef>
              <a:buSzPct val="70000"/>
              <a:buFont typeface="Monotype Sorts"/>
              <a:buChar char="n"/>
            </a:pPr>
            <a:r>
              <a:rPr lang="en-US"/>
              <a:t> MHD</a:t>
            </a:r>
          </a:p>
          <a:p>
            <a:pPr lvl="1">
              <a:spcBef>
                <a:spcPct val="30000"/>
              </a:spcBef>
              <a:buSzPct val="70000"/>
              <a:buFont typeface="Monotype Sorts"/>
              <a:buChar char="n"/>
            </a:pPr>
            <a:r>
              <a:rPr lang="en-US"/>
              <a:t> Flow in porous media</a:t>
            </a:r>
          </a:p>
          <a:p>
            <a:pPr>
              <a:spcBef>
                <a:spcPct val="30000"/>
              </a:spcBef>
              <a:buSzPct val="70000"/>
              <a:buFont typeface="Monotype Sorts"/>
              <a:buChar char="n"/>
            </a:pPr>
            <a:r>
              <a:rPr lang="en-US" sz="2000"/>
              <a:t> Realistic EOS models, phase transition models</a:t>
            </a:r>
            <a:endParaRPr lang="en-US"/>
          </a:p>
          <a:p>
            <a:pPr>
              <a:spcBef>
                <a:spcPct val="30000"/>
              </a:spcBef>
              <a:buSzPct val="70000"/>
              <a:buFont typeface="Monotype Sorts"/>
              <a:buChar char="n"/>
            </a:pPr>
            <a:r>
              <a:rPr lang="en-US" sz="2000"/>
              <a:t> Exact and approximate Riemann solvers</a:t>
            </a:r>
          </a:p>
          <a:p>
            <a:pPr>
              <a:spcBef>
                <a:spcPct val="30000"/>
              </a:spcBef>
              <a:buSzPct val="70000"/>
              <a:buFont typeface="Monotype Sorts"/>
              <a:buChar char="n"/>
            </a:pPr>
            <a:r>
              <a:rPr lang="en-US" sz="2000"/>
              <a:t> Adaptive mesh refinement</a:t>
            </a: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304800" y="228600"/>
            <a:ext cx="8534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57200">
              <a:buClr>
                <a:srgbClr val="000000"/>
              </a:buClr>
            </a:pPr>
            <a:r>
              <a:rPr lang="en-US" sz="3000">
                <a:solidFill>
                  <a:srgbClr val="000000"/>
                </a:solidFill>
              </a:rPr>
              <a:t>The </a:t>
            </a:r>
            <a:r>
              <a:rPr lang="en-US" sz="3000" b="1" i="1">
                <a:solidFill>
                  <a:srgbClr val="000000"/>
                </a:solidFill>
              </a:rPr>
              <a:t>FronTier</a:t>
            </a:r>
            <a:r>
              <a:rPr lang="en-US" sz="3000" i="1">
                <a:solidFill>
                  <a:srgbClr val="000000"/>
                </a:solidFill>
              </a:rPr>
              <a:t> </a:t>
            </a:r>
            <a:r>
              <a:rPr lang="en-US" sz="3000">
                <a:solidFill>
                  <a:srgbClr val="000000"/>
                </a:solidFill>
              </a:rPr>
              <a:t>Code</a:t>
            </a:r>
          </a:p>
        </p:txBody>
      </p:sp>
      <p:pic>
        <p:nvPicPr>
          <p:cNvPr id="4100" name="Picture 10" descr="rand-f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24400"/>
            <a:ext cx="4267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11" descr="rand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2286000"/>
            <a:ext cx="1731963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Rectangle 12"/>
          <p:cNvSpPr>
            <a:spLocks noChangeArrowheads="1"/>
          </p:cNvSpPr>
          <p:nvPr/>
        </p:nvSpPr>
        <p:spPr bwMode="auto">
          <a:xfrm>
            <a:off x="4419600" y="4953000"/>
            <a:ext cx="2819400" cy="1190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r>
              <a:rPr lang="en-US" sz="2000"/>
              <a:t>Turbulent fluid mixing.</a:t>
            </a:r>
          </a:p>
          <a:p>
            <a:r>
              <a:rPr lang="en-US" sz="2000"/>
              <a:t>Left: 2D</a:t>
            </a:r>
          </a:p>
          <a:p>
            <a:r>
              <a:rPr lang="en-US" sz="2000"/>
              <a:t>Right: 3D (fragment of the interface)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92773A-EF2D-44AB-94AE-DFD7193B7DC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 txBox="1">
            <a:spLocks/>
          </p:cNvSpPr>
          <p:nvPr/>
        </p:nvSpPr>
        <p:spPr bwMode="auto">
          <a:xfrm>
            <a:off x="381000" y="152400"/>
            <a:ext cx="8458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Font typeface="Arial" pitchFamily="34" charset="0"/>
              <a:buNone/>
            </a:pPr>
            <a:r>
              <a:rPr lang="en-US" sz="3200" b="1"/>
              <a:t>New Smoothed Particle Hydrodynamics (SPH) Code </a:t>
            </a:r>
          </a:p>
          <a:p>
            <a:pPr marL="342900" indent="-342900" algn="ctr">
              <a:spcBef>
                <a:spcPct val="20000"/>
              </a:spcBef>
              <a:buFont typeface="Arial" pitchFamily="34" charset="0"/>
              <a:buNone/>
            </a:pPr>
            <a:endParaRPr lang="en-US" sz="3200" b="1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28600" y="1524000"/>
            <a:ext cx="55626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200"/>
              <a:t> A new code for free surface / multiphase MHD flows is being developed based on SPHYSICS from U. of Manchester  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200"/>
              <a:t> SPH is a Lagrangian method based on particles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200"/>
              <a:t> Several smoother particle kernels, Riemann solvers, MUSCL-based schemes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200"/>
              <a:t> Advanced time stepping (Predictor-corrector, Verlet scheme, symplectic schemes)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200"/>
              <a:t> Easily adaptable to GPU architectures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200"/>
              <a:t> Complementary code to FronTier</a:t>
            </a:r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1905000"/>
            <a:ext cx="370205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6934200" cy="838200"/>
          </a:xfrm>
        </p:spPr>
        <p:txBody>
          <a:bodyPr/>
          <a:lstStyle/>
          <a:p>
            <a:r>
              <a:rPr lang="en-US" altLang="zh-CN" sz="2800" smtClean="0"/>
              <a:t>MHD Simulation of the mercury jet interaction with proton pulses  </a:t>
            </a:r>
          </a:p>
        </p:txBody>
      </p:sp>
      <p:pic>
        <p:nvPicPr>
          <p:cNvPr id="6147" name="Picture 4" descr="surf3_0t"/>
          <p:cNvPicPr>
            <a:picLocks noChangeAspect="1" noChangeArrowheads="1"/>
          </p:cNvPicPr>
          <p:nvPr/>
        </p:nvPicPr>
        <p:blipFill>
          <a:blip r:embed="rId3" cstate="print"/>
          <a:srcRect l="16396" t="16000" r="16396" b="32001"/>
          <a:stretch>
            <a:fillRect/>
          </a:stretch>
        </p:blipFill>
        <p:spPr bwMode="auto">
          <a:xfrm>
            <a:off x="5334000" y="1219200"/>
            <a:ext cx="29972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5" descr="surf3_5T"/>
          <p:cNvPicPr>
            <a:picLocks noChangeAspect="1" noChangeArrowheads="1"/>
          </p:cNvPicPr>
          <p:nvPr/>
        </p:nvPicPr>
        <p:blipFill>
          <a:blip r:embed="rId4" cstate="print"/>
          <a:srcRect l="16396" t="28799" r="16396" b="32001"/>
          <a:stretch>
            <a:fillRect/>
          </a:stretch>
        </p:blipFill>
        <p:spPr bwMode="auto">
          <a:xfrm>
            <a:off x="5384800" y="2593975"/>
            <a:ext cx="296227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6" descr="surf3_10T"/>
          <p:cNvPicPr>
            <a:picLocks noChangeAspect="1" noChangeArrowheads="1"/>
          </p:cNvPicPr>
          <p:nvPr/>
        </p:nvPicPr>
        <p:blipFill>
          <a:blip r:embed="rId5" cstate="print"/>
          <a:srcRect l="16396" t="28799" r="16396" b="32001"/>
          <a:stretch>
            <a:fillRect/>
          </a:stretch>
        </p:blipFill>
        <p:spPr bwMode="auto">
          <a:xfrm>
            <a:off x="5384800" y="3660775"/>
            <a:ext cx="29972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7" descr="surf3_15T"/>
          <p:cNvPicPr>
            <a:picLocks noChangeAspect="1" noChangeArrowheads="1"/>
          </p:cNvPicPr>
          <p:nvPr/>
        </p:nvPicPr>
        <p:blipFill>
          <a:blip r:embed="rId6" cstate="print"/>
          <a:srcRect l="16396" t="32001" r="16396" b="32001"/>
          <a:stretch>
            <a:fillRect/>
          </a:stretch>
        </p:blipFill>
        <p:spPr bwMode="auto">
          <a:xfrm>
            <a:off x="5384800" y="4800600"/>
            <a:ext cx="2962275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8" descr="fila10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5121275"/>
            <a:ext cx="1828800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9" descr="numucf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05800" y="0"/>
            <a:ext cx="8382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3" name="Rectangle 10"/>
          <p:cNvSpPr>
            <a:spLocks noChangeArrowheads="1"/>
          </p:cNvSpPr>
          <p:nvPr/>
        </p:nvSpPr>
        <p:spPr bwMode="auto">
          <a:xfrm>
            <a:off x="2209800" y="6019800"/>
            <a:ext cx="2362200" cy="646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r>
              <a:rPr lang="en-US" altLang="zh-CN"/>
              <a:t>Image from MERIT experiment,  B=10T</a:t>
            </a:r>
            <a:endParaRPr lang="en-US">
              <a:ea typeface="SimSun" pitchFamily="2" charset="-122"/>
            </a:endParaRPr>
          </a:p>
        </p:txBody>
      </p:sp>
      <p:sp>
        <p:nvSpPr>
          <p:cNvPr id="6154" name="Rectangle 11"/>
          <p:cNvSpPr>
            <a:spLocks noChangeArrowheads="1"/>
          </p:cNvSpPr>
          <p:nvPr/>
        </p:nvSpPr>
        <p:spPr bwMode="auto">
          <a:xfrm>
            <a:off x="8458200" y="2971800"/>
            <a:ext cx="533400" cy="339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altLang="zh-CN"/>
              <a:t>5T</a:t>
            </a:r>
            <a:endParaRPr lang="en-US">
              <a:ea typeface="SimSun" pitchFamily="2" charset="-122"/>
            </a:endParaRPr>
          </a:p>
        </p:txBody>
      </p:sp>
      <p:sp>
        <p:nvSpPr>
          <p:cNvPr id="6155" name="Rectangle 12"/>
          <p:cNvSpPr>
            <a:spLocks noChangeArrowheads="1"/>
          </p:cNvSpPr>
          <p:nvPr/>
        </p:nvSpPr>
        <p:spPr bwMode="auto">
          <a:xfrm>
            <a:off x="8458200" y="1905000"/>
            <a:ext cx="533400" cy="339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altLang="zh-CN"/>
              <a:t>0T</a:t>
            </a:r>
            <a:endParaRPr lang="en-US">
              <a:ea typeface="SimSun" pitchFamily="2" charset="-122"/>
            </a:endParaRPr>
          </a:p>
        </p:txBody>
      </p:sp>
      <p:sp>
        <p:nvSpPr>
          <p:cNvPr id="6156" name="Rectangle 13"/>
          <p:cNvSpPr>
            <a:spLocks noChangeArrowheads="1"/>
          </p:cNvSpPr>
          <p:nvPr/>
        </p:nvSpPr>
        <p:spPr bwMode="auto">
          <a:xfrm>
            <a:off x="8458200" y="3962400"/>
            <a:ext cx="685800" cy="339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altLang="zh-CN"/>
              <a:t>10T</a:t>
            </a:r>
            <a:endParaRPr lang="en-US">
              <a:ea typeface="SimSun" pitchFamily="2" charset="-122"/>
            </a:endParaRPr>
          </a:p>
        </p:txBody>
      </p:sp>
      <p:sp>
        <p:nvSpPr>
          <p:cNvPr id="6157" name="Rectangle 14"/>
          <p:cNvSpPr>
            <a:spLocks noChangeArrowheads="1"/>
          </p:cNvSpPr>
          <p:nvPr/>
        </p:nvSpPr>
        <p:spPr bwMode="auto">
          <a:xfrm>
            <a:off x="8458200" y="5029200"/>
            <a:ext cx="685800" cy="339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altLang="zh-CN"/>
              <a:t>15T</a:t>
            </a:r>
            <a:endParaRPr lang="en-US">
              <a:ea typeface="SimSun" pitchFamily="2" charset="-122"/>
            </a:endParaRPr>
          </a:p>
        </p:txBody>
      </p:sp>
      <p:sp>
        <p:nvSpPr>
          <p:cNvPr id="6158" name="Rectangle 15"/>
          <p:cNvSpPr>
            <a:spLocks noChangeArrowheads="1"/>
          </p:cNvSpPr>
          <p:nvPr/>
        </p:nvSpPr>
        <p:spPr bwMode="auto">
          <a:xfrm>
            <a:off x="5257800" y="5791200"/>
            <a:ext cx="3733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/>
              <a:t>Mercury jet surface at 150 microseconds after the interaction with 12 teraproton pulse </a:t>
            </a:r>
            <a:endParaRPr lang="en-US"/>
          </a:p>
        </p:txBody>
      </p:sp>
      <p:sp>
        <p:nvSpPr>
          <p:cNvPr id="6159" name="Rectangle 16"/>
          <p:cNvSpPr>
            <a:spLocks noChangeArrowheads="1"/>
          </p:cNvSpPr>
          <p:nvPr/>
        </p:nvSpPr>
        <p:spPr bwMode="auto">
          <a:xfrm>
            <a:off x="228600" y="1371600"/>
            <a:ext cx="4724400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hangingPunct="0">
              <a:buFont typeface="Wingdings" pitchFamily="2" charset="2"/>
              <a:buChar char="l"/>
            </a:pPr>
            <a:r>
              <a:rPr lang="en-US" altLang="zh-CN" sz="2000"/>
              <a:t>Performed simulations of initially cylindrical and elliptical jets interacting with proton pulses in magnetic fields</a:t>
            </a:r>
          </a:p>
          <a:p>
            <a:pPr marL="457200" indent="-457200" eaLnBrk="0" hangingPunct="0">
              <a:buFont typeface="Wingdings" pitchFamily="2" charset="2"/>
              <a:buChar char="l"/>
            </a:pPr>
            <a:r>
              <a:rPr lang="en-US" altLang="zh-CN" sz="2000"/>
              <a:t>Simulations predicted cavitation and surface filamentation</a:t>
            </a:r>
          </a:p>
          <a:p>
            <a:pPr marL="457200" indent="-457200" eaLnBrk="0" hangingPunct="0">
              <a:buFont typeface="Wingdings" pitchFamily="2" charset="2"/>
              <a:buChar char="l"/>
            </a:pPr>
            <a:r>
              <a:rPr lang="en-US" altLang="zh-CN" sz="2000"/>
              <a:t>Magnetic field reduced the amount of cavitation and velocity of filaments</a:t>
            </a:r>
          </a:p>
          <a:p>
            <a:pPr marL="457200" indent="-457200" eaLnBrk="0" hangingPunct="0">
              <a:buFont typeface="Wingdings" pitchFamily="2" charset="2"/>
              <a:buChar char="l"/>
            </a:pPr>
            <a:r>
              <a:rPr lang="en-US" altLang="zh-CN" sz="2000"/>
              <a:t>Reasonable agreement with MERIT experiments on disruption velocities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ep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057400"/>
            <a:ext cx="3454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610600" cy="685800"/>
          </a:xfrm>
        </p:spPr>
        <p:txBody>
          <a:bodyPr/>
          <a:lstStyle/>
          <a:p>
            <a:r>
              <a:rPr lang="en-US" altLang="zh-CN" sz="3600" b="1" smtClean="0"/>
              <a:t>Cavitation and growth of surface filaments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381000" y="1371600"/>
            <a:ext cx="8153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SzPct val="50000"/>
              <a:buFont typeface="Wingdings" pitchFamily="2" charset="2"/>
              <a:buChar char="n"/>
            </a:pPr>
            <a:endParaRPr lang="en-US" altLang="zh-CN" sz="2000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304800" y="1143000"/>
            <a:ext cx="8305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SzPct val="50000"/>
              <a:buFont typeface="Wingdings" pitchFamily="2" charset="2"/>
              <a:buChar char="n"/>
            </a:pPr>
            <a:r>
              <a:rPr lang="en-US" altLang="zh-CN" sz="2000"/>
              <a:t>To obtain the expansion velocity along the jet surface, we evaluate the expansion length in 4 typical positions. 14 GeV, 10 teraproton beam was used for energy deposition calculation</a:t>
            </a:r>
          </a:p>
        </p:txBody>
      </p:sp>
      <p:pic>
        <p:nvPicPr>
          <p:cNvPr id="7174" name="Picture 2" descr="hgjet5t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2133600"/>
            <a:ext cx="285908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715000"/>
            <a:ext cx="3886200" cy="457200"/>
          </a:xfrm>
        </p:spPr>
        <p:txBody>
          <a:bodyPr/>
          <a:lstStyle/>
          <a:p>
            <a:r>
              <a:rPr lang="en-US" altLang="zh-CN" sz="2800" smtClean="0"/>
              <a:t>No magnetic field</a:t>
            </a:r>
          </a:p>
        </p:txBody>
      </p:sp>
      <p:pic>
        <p:nvPicPr>
          <p:cNvPr id="8195" name="Picture 4" descr="gfm_fila_vel_0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981200"/>
            <a:ext cx="4470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 descr="gfm_fila_vel_10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981200"/>
            <a:ext cx="44958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562600" y="5715000"/>
            <a:ext cx="274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altLang="zh-CN" sz="2800">
                <a:latin typeface="+mj-lt"/>
                <a:cs typeface="+mj-cs"/>
              </a:rPr>
              <a:t>B=10T</a:t>
            </a:r>
            <a:endParaRPr lang="en-US" altLang="zh-CN" sz="2800" dirty="0">
              <a:latin typeface="+mj-lt"/>
              <a:cs typeface="+mj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04800" y="381000"/>
            <a:ext cx="8610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altLang="zh-CN" sz="3600" b="1" dirty="0">
                <a:latin typeface="+mj-lt"/>
                <a:cs typeface="+mj-cs"/>
              </a:rPr>
              <a:t>Growth of surface filaments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ontent Placeholder 2"/>
          <p:cNvSpPr>
            <a:spLocks noGrp="1"/>
          </p:cNvSpPr>
          <p:nvPr>
            <p:ph idx="1"/>
          </p:nvPr>
        </p:nvSpPr>
        <p:spPr>
          <a:xfrm>
            <a:off x="381000" y="2286000"/>
            <a:ext cx="3657600" cy="2133600"/>
          </a:xfrm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en-US" sz="2400" smtClean="0">
                <a:latin typeface="Arial" pitchFamily="34" charset="0"/>
                <a:cs typeface="Arial" pitchFamily="34" charset="0"/>
              </a:rPr>
              <a:t>Muon Collider:</a:t>
            </a:r>
          </a:p>
          <a:p>
            <a:pPr eaLnBrk="1" hangingPunct="1">
              <a:buFont typeface="Arial" pitchFamily="34" charset="0"/>
              <a:buNone/>
            </a:pPr>
            <a:r>
              <a:rPr lang="en-US" sz="2400" smtClean="0">
                <a:latin typeface="Arial" pitchFamily="34" charset="0"/>
                <a:cs typeface="Arial" pitchFamily="34" charset="0"/>
              </a:rPr>
              <a:t>15 bunches / s</a:t>
            </a:r>
          </a:p>
          <a:p>
            <a:pPr eaLnBrk="1" hangingPunct="1">
              <a:buFont typeface="Arial" pitchFamily="34" charset="0"/>
              <a:buNone/>
            </a:pPr>
            <a:r>
              <a:rPr lang="en-US" sz="2400" smtClean="0">
                <a:latin typeface="Arial" pitchFamily="34" charset="0"/>
                <a:cs typeface="Arial" pitchFamily="34" charset="0"/>
              </a:rPr>
              <a:t>66.7 ms interval</a:t>
            </a:r>
          </a:p>
          <a:p>
            <a:pPr eaLnBrk="1" hangingPunct="1">
              <a:buFont typeface="Arial" pitchFamily="34" charset="0"/>
              <a:buNone/>
            </a:pPr>
            <a:r>
              <a:rPr lang="en-US" sz="2400" smtClean="0">
                <a:latin typeface="Arial" pitchFamily="34" charset="0"/>
                <a:cs typeface="Arial" pitchFamily="34" charset="0"/>
              </a:rPr>
              <a:t>208 teraproton per bunch</a:t>
            </a:r>
          </a:p>
          <a:p>
            <a:pPr eaLnBrk="1" hangingPunct="1">
              <a:buFont typeface="Arial" pitchFamily="34" charset="0"/>
              <a:buNone/>
            </a:pPr>
            <a:endParaRPr lang="en-US" sz="240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219" name="Content Placeholder 2"/>
          <p:cNvSpPr txBox="1">
            <a:spLocks/>
          </p:cNvSpPr>
          <p:nvPr/>
        </p:nvSpPr>
        <p:spPr bwMode="auto">
          <a:xfrm>
            <a:off x="0" y="3048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Font typeface="Arial" pitchFamily="34" charset="0"/>
              <a:buNone/>
            </a:pPr>
            <a:r>
              <a:rPr lang="en-US" sz="4000" b="1"/>
              <a:t>Muon Collider vs Neutrino Factory</a:t>
            </a:r>
          </a:p>
          <a:p>
            <a:pPr marL="342900" indent="-342900" algn="ctr">
              <a:spcBef>
                <a:spcPct val="20000"/>
              </a:spcBef>
              <a:buFont typeface="Arial" pitchFamily="34" charset="0"/>
              <a:buNone/>
            </a:pPr>
            <a:endParaRPr lang="en-US" sz="4000" b="1"/>
          </a:p>
        </p:txBody>
      </p:sp>
      <p:sp>
        <p:nvSpPr>
          <p:cNvPr id="9220" name="Content Placeholder 2"/>
          <p:cNvSpPr txBox="1">
            <a:spLocks/>
          </p:cNvSpPr>
          <p:nvPr/>
        </p:nvSpPr>
        <p:spPr bwMode="auto">
          <a:xfrm>
            <a:off x="5029200" y="2286000"/>
            <a:ext cx="4114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itchFamily="34" charset="0"/>
              <a:buNone/>
            </a:pPr>
            <a:r>
              <a:rPr lang="en-US" sz="2400"/>
              <a:t>Neutrino Factory: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None/>
            </a:pPr>
            <a:r>
              <a:rPr lang="en-US" sz="2400"/>
              <a:t>150 bunches / s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None/>
            </a:pPr>
            <a:r>
              <a:rPr lang="en-US" sz="2400"/>
              <a:t>6.67 ms interval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None/>
            </a:pPr>
            <a:r>
              <a:rPr lang="en-US" sz="2400"/>
              <a:t>20.8 teraproton per bunch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None/>
            </a:pPr>
            <a:endParaRPr lang="en-US" sz="2400"/>
          </a:p>
        </p:txBody>
      </p:sp>
      <p:sp>
        <p:nvSpPr>
          <p:cNvPr id="9221" name="Content Placeholder 2"/>
          <p:cNvSpPr txBox="1">
            <a:spLocks/>
          </p:cNvSpPr>
          <p:nvPr/>
        </p:nvSpPr>
        <p:spPr bwMode="auto">
          <a:xfrm>
            <a:off x="381000" y="1295400"/>
            <a:ext cx="8763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itchFamily="34" charset="0"/>
              <a:buNone/>
            </a:pPr>
            <a:r>
              <a:rPr lang="en-US" sz="2400"/>
              <a:t>Beam: 8 GeV, 4 MW, 3.125e15 particles/s, r.m.s. rad = 1.2 mm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None/>
            </a:pPr>
            <a:endParaRPr lang="en-US" sz="2400"/>
          </a:p>
        </p:txBody>
      </p:sp>
      <p:sp>
        <p:nvSpPr>
          <p:cNvPr id="9222" name="Rectangle 5"/>
          <p:cNvSpPr>
            <a:spLocks noChangeArrowheads="1"/>
          </p:cNvSpPr>
          <p:nvPr/>
        </p:nvSpPr>
        <p:spPr bwMode="auto">
          <a:xfrm>
            <a:off x="381000" y="4648200"/>
            <a:ext cx="5638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sz="2400"/>
              <a:t>Maximum pressure (estimate):</a:t>
            </a:r>
          </a:p>
          <a:p>
            <a:pPr>
              <a:buFont typeface="Arial" pitchFamily="34" charset="0"/>
              <a:buNone/>
            </a:pPr>
            <a:r>
              <a:rPr lang="en-US" sz="2400"/>
              <a:t>Muon Collider:  Pmax = 110 kbar</a:t>
            </a:r>
          </a:p>
          <a:p>
            <a:pPr>
              <a:buFont typeface="Arial" pitchFamily="34" charset="0"/>
              <a:buNone/>
            </a:pPr>
            <a:r>
              <a:rPr lang="en-US" sz="2400"/>
              <a:t>Neutrino Factory: Pmax = 11 kbar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/>
          <p:cNvSpPr txBox="1">
            <a:spLocks/>
          </p:cNvSpPr>
          <p:nvPr/>
        </p:nvSpPr>
        <p:spPr bwMode="auto">
          <a:xfrm>
            <a:off x="838200" y="304800"/>
            <a:ext cx="7620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Font typeface="Arial" pitchFamily="34" charset="0"/>
              <a:buNone/>
            </a:pPr>
            <a:r>
              <a:rPr lang="en-US" sz="4000" b="1"/>
              <a:t>Muon Collider</a:t>
            </a:r>
          </a:p>
          <a:p>
            <a:pPr marL="342900" indent="-342900" algn="ctr">
              <a:spcBef>
                <a:spcPct val="20000"/>
              </a:spcBef>
              <a:buFont typeface="Arial" pitchFamily="34" charset="0"/>
              <a:buNone/>
            </a:pPr>
            <a:endParaRPr lang="en-US" sz="4000" b="1"/>
          </a:p>
        </p:txBody>
      </p:sp>
      <p:pic>
        <p:nvPicPr>
          <p:cNvPr id="10243" name="Picture 5" descr="p_ini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7800"/>
            <a:ext cx="4649788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6" descr="P_mc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1447800"/>
            <a:ext cx="5181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Content Placeholder 2"/>
          <p:cNvSpPr>
            <a:spLocks noGrp="1"/>
          </p:cNvSpPr>
          <p:nvPr>
            <p:ph idx="1"/>
          </p:nvPr>
        </p:nvSpPr>
        <p:spPr>
          <a:xfrm>
            <a:off x="914400" y="5867400"/>
            <a:ext cx="5943600" cy="609600"/>
          </a:xfrm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en-US" sz="2400" smtClean="0">
                <a:latin typeface="Arial" pitchFamily="34" charset="0"/>
                <a:cs typeface="Arial" pitchFamily="34" charset="0"/>
              </a:rPr>
              <a:t>Jet disruption velocity: 103 m/s</a:t>
            </a:r>
          </a:p>
          <a:p>
            <a:pPr eaLnBrk="1" hangingPunct="1">
              <a:buFont typeface="Arial" pitchFamily="34" charset="0"/>
              <a:buNone/>
            </a:pPr>
            <a:endParaRPr lang="en-US" sz="240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502</Words>
  <Application>Microsoft Office PowerPoint</Application>
  <PresentationFormat>On-screen Show (4:3)</PresentationFormat>
  <Paragraphs>84</Paragraphs>
  <Slides>11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MHD Simulation of the mercury jet interaction with proton pulses  </vt:lpstr>
      <vt:lpstr>Cavitation and growth of surface filaments</vt:lpstr>
      <vt:lpstr>No magnetic field</vt:lpstr>
      <vt:lpstr>PowerPoint Presentation</vt:lpstr>
      <vt:lpstr>PowerPoint Presentation</vt:lpstr>
      <vt:lpstr>PowerPoint Presentation</vt:lpstr>
      <vt:lpstr>PowerPoint Presentation</vt:lpstr>
    </vt:vector>
  </TitlesOfParts>
  <Company>Stony Brook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Roman Samulyak</dc:creator>
  <cp:lastModifiedBy>Kirk T McDonald</cp:lastModifiedBy>
  <cp:revision>32</cp:revision>
  <dcterms:created xsi:type="dcterms:W3CDTF">2010-08-17T14:27:06Z</dcterms:created>
  <dcterms:modified xsi:type="dcterms:W3CDTF">2011-06-21T20:09:46Z</dcterms:modified>
</cp:coreProperties>
</file>