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19"/>
  </p:notesMasterIdLst>
  <p:handoutMasterIdLst>
    <p:handoutMasterId r:id="rId20"/>
  </p:handoutMasterIdLst>
  <p:sldIdLst>
    <p:sldId id="256" r:id="rId6"/>
    <p:sldId id="261" r:id="rId7"/>
    <p:sldId id="257" r:id="rId8"/>
    <p:sldId id="260" r:id="rId9"/>
    <p:sldId id="268" r:id="rId10"/>
    <p:sldId id="267" r:id="rId11"/>
    <p:sldId id="264" r:id="rId12"/>
    <p:sldId id="263" r:id="rId13"/>
    <p:sldId id="265" r:id="rId14"/>
    <p:sldId id="266" r:id="rId15"/>
    <p:sldId id="262" r:id="rId16"/>
    <p:sldId id="258" r:id="rId17"/>
    <p:sldId id="269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7967" autoAdjust="0"/>
  </p:normalViewPr>
  <p:slideViewPr>
    <p:cSldViewPr snapToGrid="0" snapToObjects="1">
      <p:cViewPr varScale="1">
        <p:scale>
          <a:sx n="84" d="100"/>
          <a:sy n="84" d="100"/>
        </p:scale>
        <p:origin x="17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8100" cy="3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725969-F28A-5B45-81BD-4249DB00ECC9}" type="datetimeFigureOut">
              <a:rPr lang="en-US" smtClean="0"/>
              <a:t>2/19/2014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0EA74B-60AA-9446-BCE8-2D7E559A5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77480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89E8B9-3152-EB45-ADCF-F80FE96F9BA8}" type="datetimeFigureOut">
              <a:rPr lang="en-US" smtClean="0"/>
              <a:t>2/19/2014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72B8F9-5099-7F44-AD13-E00D74EFD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11797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2B8F9-5099-7F44-AD13-E00D74EFD80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6420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2B8F9-5099-7F44-AD13-E00D74EFD80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1979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2B8F9-5099-7F44-AD13-E00D74EFD80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230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2B8F9-5099-7F44-AD13-E00D74EFD80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4016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2B8F9-5099-7F44-AD13-E00D74EFD80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4076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96935"/>
            <a:ext cx="7772400" cy="2089895"/>
          </a:xfrm>
        </p:spPr>
        <p:txBody>
          <a:bodyPr/>
          <a:lstStyle>
            <a:lvl1pPr>
              <a:defRPr>
                <a:solidFill>
                  <a:srgbClr val="17375E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6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February 19, 2014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FAC83-C8C4-8046-B35B-A8982368831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08815" y="6543081"/>
            <a:ext cx="5674901" cy="310384"/>
          </a:xfrm>
        </p:spPr>
        <p:txBody>
          <a:bodyPr/>
          <a:lstStyle/>
          <a:p>
            <a:r>
              <a:rPr lang="en-US" smtClean="0"/>
              <a:t>KT McDonald | DOE Review of MAP (FNAL, February 19-20, 2014)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3066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053" y="990544"/>
            <a:ext cx="8915813" cy="5557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934" y="6556849"/>
            <a:ext cx="1732895" cy="285745"/>
          </a:xfrm>
        </p:spPr>
        <p:txBody>
          <a:bodyPr/>
          <a:lstStyle/>
          <a:p>
            <a:r>
              <a:rPr lang="en-US" smtClean="0"/>
              <a:t>February 19,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83598" y="6535828"/>
            <a:ext cx="5674901" cy="310384"/>
          </a:xfrm>
        </p:spPr>
        <p:txBody>
          <a:bodyPr/>
          <a:lstStyle/>
          <a:p>
            <a:r>
              <a:rPr lang="en-US" smtClean="0"/>
              <a:t>KT McDonald | DOE Review of MAP (FNAL, February 19-20, 2014)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FAC83-C8C4-8046-B35B-A89823688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886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934" y="6556849"/>
            <a:ext cx="1732895" cy="285745"/>
          </a:xfrm>
        </p:spPr>
        <p:txBody>
          <a:bodyPr/>
          <a:lstStyle/>
          <a:p>
            <a:r>
              <a:rPr lang="en-US" smtClean="0"/>
              <a:t>February 19, 2014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FAC83-C8C4-8046-B35B-A89823688311}" type="slidenum">
              <a:rPr lang="en-US" smtClean="0"/>
              <a:t>‹#›</a:t>
            </a:fld>
            <a:endParaRPr lang="en-US"/>
          </a:p>
        </p:txBody>
      </p:sp>
      <p:sp>
        <p:nvSpPr>
          <p:cNvPr id="2" name="Rectangle 1"/>
          <p:cNvSpPr/>
          <p:nvPr userDrawn="1"/>
        </p:nvSpPr>
        <p:spPr>
          <a:xfrm>
            <a:off x="2286864" y="6561221"/>
            <a:ext cx="479611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0" i="0" u="none" strike="noStrike" baseline="0" dirty="0" smtClean="0">
                <a:solidFill>
                  <a:srgbClr val="17375E"/>
                </a:solidFill>
                <a:latin typeface="Arial" panose="020B0604020202020204" pitchFamily="34" charset="0"/>
              </a:rPr>
              <a:t>KT McDonald | DOE Review of MAP (FNAL, February 19-20, 2014)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722216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934" y="6556849"/>
            <a:ext cx="1732895" cy="285745"/>
          </a:xfrm>
        </p:spPr>
        <p:txBody>
          <a:bodyPr/>
          <a:lstStyle/>
          <a:p>
            <a:r>
              <a:rPr lang="en-US" smtClean="0"/>
              <a:t>February 19, 2014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FAC83-C8C4-8046-B35B-A89823688311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2286864" y="6561221"/>
            <a:ext cx="479611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0" i="0" u="none" strike="noStrike" baseline="0" dirty="0" smtClean="0">
                <a:solidFill>
                  <a:srgbClr val="17375E"/>
                </a:solidFill>
                <a:latin typeface="Arial" panose="020B0604020202020204" pitchFamily="34" charset="0"/>
              </a:rPr>
              <a:t>KT McDonald | DOE Review of MAP (FNAL, February 19-20, 2014)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73946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934" y="6556849"/>
            <a:ext cx="1732895" cy="285745"/>
          </a:xfrm>
        </p:spPr>
        <p:txBody>
          <a:bodyPr/>
          <a:lstStyle/>
          <a:p>
            <a:r>
              <a:rPr lang="en-US" smtClean="0"/>
              <a:t>February 19, 2014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FAC83-C8C4-8046-B35B-A89823688311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2286864" y="6561221"/>
            <a:ext cx="479611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0" i="0" u="none" strike="noStrike" baseline="0" dirty="0" smtClean="0">
                <a:solidFill>
                  <a:srgbClr val="17375E"/>
                </a:solidFill>
                <a:latin typeface="Arial" panose="020B0604020202020204" pitchFamily="34" charset="0"/>
              </a:rPr>
              <a:t>KT McDonald | DOE Review of MAP (FNAL, February 19-20, 2014)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618461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934" y="6556849"/>
            <a:ext cx="1732895" cy="285745"/>
          </a:xfrm>
        </p:spPr>
        <p:txBody>
          <a:bodyPr/>
          <a:lstStyle/>
          <a:p>
            <a:r>
              <a:rPr lang="en-US" smtClean="0"/>
              <a:t>February 19, 2014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FAC83-C8C4-8046-B35B-A89823688311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2286864" y="6561221"/>
            <a:ext cx="479611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0" i="0" u="none" strike="noStrike" baseline="0" dirty="0" smtClean="0">
                <a:solidFill>
                  <a:srgbClr val="17375E"/>
                </a:solidFill>
                <a:latin typeface="Arial" panose="020B0604020202020204" pitchFamily="34" charset="0"/>
              </a:rPr>
              <a:t>KT McDonald | DOE Review of MAP (FNAL, February 19-20, 2014)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040025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-12700"/>
            <a:ext cx="9152990" cy="984775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9053" y="-3192"/>
            <a:ext cx="8150231" cy="9879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9053" y="990544"/>
            <a:ext cx="8915813" cy="5557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228" y="6558965"/>
            <a:ext cx="1732895" cy="2857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17375E"/>
                </a:solidFill>
              </a:defRPr>
            </a:lvl1pPr>
          </a:lstStyle>
          <a:p>
            <a:r>
              <a:rPr lang="en-US" smtClean="0"/>
              <a:t>February 19,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70682" y="6651940"/>
            <a:ext cx="5674901" cy="3103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17375E"/>
                </a:solidFill>
              </a:defRPr>
            </a:lvl1pPr>
          </a:lstStyle>
          <a:p>
            <a:r>
              <a:rPr lang="en-US" smtClean="0"/>
              <a:t>KT McDonald | DOE Review of MAP (FNAL, February 19-20, 2014)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07796" y="6547616"/>
            <a:ext cx="1736203" cy="3103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17375E"/>
                </a:solidFill>
              </a:defRPr>
            </a:lvl1pPr>
          </a:lstStyle>
          <a:p>
            <a:fld id="{8A5FAC83-C8C4-8046-B35B-A8982368831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2" descr="C:\Documents and Settings\sgeer\My Documents\MAP\MAP-LOGO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294684" y="-10111"/>
            <a:ext cx="857250" cy="974725"/>
          </a:xfrm>
          <a:prstGeom prst="rect">
            <a:avLst/>
          </a:prstGeom>
          <a:noFill/>
          <a:ln w="50800">
            <a:noFill/>
          </a:ln>
          <a:effectLst/>
        </p:spPr>
      </p:pic>
      <p:sp>
        <p:nvSpPr>
          <p:cNvPr id="11" name="Rectangle 10"/>
          <p:cNvSpPr/>
          <p:nvPr/>
        </p:nvSpPr>
        <p:spPr>
          <a:xfrm>
            <a:off x="0" y="0"/>
            <a:ext cx="1243452" cy="97731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228" y="6547616"/>
            <a:ext cx="9126534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0" y="990544"/>
            <a:ext cx="9152990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Footer Placeholder 4"/>
          <p:cNvSpPr txBox="1">
            <a:spLocks/>
          </p:cNvSpPr>
          <p:nvPr userDrawn="1"/>
        </p:nvSpPr>
        <p:spPr>
          <a:xfrm>
            <a:off x="2273601" y="4482910"/>
            <a:ext cx="5674901" cy="31038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8450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62" r:id="rId5"/>
    <p:sldLayoutId id="2147483663" r:id="rId6"/>
  </p:sldLayoutIdLst>
  <p:timing>
    <p:tnLst>
      <p:par>
        <p:cTn id="1" dur="indefinite" restart="never" nodeType="tmRoot"/>
      </p:par>
    </p:tnLst>
  </p:timing>
  <p:hf hdr="0"/>
  <p:txStyles>
    <p:titleStyle>
      <a:lvl1pPr algn="ctr" defTabSz="4572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accent3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indico.bnl.gov/conferenceTimeTable.py?confId=617#20130419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hep.princeton.edu/~mcdonald/mumu/target/" TargetMode="External"/><Relationship Id="rId5" Type="http://schemas.openxmlformats.org/officeDocument/2006/relationships/hyperlink" Target="http://www.hep.princeton.edu/~mcdonald/mumu/target/fy13_targetry_l2_report.pdf" TargetMode="External"/><Relationship Id="rId4" Type="http://schemas.openxmlformats.org/officeDocument/2006/relationships/hyperlink" Target="http://www.hep.princeton.edu/~mcdonald/mumu/target/IDS-NF/RDR/IDS-NF-RDR_target_system.pdf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2116" y="1340186"/>
            <a:ext cx="7772400" cy="1114257"/>
          </a:xfrm>
        </p:spPr>
        <p:txBody>
          <a:bodyPr>
            <a:normAutofit fontScale="90000"/>
          </a:bodyPr>
          <a:lstStyle/>
          <a:p>
            <a:r>
              <a:rPr lang="en-US" sz="4800" dirty="0" smtClean="0"/>
              <a:t>Target R&amp;D</a:t>
            </a:r>
            <a:br>
              <a:rPr lang="en-US" sz="4800" dirty="0" smtClean="0"/>
            </a:b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9945" y="4818397"/>
            <a:ext cx="6400800" cy="1752600"/>
          </a:xfrm>
        </p:spPr>
        <p:txBody>
          <a:bodyPr/>
          <a:lstStyle/>
          <a:p>
            <a:r>
              <a:rPr lang="en-US" dirty="0" smtClean="0"/>
              <a:t>Kirk T McDonald</a:t>
            </a:r>
          </a:p>
          <a:p>
            <a:r>
              <a:rPr lang="en-US" i="1" dirty="0" smtClean="0"/>
              <a:t>Princeton University</a:t>
            </a:r>
          </a:p>
          <a:p>
            <a:r>
              <a:rPr lang="en-US" i="1" dirty="0" smtClean="0"/>
              <a:t>Feb. 19, 2014</a:t>
            </a:r>
            <a:endParaRPr lang="en-US" i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February 19,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2895" y="6547616"/>
            <a:ext cx="5674901" cy="310384"/>
          </a:xfrm>
        </p:spPr>
        <p:txBody>
          <a:bodyPr/>
          <a:lstStyle/>
          <a:p>
            <a:r>
              <a:rPr lang="en-US" smtClean="0"/>
              <a:t>KT McDonald | DOE Review of MAP (FNAL, February 19-20, 2014)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FAC83-C8C4-8046-B35B-A89823688311}" type="slidenum">
              <a:rPr lang="en-US" smtClean="0"/>
              <a:t>1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502563" y="2286000"/>
            <a:ext cx="417133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Scope of the effort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Progress since last </a:t>
            </a:r>
            <a:r>
              <a:rPr lang="en-US" sz="2400" dirty="0" smtClean="0"/>
              <a:t>Review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Key </a:t>
            </a:r>
            <a:r>
              <a:rPr lang="en-US" sz="2400" dirty="0"/>
              <a:t>t</a:t>
            </a:r>
            <a:r>
              <a:rPr lang="en-US" sz="2400" dirty="0" smtClean="0"/>
              <a:t>echnology challenges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R&amp;D plans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Personnel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17400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FAC83-C8C4-8046-B35B-A89823688311}" type="slidenum">
              <a:rPr lang="en-US" smtClean="0"/>
              <a:t>10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February 19, 2014</a:t>
            </a:r>
            <a:endParaRPr lang="en-US" dirty="0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28509" y="34008"/>
            <a:ext cx="764842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Challenge: 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Copper </a:t>
            </a:r>
            <a:r>
              <a:rPr lang="en-US" sz="2400" dirty="0">
                <a:solidFill>
                  <a:schemeClr val="bg1"/>
                </a:solidFill>
              </a:rPr>
              <a:t>Conductor for Radiation-Resistant Magnets</a:t>
            </a:r>
          </a:p>
        </p:txBody>
      </p:sp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0" y="1160805"/>
            <a:ext cx="3211236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sz="1600" dirty="0">
                <a:cs typeface="Arial" pitchFamily="34" charset="0"/>
                <a:sym typeface="Symbol" pitchFamily="18" charset="2"/>
              </a:rPr>
              <a:t>Organic insulation cannot be used in copper coils in the Target </a:t>
            </a:r>
            <a:r>
              <a:rPr lang="en-US" sz="1600" dirty="0" smtClean="0">
                <a:cs typeface="Arial" pitchFamily="34" charset="0"/>
                <a:sym typeface="Symbol" pitchFamily="18" charset="2"/>
              </a:rPr>
              <a:t>System (or Decay Channel).</a:t>
            </a:r>
          </a:p>
          <a:p>
            <a:pPr eaLnBrk="1" hangingPunct="1"/>
            <a:endParaRPr lang="en-US" sz="1600" dirty="0">
              <a:cs typeface="Arial" pitchFamily="34" charset="0"/>
              <a:sym typeface="Symbol" pitchFamily="18" charset="2"/>
            </a:endParaRPr>
          </a:p>
          <a:p>
            <a:pPr eaLnBrk="1" hangingPunct="1"/>
            <a:r>
              <a:rPr lang="en-US" sz="1600" dirty="0">
                <a:solidFill>
                  <a:srgbClr val="FF0000"/>
                </a:solidFill>
                <a:cs typeface="Arial" pitchFamily="34" charset="0"/>
                <a:sym typeface="Symbol" pitchFamily="18" charset="2"/>
              </a:rPr>
              <a:t>Radiation-resistant conductor with </a:t>
            </a:r>
            <a:r>
              <a:rPr lang="en-US" sz="1600" dirty="0" err="1" smtClean="0">
                <a:solidFill>
                  <a:srgbClr val="FF0000"/>
                </a:solidFill>
                <a:cs typeface="Arial" pitchFamily="34" charset="0"/>
                <a:sym typeface="Symbol" pitchFamily="18" charset="2"/>
              </a:rPr>
              <a:t>MgO</a:t>
            </a:r>
            <a:r>
              <a:rPr lang="en-US" sz="1600" dirty="0" smtClean="0">
                <a:solidFill>
                  <a:srgbClr val="FF0000"/>
                </a:solidFill>
                <a:cs typeface="Arial" pitchFamily="34" charset="0"/>
                <a:sym typeface="Symbol" pitchFamily="18" charset="2"/>
              </a:rPr>
              <a:t> (or spinel)  </a:t>
            </a:r>
            <a:r>
              <a:rPr lang="en-US" sz="1600" dirty="0">
                <a:solidFill>
                  <a:srgbClr val="FF0000"/>
                </a:solidFill>
                <a:cs typeface="Arial" pitchFamily="34" charset="0"/>
                <a:sym typeface="Symbol" pitchFamily="18" charset="2"/>
              </a:rPr>
              <a:t>insulation has been developed </a:t>
            </a:r>
            <a:r>
              <a:rPr lang="en-US" sz="1600" dirty="0" smtClean="0">
                <a:solidFill>
                  <a:srgbClr val="FF0000"/>
                </a:solidFill>
                <a:cs typeface="Arial" pitchFamily="34" charset="0"/>
                <a:sym typeface="Symbol" pitchFamily="18" charset="2"/>
              </a:rPr>
              <a:t> at </a:t>
            </a:r>
            <a:r>
              <a:rPr lang="en-US" sz="1600" dirty="0">
                <a:solidFill>
                  <a:srgbClr val="FF0000"/>
                </a:solidFill>
                <a:cs typeface="Arial" pitchFamily="34" charset="0"/>
                <a:sym typeface="Symbol" pitchFamily="18" charset="2"/>
              </a:rPr>
              <a:t>KEK/JHF.</a:t>
            </a:r>
          </a:p>
        </p:txBody>
      </p:sp>
      <p:pic>
        <p:nvPicPr>
          <p:cNvPr id="9" name="Picture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4686" y="907344"/>
            <a:ext cx="6400800" cy="388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156" y="4755879"/>
            <a:ext cx="6699250" cy="164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17370" y="6313852"/>
            <a:ext cx="51998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FRIB application: </a:t>
            </a:r>
            <a:r>
              <a:rPr lang="en-US" sz="1200" dirty="0" err="1" smtClean="0"/>
              <a:t>Chouban</a:t>
            </a:r>
            <a:r>
              <a:rPr lang="en-US" sz="1200" dirty="0" smtClean="0"/>
              <a:t>, Green &amp; Zeller, IEEETAS 22, 4003601 (2012)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702066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Target R&amp;D Status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053" y="990544"/>
            <a:ext cx="9024946" cy="5557072"/>
          </a:xfrm>
        </p:spPr>
        <p:txBody>
          <a:bodyPr>
            <a:normAutofit/>
          </a:bodyPr>
          <a:lstStyle/>
          <a:p>
            <a:r>
              <a:rPr lang="en-US" sz="1800" dirty="0" smtClean="0"/>
              <a:t>Past studies of Target Systems for 1.5- and 4-MW beam power permit rapid progress on a scenario for 1-MW @ 6.75 </a:t>
            </a:r>
            <a:r>
              <a:rPr lang="en-US" sz="1800" dirty="0" err="1" smtClean="0"/>
              <a:t>GeV</a:t>
            </a:r>
            <a:r>
              <a:rPr lang="en-US" sz="1800" dirty="0" smtClean="0"/>
              <a:t>.</a:t>
            </a:r>
          </a:p>
          <a:p>
            <a:r>
              <a:rPr lang="en-US" sz="1800" dirty="0" smtClean="0"/>
              <a:t>Yield from a 75-cm-long carbon target @ 6.75 </a:t>
            </a:r>
            <a:r>
              <a:rPr lang="en-US" sz="1800" dirty="0" err="1" smtClean="0"/>
              <a:t>GeV</a:t>
            </a:r>
            <a:r>
              <a:rPr lang="en-US" sz="1800" dirty="0" smtClean="0"/>
              <a:t> is about 80% that of a Hg target;</a:t>
            </a:r>
          </a:p>
          <a:p>
            <a:pPr lvl="1"/>
            <a:r>
              <a:rPr lang="en-US" sz="1400" dirty="0" smtClean="0"/>
              <a:t>(90% of a Ga target), with </a:t>
            </a:r>
            <a:r>
              <a:rPr lang="en-US" sz="1400" dirty="0" smtClean="0">
                <a:sym typeface="Symbol" panose="05050102010706020507" pitchFamily="18" charset="2"/>
              </a:rPr>
              <a:t></a:t>
            </a:r>
            <a:r>
              <a:rPr lang="en-US" sz="1400" baseline="30000" dirty="0" smtClean="0">
                <a:sym typeface="Symbol" panose="05050102010706020507" pitchFamily="18" charset="2"/>
              </a:rPr>
              <a:t>+</a:t>
            </a:r>
            <a:r>
              <a:rPr lang="en-US" sz="1400" dirty="0" smtClean="0">
                <a:sym typeface="Symbol" panose="05050102010706020507" pitchFamily="18" charset="2"/>
              </a:rPr>
              <a:t>/</a:t>
            </a:r>
            <a:r>
              <a:rPr lang="en-US" sz="1400" baseline="30000" dirty="0" smtClean="0">
                <a:sym typeface="Symbol" panose="05050102010706020507" pitchFamily="18" charset="2"/>
              </a:rPr>
              <a:t>-</a:t>
            </a:r>
            <a:r>
              <a:rPr lang="en-US" sz="1400" dirty="0" smtClean="0">
                <a:sym typeface="Symbol" panose="05050102010706020507" pitchFamily="18" charset="2"/>
              </a:rPr>
              <a:t> ~ 1.27  (</a:t>
            </a:r>
            <a:r>
              <a:rPr lang="en-US" sz="1400" baseline="30000" dirty="0" smtClean="0">
                <a:sym typeface="Symbol" panose="05050102010706020507" pitchFamily="18" charset="2"/>
              </a:rPr>
              <a:t>-</a:t>
            </a:r>
            <a:r>
              <a:rPr lang="en-US" sz="1400" dirty="0" smtClean="0">
                <a:sym typeface="Symbol" panose="05050102010706020507" pitchFamily="18" charset="2"/>
              </a:rPr>
              <a:t>/</a:t>
            </a:r>
            <a:r>
              <a:rPr lang="en-US" sz="1400" baseline="30000" dirty="0" smtClean="0">
                <a:sym typeface="Symbol" panose="05050102010706020507" pitchFamily="18" charset="2"/>
              </a:rPr>
              <a:t>+</a:t>
            </a:r>
            <a:r>
              <a:rPr lang="en-US" sz="1400" dirty="0" smtClean="0">
                <a:sym typeface="Symbol" panose="05050102010706020507" pitchFamily="18" charset="2"/>
              </a:rPr>
              <a:t> </a:t>
            </a:r>
            <a:r>
              <a:rPr lang="en-US" sz="1400" dirty="0">
                <a:sym typeface="Symbol" panose="05050102010706020507" pitchFamily="18" charset="2"/>
              </a:rPr>
              <a:t>~ </a:t>
            </a:r>
            <a:r>
              <a:rPr lang="en-US" sz="1400" dirty="0" smtClean="0">
                <a:sym typeface="Symbol" panose="05050102010706020507" pitchFamily="18" charset="2"/>
              </a:rPr>
              <a:t>1.21 for Hg, </a:t>
            </a:r>
            <a:r>
              <a:rPr lang="en-US" sz="1400" dirty="0">
                <a:sym typeface="Symbol" panose="05050102010706020507" pitchFamily="18" charset="2"/>
              </a:rPr>
              <a:t></a:t>
            </a:r>
            <a:r>
              <a:rPr lang="en-US" sz="1400" baseline="30000" dirty="0">
                <a:sym typeface="Symbol" panose="05050102010706020507" pitchFamily="18" charset="2"/>
              </a:rPr>
              <a:t>+</a:t>
            </a:r>
            <a:r>
              <a:rPr lang="en-US" sz="1400" dirty="0">
                <a:sym typeface="Symbol" panose="05050102010706020507" pitchFamily="18" charset="2"/>
              </a:rPr>
              <a:t>/</a:t>
            </a:r>
            <a:r>
              <a:rPr lang="en-US" sz="1400" baseline="30000" dirty="0">
                <a:sym typeface="Symbol" panose="05050102010706020507" pitchFamily="18" charset="2"/>
              </a:rPr>
              <a:t>-</a:t>
            </a:r>
            <a:r>
              <a:rPr lang="en-US" sz="1400" dirty="0">
                <a:sym typeface="Symbol" panose="05050102010706020507" pitchFamily="18" charset="2"/>
              </a:rPr>
              <a:t> ~ </a:t>
            </a:r>
            <a:r>
              <a:rPr lang="en-US" sz="1400" dirty="0" smtClean="0">
                <a:sym typeface="Symbol" panose="05050102010706020507" pitchFamily="18" charset="2"/>
              </a:rPr>
              <a:t>1.03 for Ga).</a:t>
            </a:r>
          </a:p>
          <a:p>
            <a:r>
              <a:rPr lang="en-US" sz="1800" dirty="0" smtClean="0">
                <a:sym typeface="Symbol" panose="05050102010706020507" pitchFamily="18" charset="2"/>
              </a:rPr>
              <a:t>A 75-cm-long carbon rod immediately following the target rod may serve as a beam “dump” (needs further study).</a:t>
            </a:r>
          </a:p>
          <a:p>
            <a:r>
              <a:rPr lang="en-US" sz="1800" dirty="0" smtClean="0">
                <a:sym typeface="Symbol" panose="05050102010706020507" pitchFamily="18" charset="2"/>
              </a:rPr>
              <a:t>A preliminary layout of a carbon target inside</a:t>
            </a:r>
          </a:p>
          <a:p>
            <a:pPr marL="0" indent="0">
              <a:buNone/>
            </a:pPr>
            <a:r>
              <a:rPr lang="en-US" sz="1800" dirty="0">
                <a:sym typeface="Symbol" panose="05050102010706020507" pitchFamily="18" charset="2"/>
              </a:rPr>
              <a:t> </a:t>
            </a:r>
            <a:r>
              <a:rPr lang="en-US" sz="1800" dirty="0" smtClean="0">
                <a:sym typeface="Symbol" panose="05050102010706020507" pitchFamily="18" charset="2"/>
              </a:rPr>
              <a:t>    a 20-T capture solenoid has been generated.</a:t>
            </a:r>
          </a:p>
          <a:p>
            <a:pPr marL="0" indent="0">
              <a:buNone/>
            </a:pPr>
            <a:endParaRPr lang="en-US" sz="1800" dirty="0">
              <a:sym typeface="Symbol" panose="05050102010706020507" pitchFamily="18" charset="2"/>
            </a:endParaRPr>
          </a:p>
          <a:p>
            <a:pPr marL="0" indent="0">
              <a:buNone/>
            </a:pPr>
            <a:endParaRPr lang="en-US" sz="1800" dirty="0" smtClean="0">
              <a:sym typeface="Symbol" panose="05050102010706020507" pitchFamily="18" charset="2"/>
            </a:endParaRPr>
          </a:p>
          <a:p>
            <a:pPr marL="0" indent="0">
              <a:buNone/>
            </a:pPr>
            <a:r>
              <a:rPr lang="en-US" sz="1800" dirty="0" smtClean="0">
                <a:sym typeface="Symbol" panose="05050102010706020507" pitchFamily="18" charset="2"/>
              </a:rPr>
              <a:t>                                                                                        </a:t>
            </a:r>
          </a:p>
          <a:p>
            <a:pPr marL="0" indent="0">
              <a:buNone/>
            </a:pPr>
            <a:r>
              <a:rPr lang="en-US" sz="1800" dirty="0">
                <a:sym typeface="Symbol" panose="05050102010706020507" pitchFamily="18" charset="2"/>
              </a:rPr>
              <a:t> </a:t>
            </a:r>
            <a:r>
              <a:rPr lang="en-US" sz="1800" dirty="0" smtClean="0">
                <a:sym typeface="Symbol" panose="05050102010706020507" pitchFamily="18" charset="2"/>
              </a:rPr>
              <a:t>                                                                                       Next steps: simulate energy</a:t>
            </a:r>
          </a:p>
          <a:p>
            <a:pPr marL="0" indent="0">
              <a:buNone/>
            </a:pPr>
            <a:r>
              <a:rPr lang="en-US" sz="1800" dirty="0">
                <a:sym typeface="Symbol" panose="05050102010706020507" pitchFamily="18" charset="2"/>
              </a:rPr>
              <a:t> </a:t>
            </a:r>
            <a:r>
              <a:rPr lang="en-US" sz="1800" dirty="0" smtClean="0">
                <a:sym typeface="Symbol" panose="05050102010706020507" pitchFamily="18" charset="2"/>
              </a:rPr>
              <a:t>                                                                                       deposition to determine viable</a:t>
            </a:r>
          </a:p>
          <a:p>
            <a:pPr marL="0" indent="0">
              <a:buNone/>
            </a:pPr>
            <a:r>
              <a:rPr lang="en-US" sz="1800" dirty="0">
                <a:sym typeface="Symbol" panose="05050102010706020507" pitchFamily="18" charset="2"/>
              </a:rPr>
              <a:t> </a:t>
            </a:r>
            <a:r>
              <a:rPr lang="en-US" sz="1800" dirty="0" smtClean="0">
                <a:sym typeface="Symbol" panose="05050102010706020507" pitchFamily="18" charset="2"/>
              </a:rPr>
              <a:t>                                                                                       shielding scenario for the</a:t>
            </a:r>
          </a:p>
          <a:p>
            <a:pPr marL="0" indent="0">
              <a:buNone/>
            </a:pPr>
            <a:r>
              <a:rPr lang="en-US" sz="1800" dirty="0">
                <a:sym typeface="Symbol" panose="05050102010706020507" pitchFamily="18" charset="2"/>
              </a:rPr>
              <a:t> </a:t>
            </a:r>
            <a:r>
              <a:rPr lang="en-US" sz="1800" dirty="0" smtClean="0">
                <a:sym typeface="Symbol" panose="05050102010706020507" pitchFamily="18" charset="2"/>
              </a:rPr>
              <a:t>                                                                                       superconducting coils </a:t>
            </a:r>
          </a:p>
          <a:p>
            <a:pPr marL="0" indent="0">
              <a:buNone/>
            </a:pPr>
            <a:r>
              <a:rPr lang="en-US" sz="1800" dirty="0">
                <a:sym typeface="Symbol" panose="05050102010706020507" pitchFamily="18" charset="2"/>
              </a:rPr>
              <a:t> </a:t>
            </a:r>
            <a:r>
              <a:rPr lang="en-US" sz="1800" dirty="0" smtClean="0">
                <a:sym typeface="Symbol" panose="05050102010706020507" pitchFamily="18" charset="2"/>
              </a:rPr>
              <a:t>                                                                                       (including the chicane).                                                           </a:t>
            </a:r>
            <a:endParaRPr lang="en-US" sz="1800" dirty="0">
              <a:sym typeface="Symbol" panose="05050102010706020507" pitchFamily="18" charset="2"/>
            </a:endParaRPr>
          </a:p>
          <a:p>
            <a:pPr marL="0" indent="0">
              <a:buNone/>
            </a:pPr>
            <a:endParaRPr lang="en-US" sz="1800" dirty="0" smtClean="0"/>
          </a:p>
          <a:p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February 19,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KT McDonald | DOE Review of MAP (FNAL, February 19-20, 2014)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FAC83-C8C4-8046-B35B-A89823688311}" type="slidenum">
              <a:rPr lang="en-US" smtClean="0"/>
              <a:t>11</a:t>
            </a:fld>
            <a:endParaRPr lang="en-US"/>
          </a:p>
        </p:txBody>
      </p:sp>
      <p:pic>
        <p:nvPicPr>
          <p:cNvPr id="7" name="Picture 3" descr="140213 20to2T5m100cm target 3"/>
          <p:cNvPicPr>
            <a:picLocks noGrp="1" noChangeAspect="1"/>
          </p:cNvPicPr>
          <p:nvPr isPhoto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3386" y="2474944"/>
            <a:ext cx="3524054" cy="1725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>
            <a:off x="6112042" y="2586789"/>
            <a:ext cx="642719" cy="96252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087329" y="2428568"/>
            <a:ext cx="4817806" cy="83199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2" descr="140213 20to2T5m100cm overall 6"/>
          <p:cNvPicPr>
            <a:picLocks noGrp="1" noChangeAspect="1"/>
          </p:cNvPicPr>
          <p:nvPr isPhoto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56" y="3476513"/>
            <a:ext cx="5458204" cy="3030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-32768" y="3549312"/>
            <a:ext cx="1450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333FF"/>
                </a:solidFill>
              </a:rPr>
              <a:t>15-T SC coil</a:t>
            </a:r>
            <a:endParaRPr lang="en-US" dirty="0">
              <a:solidFill>
                <a:srgbClr val="3333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37539" y="3364075"/>
            <a:ext cx="13970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3333FF"/>
                </a:solidFill>
              </a:rPr>
              <a:t>W-bead shielding</a:t>
            </a:r>
            <a:endParaRPr lang="en-US" dirty="0">
              <a:solidFill>
                <a:srgbClr val="3333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9053" y="4036585"/>
            <a:ext cx="1296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333FF"/>
                </a:solidFill>
              </a:rPr>
              <a:t>5-T Cu coil</a:t>
            </a:r>
            <a:endParaRPr lang="en-US" dirty="0">
              <a:solidFill>
                <a:srgbClr val="3333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-8704" y="5233734"/>
            <a:ext cx="10193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3333FF"/>
                </a:solidFill>
              </a:rPr>
              <a:t>Carbon target module</a:t>
            </a:r>
            <a:endParaRPr lang="en-US" dirty="0">
              <a:solidFill>
                <a:srgbClr val="3333FF"/>
              </a:solidFill>
            </a:endParaRPr>
          </a:p>
        </p:txBody>
      </p:sp>
      <p:cxnSp>
        <p:nvCxnSpPr>
          <p:cNvPr id="16" name="Straight Arrow Connector 15"/>
          <p:cNvCxnSpPr>
            <a:stCxn id="8" idx="3"/>
          </p:cNvCxnSpPr>
          <p:nvPr/>
        </p:nvCxnSpPr>
        <p:spPr>
          <a:xfrm>
            <a:off x="1417309" y="3733978"/>
            <a:ext cx="1253702" cy="18466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1400317" y="4275381"/>
            <a:ext cx="1270694" cy="24297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1010651" y="4632159"/>
            <a:ext cx="2076678" cy="71401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0" idx="1"/>
          </p:cNvCxnSpPr>
          <p:nvPr/>
        </p:nvCxnSpPr>
        <p:spPr>
          <a:xfrm flipH="1">
            <a:off x="4006517" y="3687241"/>
            <a:ext cx="431022" cy="53866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4058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Target R&amp;D Goals FY14-16</a:t>
            </a:r>
            <a:br>
              <a:rPr lang="en-US" dirty="0" smtClean="0"/>
            </a:br>
            <a:r>
              <a:rPr lang="en-US" sz="2700" dirty="0" smtClean="0"/>
              <a:t>(through the Front End IBS Process)</a:t>
            </a:r>
            <a:endParaRPr lang="en-US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34" y="1098832"/>
            <a:ext cx="9127065" cy="5557072"/>
          </a:xfrm>
        </p:spPr>
        <p:txBody>
          <a:bodyPr>
            <a:normAutofit/>
          </a:bodyPr>
          <a:lstStyle/>
          <a:p>
            <a:r>
              <a:rPr lang="en-US" sz="1800" dirty="0" smtClean="0"/>
              <a:t>The main goal is to develop a Target-System scenario for Phase 1 of MASS       (6.75 </a:t>
            </a:r>
            <a:r>
              <a:rPr lang="en-US" sz="1800" dirty="0" err="1" smtClean="0"/>
              <a:t>GeV</a:t>
            </a:r>
            <a:r>
              <a:rPr lang="en-US" sz="1800" dirty="0" smtClean="0"/>
              <a:t>, 1 MW); </a:t>
            </a:r>
          </a:p>
          <a:p>
            <a:pPr lvl="1"/>
            <a:r>
              <a:rPr lang="en-US" sz="1400" dirty="0" smtClean="0"/>
              <a:t>Retain an upgrade path to 4-MW, possibly with different beam energy and/or liquid-metal-jet target.</a:t>
            </a:r>
          </a:p>
          <a:p>
            <a:r>
              <a:rPr lang="en-US" sz="1800" dirty="0" smtClean="0"/>
              <a:t>A carbon target (graphite, radiation cooled in He-gas atmosphere) is the baseline option at 1 MW.</a:t>
            </a:r>
          </a:p>
          <a:p>
            <a:pPr lvl="1"/>
            <a:r>
              <a:rPr lang="en-US" sz="1400" dirty="0" smtClean="0"/>
              <a:t> A carbon target is viable at 4 MW, if replaced ~ weekly.  </a:t>
            </a:r>
          </a:p>
          <a:p>
            <a:pPr lvl="1"/>
            <a:r>
              <a:rPr lang="en-US" sz="1400" dirty="0" smtClean="0"/>
              <a:t>Effort should be made to determine whether this could be done via remote handling in ~ 1 shift. </a:t>
            </a:r>
          </a:p>
          <a:p>
            <a:pPr marL="57150" indent="0">
              <a:buNone/>
            </a:pPr>
            <a:endParaRPr lang="en-US" sz="1800" i="1" dirty="0" smtClean="0"/>
          </a:p>
          <a:p>
            <a:pPr marL="57150" indent="0">
              <a:buNone/>
            </a:pPr>
            <a:endParaRPr lang="en-US" sz="1800" i="1" dirty="0"/>
          </a:p>
          <a:p>
            <a:pPr marL="57150" indent="0">
              <a:buNone/>
            </a:pPr>
            <a:endParaRPr lang="en-US" sz="1800" i="1" dirty="0" smtClean="0"/>
          </a:p>
          <a:p>
            <a:pPr marL="57150" indent="0">
              <a:buNone/>
            </a:pPr>
            <a:r>
              <a:rPr lang="en-US" sz="1800" i="1" dirty="0" smtClean="0"/>
              <a:t>Target R&amp;D in FY16-20 will emphasize conceptual engineering with little/no hardware testing.</a:t>
            </a:r>
          </a:p>
          <a:p>
            <a:pPr lvl="1"/>
            <a:endParaRPr lang="en-US" sz="1400" dirty="0" smtClean="0"/>
          </a:p>
          <a:p>
            <a:endParaRPr lang="en-US" sz="1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KT McDonald | DOE Review of MAP (FNAL, February 19-20, 2014)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FAC83-C8C4-8046-B35B-A89823688311}" type="slidenum">
              <a:rPr lang="en-US" smtClean="0"/>
              <a:t>12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February 19,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17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February 19,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KT McDonald | DOE Review of MAP (FNAL, February 19-20, 2014)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FAC83-C8C4-8046-B35B-A89823688311}" type="slidenum">
              <a:rPr lang="en-US" smtClean="0"/>
              <a:t>13</a:t>
            </a:fld>
            <a:endParaRPr lang="en-US"/>
          </a:p>
        </p:txBody>
      </p:sp>
      <p:sp>
        <p:nvSpPr>
          <p:cNvPr id="8" name="Title 5"/>
          <p:cNvSpPr txBox="1">
            <a:spLocks/>
          </p:cNvSpPr>
          <p:nvPr/>
        </p:nvSpPr>
        <p:spPr>
          <a:xfrm>
            <a:off x="78941" y="-31270"/>
            <a:ext cx="8150231" cy="9879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Target R&amp;D Personnel &amp; Effort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idx="1"/>
          </p:nvPr>
        </p:nvSpPr>
        <p:spPr>
          <a:xfrm>
            <a:off x="78941" y="5437739"/>
            <a:ext cx="8915813" cy="2125634"/>
          </a:xfrm>
        </p:spPr>
        <p:txBody>
          <a:bodyPr>
            <a:normAutofit/>
          </a:bodyPr>
          <a:lstStyle/>
          <a:p>
            <a:r>
              <a:rPr lang="en-US" sz="1600" dirty="0" smtClean="0"/>
              <a:t>2.2 </a:t>
            </a:r>
            <a:r>
              <a:rPr lang="en-US" sz="1600" dirty="0"/>
              <a:t>FTE </a:t>
            </a:r>
            <a:r>
              <a:rPr lang="en-US" sz="1600" dirty="0" smtClean="0"/>
              <a:t>(and </a:t>
            </a:r>
            <a:r>
              <a:rPr lang="en-US" sz="1600" dirty="0"/>
              <a:t>5.5 FTE-</a:t>
            </a:r>
            <a:r>
              <a:rPr lang="en-US" sz="1600" dirty="0" err="1"/>
              <a:t>yr</a:t>
            </a:r>
            <a:r>
              <a:rPr lang="en-US" sz="1600" dirty="0" smtClean="0"/>
              <a:t>) through the Initial Baseline Selection process (April 2016 for the Front End), </a:t>
            </a:r>
            <a:r>
              <a:rPr lang="en-US" sz="1600" i="1" dirty="0" smtClean="0"/>
              <a:t>i.e., </a:t>
            </a:r>
            <a:r>
              <a:rPr lang="en-US" sz="1600" dirty="0" smtClean="0"/>
              <a:t>for 2.5 years, 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0642004"/>
              </p:ext>
            </p:extLst>
          </p:nvPr>
        </p:nvGraphicFramePr>
        <p:xfrm>
          <a:off x="577004" y="1662731"/>
          <a:ext cx="7959601" cy="3688080"/>
        </p:xfrm>
        <a:graphic>
          <a:graphicData uri="http://schemas.openxmlformats.org/drawingml/2006/table">
            <a:tbl>
              <a:tblPr firstRow="1" bandRow="1">
                <a:tableStyleId>{125E5076-3810-47DD-B79F-674D7AD40C01}</a:tableStyleId>
              </a:tblPr>
              <a:tblGrid>
                <a:gridCol w="1594896"/>
                <a:gridCol w="1684421"/>
                <a:gridCol w="4680284"/>
              </a:tblGrid>
              <a:tr h="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Personnel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Institution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Task</a:t>
                      </a:r>
                      <a:endParaRPr lang="en-US" sz="16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HG Kirk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BNL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L1 Management</a:t>
                      </a:r>
                      <a:endParaRPr lang="en-US" sz="16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KT</a:t>
                      </a:r>
                      <a:r>
                        <a:rPr lang="en-US" sz="1600" baseline="0" dirty="0" smtClean="0"/>
                        <a:t> McDonald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Princeton</a:t>
                      </a:r>
                      <a:r>
                        <a:rPr lang="en-US" sz="1600" baseline="0" dirty="0" smtClean="0"/>
                        <a:t> U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L2</a:t>
                      </a:r>
                      <a:r>
                        <a:rPr lang="en-US" sz="1600" baseline="0" dirty="0" smtClean="0"/>
                        <a:t> Management</a:t>
                      </a:r>
                      <a:endParaRPr lang="en-US" sz="16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X</a:t>
                      </a:r>
                      <a:r>
                        <a:rPr lang="en-US" sz="1600" baseline="0" dirty="0" smtClean="0"/>
                        <a:t> Ding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UCLA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Target geometry optimization</a:t>
                      </a:r>
                      <a:endParaRPr lang="en-US" sz="16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RJ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Weggel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PBL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Magnet and shield conceptual design</a:t>
                      </a:r>
                      <a:endParaRPr lang="en-US" sz="16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VB</a:t>
                      </a:r>
                      <a:r>
                        <a:rPr lang="en-US" sz="1600" baseline="0" dirty="0" smtClean="0"/>
                        <a:t> Graves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ORNL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Mechanical</a:t>
                      </a:r>
                      <a:r>
                        <a:rPr lang="en-US" sz="1600" baseline="0" dirty="0" smtClean="0"/>
                        <a:t> layout, target handling design</a:t>
                      </a:r>
                      <a:endParaRPr lang="en-US" sz="1600" dirty="0" smtClean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Souchlas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PBL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Energy</a:t>
                      </a:r>
                      <a:r>
                        <a:rPr lang="en-US" sz="1600" baseline="0" dirty="0" smtClean="0"/>
                        <a:t> deposition simulation</a:t>
                      </a:r>
                      <a:endParaRPr lang="en-US" sz="1600" dirty="0" smtClean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 </a:t>
                      </a:r>
                      <a:r>
                        <a:rPr lang="en-US" sz="1600" dirty="0" err="1" smtClean="0"/>
                        <a:t>Striganov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FNAL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Energy deposition simulation</a:t>
                      </a: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HK Sayed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BNL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Global optimization with Front End</a:t>
                      </a:r>
                      <a:endParaRPr lang="en-US" sz="16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Y</a:t>
                      </a:r>
                      <a:r>
                        <a:rPr lang="en-US" sz="1600" baseline="0" dirty="0" smtClean="0"/>
                        <a:t> Zhan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Stony</a:t>
                      </a:r>
                      <a:r>
                        <a:rPr lang="en-US" sz="1600" baseline="0" dirty="0" smtClean="0"/>
                        <a:t> Brook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Mercury</a:t>
                      </a:r>
                      <a:r>
                        <a:rPr lang="en-US" sz="1600" baseline="0" dirty="0" smtClean="0"/>
                        <a:t> nozzle simulations</a:t>
                      </a:r>
                      <a:endParaRPr lang="en-US" sz="16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600" baseline="0" dirty="0" smtClean="0"/>
                        <a:t>RV </a:t>
                      </a:r>
                      <a:r>
                        <a:rPr lang="en-US" sz="1600" baseline="0" dirty="0" err="1" smtClean="0"/>
                        <a:t>Samulyak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Stony</a:t>
                      </a:r>
                      <a:r>
                        <a:rPr lang="en-US" sz="1600" baseline="0" dirty="0" smtClean="0"/>
                        <a:t> Brook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Simulations of beam-</a:t>
                      </a:r>
                      <a:r>
                        <a:rPr lang="en-US" sz="1600" baseline="0" dirty="0" smtClean="0"/>
                        <a:t>jet interaction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-18691" y="959453"/>
            <a:ext cx="88301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Target System effort is in support of Front End design, and is part of the accounting </a:t>
            </a:r>
            <a:r>
              <a:rPr lang="en-US" dirty="0"/>
              <a:t>presented earlier </a:t>
            </a:r>
            <a:r>
              <a:rPr lang="en-US" dirty="0" smtClean="0"/>
              <a:t>by D. </a:t>
            </a:r>
            <a:r>
              <a:rPr lang="en-US" dirty="0" err="1" smtClean="0"/>
              <a:t>Stratakis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971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053" y="-27256"/>
            <a:ext cx="8150231" cy="987967"/>
          </a:xfrm>
        </p:spPr>
        <p:txBody>
          <a:bodyPr/>
          <a:lstStyle/>
          <a:p>
            <a:r>
              <a:rPr lang="en-US" dirty="0"/>
              <a:t>Scope of the </a:t>
            </a:r>
            <a:r>
              <a:rPr lang="en-US" dirty="0" smtClean="0"/>
              <a:t>Target R&amp;D Effort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053" y="1134928"/>
            <a:ext cx="8915813" cy="5557072"/>
          </a:xfrm>
        </p:spPr>
        <p:txBody>
          <a:bodyPr>
            <a:normAutofit fontScale="92500" lnSpcReduction="10000"/>
          </a:bodyPr>
          <a:lstStyle/>
          <a:p>
            <a:r>
              <a:rPr lang="en-US" sz="1800" dirty="0" smtClean="0"/>
              <a:t>Provide a Target System scenario for Phase 1 operation at </a:t>
            </a:r>
            <a:r>
              <a:rPr lang="en-US" sz="1800" dirty="0" smtClean="0"/>
              <a:t>1-MW beam power with </a:t>
            </a:r>
            <a:r>
              <a:rPr lang="en-US" sz="1800" dirty="0" smtClean="0"/>
              <a:t>a relatively conventional technology (such as a carbon target), </a:t>
            </a:r>
            <a:endParaRPr lang="en-US" sz="1800" dirty="0" smtClean="0"/>
          </a:p>
          <a:p>
            <a:pPr lvl="1"/>
            <a:r>
              <a:rPr lang="en-US" sz="1400" dirty="0" smtClean="0"/>
              <a:t>W</a:t>
            </a:r>
            <a:r>
              <a:rPr lang="en-US" sz="1400" dirty="0" smtClean="0"/>
              <a:t>ith </a:t>
            </a:r>
            <a:r>
              <a:rPr lang="en-US" sz="1400" dirty="0" smtClean="0"/>
              <a:t>an upgrade path to </a:t>
            </a:r>
            <a:r>
              <a:rPr lang="en-US" sz="1400" dirty="0" smtClean="0"/>
              <a:t>later </a:t>
            </a:r>
            <a:r>
              <a:rPr lang="en-US" sz="1400" dirty="0" smtClean="0"/>
              <a:t>operation </a:t>
            </a:r>
            <a:r>
              <a:rPr lang="en-US" sz="1400" dirty="0" smtClean="0"/>
              <a:t>at 4 MW</a:t>
            </a:r>
            <a:r>
              <a:rPr lang="en-US" sz="1400" dirty="0" smtClean="0"/>
              <a:t>.</a:t>
            </a:r>
          </a:p>
          <a:p>
            <a:r>
              <a:rPr lang="en-US" sz="1800" dirty="0" smtClean="0"/>
              <a:t>Identify and address the technology issues associated with the dissipation of up to </a:t>
            </a:r>
            <a:r>
              <a:rPr lang="en-US" sz="1800" dirty="0" smtClean="0"/>
              <a:t>     4-MW </a:t>
            </a:r>
            <a:r>
              <a:rPr lang="en-US" sz="1800" dirty="0" smtClean="0"/>
              <a:t>beam power in the Target System.</a:t>
            </a:r>
          </a:p>
          <a:p>
            <a:endParaRPr lang="en-US" sz="1800" dirty="0"/>
          </a:p>
          <a:p>
            <a:pPr marL="0" indent="0">
              <a:buNone/>
            </a:pPr>
            <a:r>
              <a:rPr lang="en-US" sz="1800" dirty="0" smtClean="0"/>
              <a:t>To accomplish these goals, several types of effort are required</a:t>
            </a:r>
            <a:r>
              <a:rPr lang="en-US" sz="1800" dirty="0" smtClean="0"/>
              <a:t>:</a:t>
            </a:r>
          </a:p>
          <a:p>
            <a:r>
              <a:rPr lang="en-US" sz="1800" i="1" dirty="0" smtClean="0">
                <a:solidFill>
                  <a:srgbClr val="3333FF"/>
                </a:solidFill>
              </a:rPr>
              <a:t>Hardware R&amp;D </a:t>
            </a:r>
            <a:r>
              <a:rPr lang="en-US" sz="1800" i="1" dirty="0" smtClean="0"/>
              <a:t>to validate concept of liquid metal jet target [</a:t>
            </a:r>
            <a:r>
              <a:rPr lang="en-US" sz="1800" i="1" dirty="0"/>
              <a:t>MERIT </a:t>
            </a:r>
            <a:r>
              <a:rPr lang="en-US" sz="1800" i="1" dirty="0" err="1"/>
              <a:t>expt</a:t>
            </a:r>
            <a:r>
              <a:rPr lang="en-US" sz="1800" i="1" dirty="0" smtClean="0"/>
              <a:t>], and assess radiation damage to target materials [at BLIP facility] (2001-07) .</a:t>
            </a:r>
          </a:p>
          <a:p>
            <a:r>
              <a:rPr lang="en-US" sz="1800" dirty="0" smtClean="0">
                <a:solidFill>
                  <a:srgbClr val="3333FF"/>
                </a:solidFill>
              </a:rPr>
              <a:t>Optimize </a:t>
            </a:r>
            <a:r>
              <a:rPr lang="en-US" sz="1800" dirty="0" smtClean="0">
                <a:solidFill>
                  <a:srgbClr val="3333FF"/>
                </a:solidFill>
              </a:rPr>
              <a:t>particle production </a:t>
            </a:r>
            <a:r>
              <a:rPr lang="en-US" sz="1800" dirty="0" smtClean="0"/>
              <a:t>by candidate targets (via geometry of the target).</a:t>
            </a:r>
          </a:p>
          <a:p>
            <a:r>
              <a:rPr lang="en-US" sz="1800" dirty="0" smtClean="0">
                <a:solidFill>
                  <a:srgbClr val="3333FF"/>
                </a:solidFill>
              </a:rPr>
              <a:t>Optimize capture of the secondary particles </a:t>
            </a:r>
            <a:r>
              <a:rPr lang="en-US" sz="1800" dirty="0" smtClean="0"/>
              <a:t>(taking into account constraints from downstream system in the Front End and beyond).</a:t>
            </a:r>
          </a:p>
          <a:p>
            <a:r>
              <a:rPr lang="en-US" sz="1800" dirty="0" smtClean="0">
                <a:solidFill>
                  <a:srgbClr val="3333FF"/>
                </a:solidFill>
              </a:rPr>
              <a:t>Conceptual design of the Target System magnets </a:t>
            </a:r>
            <a:r>
              <a:rPr lang="en-US" sz="1800" dirty="0" smtClean="0"/>
              <a:t>(which must survive high radiation dose).</a:t>
            </a:r>
          </a:p>
          <a:p>
            <a:r>
              <a:rPr lang="en-US" sz="1800" dirty="0" smtClean="0">
                <a:solidFill>
                  <a:srgbClr val="3333FF"/>
                </a:solidFill>
              </a:rPr>
              <a:t>Conceptual mechanical design </a:t>
            </a:r>
            <a:r>
              <a:rPr lang="en-US" sz="1800" dirty="0" smtClean="0"/>
              <a:t>of the </a:t>
            </a:r>
            <a:r>
              <a:rPr lang="en-US" sz="1800" dirty="0"/>
              <a:t>target, beam dump, beam pipes/windows, W-bead shielding, magnet cryostats, chicane, cooling and power </a:t>
            </a:r>
            <a:r>
              <a:rPr lang="en-US" sz="1800" dirty="0" smtClean="0"/>
              <a:t>services.</a:t>
            </a:r>
          </a:p>
          <a:p>
            <a:r>
              <a:rPr lang="en-US" sz="1800" dirty="0" smtClean="0">
                <a:solidFill>
                  <a:srgbClr val="3333FF"/>
                </a:solidFill>
              </a:rPr>
              <a:t>Model the energy deposition </a:t>
            </a:r>
            <a:r>
              <a:rPr lang="en-US" sz="1800" dirty="0" smtClean="0"/>
              <a:t>(radiation dose) in the Target System.</a:t>
            </a:r>
          </a:p>
          <a:p>
            <a:r>
              <a:rPr lang="en-US" sz="1800" dirty="0" smtClean="0">
                <a:solidFill>
                  <a:srgbClr val="3333FF"/>
                </a:solidFill>
              </a:rPr>
              <a:t>Model issues particular to use of a liquid target </a:t>
            </a:r>
            <a:r>
              <a:rPr lang="en-US" sz="1800" dirty="0" smtClean="0"/>
              <a:t>at high beam power.</a:t>
            </a:r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/>
              <a:t>These efforts are inter-related, and are accomplished in an iterative process.</a:t>
            </a:r>
          </a:p>
          <a:p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February 19,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KT McDonald | DOE Review of MAP (FNAL, February 19-20, 2014)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FAC83-C8C4-8046-B35B-A8982368831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275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0925" y="-3192"/>
            <a:ext cx="8150231" cy="98796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Target R&amp;D Accomplishments </a:t>
            </a:r>
            <a:br>
              <a:rPr lang="en-US" dirty="0" smtClean="0"/>
            </a:br>
            <a:r>
              <a:rPr lang="en-US" sz="3100" dirty="0"/>
              <a:t>s</a:t>
            </a:r>
            <a:r>
              <a:rPr lang="en-US" sz="3100" dirty="0" smtClean="0"/>
              <a:t>ince the August 2012 MAP Review</a:t>
            </a:r>
            <a:endParaRPr lang="en-US" sz="3100" dirty="0"/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9363369"/>
              </p:ext>
            </p:extLst>
          </p:nvPr>
        </p:nvGraphicFramePr>
        <p:xfrm>
          <a:off x="70925" y="1306713"/>
          <a:ext cx="9073074" cy="5041081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955892"/>
                <a:gridCol w="8117182"/>
              </a:tblGrid>
              <a:tr h="295424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Date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Description</a:t>
                      </a:r>
                      <a:endParaRPr lang="en-US" sz="1400" dirty="0"/>
                    </a:p>
                  </a:txBody>
                  <a:tcPr/>
                </a:tc>
              </a:tr>
              <a:tr h="251111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FY12</a:t>
                      </a:r>
                      <a:r>
                        <a:rPr lang="en-US" sz="1100" baseline="0" dirty="0" smtClean="0"/>
                        <a:t> Q4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IDS-NF</a:t>
                      </a:r>
                      <a:r>
                        <a:rPr lang="en-US" sz="1100" baseline="0" dirty="0" smtClean="0"/>
                        <a:t> target-system concept “frozen.”</a:t>
                      </a:r>
                      <a:r>
                        <a:rPr lang="en-US" sz="1100" dirty="0" smtClean="0"/>
                        <a:t>  [so-called</a:t>
                      </a:r>
                      <a:r>
                        <a:rPr lang="en-US" sz="1100" baseline="0" dirty="0" smtClean="0"/>
                        <a:t> configuration IDS120k]</a:t>
                      </a:r>
                      <a:r>
                        <a:rPr lang="en-US" sz="1100" dirty="0" smtClean="0"/>
                        <a:t> </a:t>
                      </a:r>
                      <a:endParaRPr lang="en-US" sz="1100" dirty="0"/>
                    </a:p>
                  </a:txBody>
                  <a:tcPr/>
                </a:tc>
              </a:tr>
              <a:tr h="251111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FY12</a:t>
                      </a:r>
                      <a:r>
                        <a:rPr lang="en-US" sz="1100" baseline="0" dirty="0" smtClean="0"/>
                        <a:t> Q4</a:t>
                      </a:r>
                      <a:endParaRPr lang="en-US" sz="11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aseline="0" dirty="0" smtClean="0"/>
                        <a:t>Target System design with short taper via global optimization of Front End</a:t>
                      </a:r>
                      <a:r>
                        <a:rPr lang="en-US" sz="1100" dirty="0" smtClean="0"/>
                        <a:t>.   (Proc. NuFact’12)  [Short taper favored]</a:t>
                      </a:r>
                      <a:endParaRPr lang="en-US" sz="1100" dirty="0"/>
                    </a:p>
                  </a:txBody>
                  <a:tcPr/>
                </a:tc>
              </a:tr>
              <a:tr h="164281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FY13 Q1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Energy deposition</a:t>
                      </a:r>
                      <a:r>
                        <a:rPr lang="en-US" sz="1100" baseline="0" dirty="0" smtClean="0"/>
                        <a:t> studies with azimuthal dependence [Minor hotspots identified due to asymmetric mercury module]</a:t>
                      </a:r>
                      <a:endParaRPr lang="en-US" sz="1100" dirty="0" smtClean="0"/>
                    </a:p>
                  </a:txBody>
                  <a:tcPr/>
                </a:tc>
              </a:tr>
              <a:tr h="251111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FY13 Q1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aseline="0" dirty="0" smtClean="0"/>
                        <a:t>Particle production studies with MARS15(2012) using multiprocessing  [MARS too slow on single processor for timely results]</a:t>
                      </a:r>
                      <a:endParaRPr lang="en-US" sz="1100" dirty="0" smtClean="0"/>
                    </a:p>
                  </a:txBody>
                  <a:tcPr/>
                </a:tc>
              </a:tr>
              <a:tr h="251111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FT13 Q1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Preliminary</a:t>
                      </a:r>
                      <a:r>
                        <a:rPr lang="en-US" sz="1100" baseline="0" dirty="0" smtClean="0"/>
                        <a:t> cost estimate of Target System magnets (for IDS-NF RDR]</a:t>
                      </a:r>
                      <a:endParaRPr lang="en-US" sz="1100" dirty="0" smtClean="0"/>
                    </a:p>
                  </a:txBody>
                  <a:tcPr/>
                </a:tc>
              </a:tr>
              <a:tr h="242687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FY13 Q2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Target System presented at </a:t>
                      </a:r>
                      <a:r>
                        <a:rPr lang="en-US" sz="1100" baseline="0" dirty="0" smtClean="0"/>
                        <a:t>the </a:t>
                      </a:r>
                      <a:r>
                        <a:rPr lang="en-US" sz="1100" kern="1200" dirty="0" smtClean="0">
                          <a:effectLst/>
                          <a:hlinkClick r:id="rId3"/>
                        </a:rPr>
                        <a:t>Snowmass Workshop on Frontier Capability</a:t>
                      </a:r>
                      <a:r>
                        <a:rPr lang="en-US" sz="1100" kern="1200" dirty="0" smtClean="0">
                          <a:effectLst/>
                        </a:rPr>
                        <a:t> (BNL, Apr 2013)</a:t>
                      </a:r>
                      <a:endParaRPr lang="en-US" sz="1100" dirty="0"/>
                    </a:p>
                  </a:txBody>
                  <a:tcPr/>
                </a:tc>
              </a:tr>
              <a:tr h="251111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FY13 Q2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Effect of transverse beam emittance on particle production (IPAC13, THPFI069)  [Falloff</a:t>
                      </a:r>
                      <a:r>
                        <a:rPr lang="en-US" sz="1100" baseline="0" dirty="0" smtClean="0"/>
                        <a:t> with increase above baseline of 5 </a:t>
                      </a:r>
                      <a:r>
                        <a:rPr lang="en-US" sz="1100" baseline="0" dirty="0" smtClean="0">
                          <a:sym typeface="Symbol" panose="05050102010706020507" pitchFamily="18" charset="2"/>
                        </a:rPr>
                        <a:t>m</a:t>
                      </a:r>
                      <a:r>
                        <a:rPr lang="en-US" sz="1100" baseline="0" dirty="0" smtClean="0"/>
                        <a:t>]</a:t>
                      </a:r>
                      <a:endParaRPr lang="en-US" sz="1100" dirty="0"/>
                    </a:p>
                  </a:txBody>
                  <a:tcPr/>
                </a:tc>
              </a:tr>
              <a:tr h="251111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FY13 Q2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Mercury handling system concept for</a:t>
                      </a:r>
                      <a:r>
                        <a:rPr lang="en-US" sz="1100" baseline="0" dirty="0" smtClean="0"/>
                        <a:t> IDS-NF RDR (</a:t>
                      </a:r>
                      <a:r>
                        <a:rPr lang="en-US" sz="1100" dirty="0" smtClean="0"/>
                        <a:t>IPAC13, </a:t>
                      </a:r>
                      <a:r>
                        <a:rPr lang="en-US" sz="11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THPFI092)</a:t>
                      </a:r>
                      <a:endParaRPr lang="en-US" sz="1100" dirty="0"/>
                    </a:p>
                  </a:txBody>
                  <a:tcPr/>
                </a:tc>
              </a:tr>
              <a:tr h="251111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FY13 Q2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aseline="0" dirty="0" smtClean="0"/>
                        <a:t>ANSYS FLUENT simulations of Hg delivery pipe with weld-bead perturbation. [Effect is minor in the simulations]</a:t>
                      </a:r>
                      <a:endParaRPr lang="en-US" sz="1100" dirty="0"/>
                    </a:p>
                  </a:txBody>
                  <a:tcPr/>
                </a:tc>
              </a:tr>
              <a:tr h="251111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FY13 Q2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(Massive) magnetic shield from target solenoid for conventional quads in Final Focus</a:t>
                      </a:r>
                      <a:endParaRPr lang="en-US" sz="1100" dirty="0"/>
                    </a:p>
                  </a:txBody>
                  <a:tcPr/>
                </a:tc>
              </a:tr>
              <a:tr h="251111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FY13 Q2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b="0" dirty="0" smtClean="0">
                          <a:latin typeface="+mj-lt"/>
                        </a:rPr>
                        <a:t>Comparison of particle production between FLUKA and MARS (for IDS120j) [Discrepancies at 3-6 </a:t>
                      </a:r>
                      <a:r>
                        <a:rPr lang="en-US" sz="1100" b="0" dirty="0" err="1" smtClean="0">
                          <a:latin typeface="+mj-lt"/>
                        </a:rPr>
                        <a:t>GeV</a:t>
                      </a:r>
                      <a:r>
                        <a:rPr lang="en-US" sz="1100" b="0" dirty="0" smtClean="0">
                          <a:latin typeface="+mj-lt"/>
                        </a:rPr>
                        <a:t>]</a:t>
                      </a:r>
                    </a:p>
                  </a:txBody>
                  <a:tcPr/>
                </a:tc>
              </a:tr>
              <a:tr h="251111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FY13 Q3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 smtClean="0"/>
                        <a:t>Section contributed</a:t>
                      </a:r>
                      <a:r>
                        <a:rPr lang="en-US" sz="1100" baseline="0" dirty="0" smtClean="0"/>
                        <a:t> to the IDS-NF RDR</a:t>
                      </a:r>
                      <a:r>
                        <a:rPr lang="en-US" sz="1100" b="0" baseline="0" dirty="0" smtClean="0">
                          <a:latin typeface="+mj-lt"/>
                        </a:rPr>
                        <a:t>, </a:t>
                      </a:r>
                      <a:r>
                        <a:rPr lang="en-US" sz="1100" b="0" i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hlinkClick r:id="rId4"/>
                        </a:rPr>
                        <a:t>The Target System</a:t>
                      </a:r>
                      <a:endParaRPr lang="en-US" sz="1100" b="0" dirty="0" smtClean="0">
                        <a:latin typeface="+mj-lt"/>
                      </a:endParaRPr>
                    </a:p>
                  </a:txBody>
                  <a:tcPr/>
                </a:tc>
              </a:tr>
              <a:tr h="231658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FY13</a:t>
                      </a:r>
                      <a:r>
                        <a:rPr lang="en-US" sz="1100" baseline="0" dirty="0" smtClean="0"/>
                        <a:t> Q3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Completion</a:t>
                      </a:r>
                      <a:r>
                        <a:rPr lang="en-US" sz="1100" baseline="0" dirty="0" smtClean="0"/>
                        <a:t> of baseline conceptual design for 4-MW, 8-GeV beam (including Ga option)</a:t>
                      </a:r>
                      <a:r>
                        <a:rPr lang="en-US" sz="1100" dirty="0" smtClean="0"/>
                        <a:t>. </a:t>
                      </a:r>
                      <a:endParaRPr lang="en-US" sz="1100" dirty="0"/>
                    </a:p>
                  </a:txBody>
                  <a:tcPr/>
                </a:tc>
              </a:tr>
              <a:tr h="238877">
                <a:tc>
                  <a:txBody>
                    <a:bodyPr/>
                    <a:lstStyle/>
                    <a:p>
                      <a:r>
                        <a:rPr lang="en-US" sz="1100" b="0" dirty="0" smtClean="0"/>
                        <a:t>FY13 Q4</a:t>
                      </a:r>
                      <a:endParaRPr lang="en-US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 smtClean="0"/>
                        <a:t>Effect of proton bunch length on Front End performance (NAPAC13, </a:t>
                      </a:r>
                      <a:r>
                        <a:rPr lang="en-US" sz="11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TUPBA10)   [Falloff</a:t>
                      </a:r>
                      <a:r>
                        <a:rPr lang="en-US" sz="11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~ 5% per ns]</a:t>
                      </a:r>
                      <a:endParaRPr lang="en-US" sz="1100" b="0" dirty="0"/>
                    </a:p>
                  </a:txBody>
                  <a:tcPr/>
                </a:tc>
              </a:tr>
              <a:tr h="301409">
                <a:tc>
                  <a:txBody>
                    <a:bodyPr/>
                    <a:lstStyle/>
                    <a:p>
                      <a:r>
                        <a:rPr lang="en-US" sz="1100" b="0" dirty="0" smtClean="0"/>
                        <a:t>FY13 Q4</a:t>
                      </a:r>
                      <a:endParaRPr lang="en-US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5"/>
                        </a:rPr>
                        <a:t>FY13 MAP Technology Development: Target and Absorbers Summary</a:t>
                      </a:r>
                      <a:r>
                        <a:rPr lang="en-US" sz="11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1100" b="0" dirty="0"/>
                    </a:p>
                  </a:txBody>
                  <a:tcPr/>
                </a:tc>
              </a:tr>
              <a:tr h="289592">
                <a:tc>
                  <a:txBody>
                    <a:bodyPr/>
                    <a:lstStyle/>
                    <a:p>
                      <a:r>
                        <a:rPr lang="en-US" sz="1100" b="0" dirty="0" smtClean="0"/>
                        <a:t>FY13 Q4</a:t>
                      </a:r>
                      <a:endParaRPr lang="en-US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Optimization</a:t>
                      </a:r>
                      <a:r>
                        <a:rPr lang="en-US" sz="1100" baseline="0" dirty="0" smtClean="0"/>
                        <a:t> of particle production with 3-GeV proton beam</a:t>
                      </a:r>
                      <a:r>
                        <a:rPr lang="en-US" sz="1100" dirty="0" smtClean="0"/>
                        <a:t>.  [MARS15(2012) claims C better than Hg at 3 </a:t>
                      </a:r>
                      <a:r>
                        <a:rPr lang="en-US" sz="1100" dirty="0" err="1" smtClean="0"/>
                        <a:t>GeV</a:t>
                      </a:r>
                      <a:r>
                        <a:rPr lang="en-US" sz="1100" dirty="0" smtClean="0"/>
                        <a:t>]</a:t>
                      </a:r>
                      <a:endParaRPr lang="en-US" sz="1100" b="0" dirty="0"/>
                    </a:p>
                  </a:txBody>
                  <a:tcPr/>
                </a:tc>
              </a:tr>
              <a:tr h="248559">
                <a:tc>
                  <a:txBody>
                    <a:bodyPr/>
                    <a:lstStyle/>
                    <a:p>
                      <a:r>
                        <a:rPr lang="en-US" sz="1100" b="0" dirty="0" smtClean="0"/>
                        <a:t>FY14 Q1</a:t>
                      </a:r>
                      <a:endParaRPr lang="en-US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aseline="0" dirty="0" smtClean="0"/>
                        <a:t>Preliminary Target System concept for 6.75-GeV proton beam</a:t>
                      </a:r>
                      <a:r>
                        <a:rPr lang="en-US" sz="1100" dirty="0" smtClean="0"/>
                        <a:t>.  [Using MARS15(2014), claimed to be better for 3-6</a:t>
                      </a:r>
                      <a:r>
                        <a:rPr lang="en-US" sz="1100" baseline="0" dirty="0" smtClean="0"/>
                        <a:t> </a:t>
                      </a:r>
                      <a:r>
                        <a:rPr lang="en-US" sz="1100" baseline="0" dirty="0" err="1" smtClean="0"/>
                        <a:t>GeV</a:t>
                      </a:r>
                      <a:r>
                        <a:rPr lang="en-US" sz="1100" dirty="0" smtClean="0"/>
                        <a:t>]</a:t>
                      </a:r>
                      <a:endParaRPr lang="en-US" sz="1100" b="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en-US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KT McDonald | DOE Review of MAP (FNAL, February 19-20, 2014)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FAC83-C8C4-8046-B35B-A89823688311}" type="slidenum">
              <a:rPr lang="en-US" smtClean="0"/>
              <a:t>3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February 19, 2014</a:t>
            </a:r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073217" y="1638701"/>
            <a:ext cx="2490537" cy="182880"/>
          </a:xfrm>
          <a:prstGeom prst="rect">
            <a:avLst/>
          </a:prstGeom>
          <a:solidFill>
            <a:srgbClr val="FF0000">
              <a:alpha val="2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073217" y="1893269"/>
            <a:ext cx="4647798" cy="182880"/>
          </a:xfrm>
          <a:prstGeom prst="rect">
            <a:avLst/>
          </a:prstGeom>
          <a:solidFill>
            <a:srgbClr val="FF0000">
              <a:alpha val="2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073216" y="5870438"/>
            <a:ext cx="3910264" cy="182880"/>
          </a:xfrm>
          <a:prstGeom prst="rect">
            <a:avLst/>
          </a:prstGeom>
          <a:solidFill>
            <a:srgbClr val="FF0000">
              <a:alpha val="2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73217" y="4494574"/>
            <a:ext cx="3741821" cy="182880"/>
          </a:xfrm>
          <a:prstGeom prst="rect">
            <a:avLst/>
          </a:prstGeom>
          <a:solidFill>
            <a:srgbClr val="FF0000">
              <a:alpha val="2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73217" y="4729965"/>
            <a:ext cx="5462338" cy="182880"/>
          </a:xfrm>
          <a:prstGeom prst="rect">
            <a:avLst/>
          </a:prstGeom>
          <a:solidFill>
            <a:srgbClr val="FF0000">
              <a:alpha val="2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133915" y="1005840"/>
            <a:ext cx="69122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Supporting documentation at </a:t>
            </a:r>
            <a:r>
              <a:rPr lang="en-US" sz="1400" dirty="0">
                <a:hlinkClick r:id="rId6"/>
              </a:rPr>
              <a:t>http://www.hep.princeton.edu/~mcdonald/mumu/target/</a:t>
            </a:r>
            <a:r>
              <a:rPr lang="en-US" sz="1400" dirty="0"/>
              <a:t>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73216" y="2423314"/>
            <a:ext cx="4378894" cy="182880"/>
          </a:xfrm>
          <a:prstGeom prst="rect">
            <a:avLst/>
          </a:prstGeom>
          <a:solidFill>
            <a:srgbClr val="FF0000">
              <a:alpha val="2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350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57" y="-3192"/>
            <a:ext cx="8150231" cy="987967"/>
          </a:xfrm>
        </p:spPr>
        <p:txBody>
          <a:bodyPr>
            <a:normAutofit/>
          </a:bodyPr>
          <a:lstStyle/>
          <a:p>
            <a:r>
              <a:rPr lang="en-US" dirty="0" smtClean="0"/>
              <a:t> Target System 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053" y="1255243"/>
            <a:ext cx="8915813" cy="5557072"/>
          </a:xfrm>
        </p:spPr>
        <p:txBody>
          <a:bodyPr>
            <a:normAutofit/>
          </a:bodyPr>
          <a:lstStyle/>
          <a:p>
            <a:r>
              <a:rPr lang="en-US" sz="1800" dirty="0" smtClean="0"/>
              <a:t>Snowmass’96 </a:t>
            </a:r>
            <a:r>
              <a:rPr lang="en-US" sz="1800" dirty="0" err="1" smtClean="0"/>
              <a:t>Muon</a:t>
            </a:r>
            <a:r>
              <a:rPr lang="en-US" sz="1800" dirty="0" smtClean="0"/>
              <a:t> Collider Report</a:t>
            </a:r>
          </a:p>
          <a:p>
            <a:pPr lvl="1"/>
            <a:r>
              <a:rPr lang="en-US" sz="1400" dirty="0" smtClean="0"/>
              <a:t>4-MW, 24-GeV proton beam: </a:t>
            </a:r>
          </a:p>
          <a:p>
            <a:pPr lvl="1"/>
            <a:r>
              <a:rPr lang="en-US" sz="1400" dirty="0" smtClean="0"/>
              <a:t>Mercury jet in a 20-T field.</a:t>
            </a:r>
          </a:p>
          <a:p>
            <a:r>
              <a:rPr lang="en-US" sz="1800" dirty="0"/>
              <a:t>N</a:t>
            </a:r>
            <a:r>
              <a:rPr lang="en-US" sz="1800" dirty="0" smtClean="0"/>
              <a:t>eutrino Factory Study1 (2000)</a:t>
            </a:r>
          </a:p>
          <a:p>
            <a:pPr lvl="1"/>
            <a:r>
              <a:rPr lang="en-US" sz="1400" dirty="0" smtClean="0"/>
              <a:t>1.5-MW, 24-GeV proton beam: </a:t>
            </a:r>
          </a:p>
          <a:p>
            <a:pPr lvl="1"/>
            <a:r>
              <a:rPr lang="en-US" sz="1400" dirty="0"/>
              <a:t>R</a:t>
            </a:r>
            <a:r>
              <a:rPr lang="en-US" sz="1400" dirty="0" smtClean="0"/>
              <a:t>adiation-cooled graphite target in a 20-T field.</a:t>
            </a:r>
          </a:p>
          <a:p>
            <a:r>
              <a:rPr lang="en-US" sz="1800" dirty="0" smtClean="0"/>
              <a:t>IDS-NF IDR (2011) &amp; RDR (2014)</a:t>
            </a:r>
          </a:p>
          <a:p>
            <a:pPr lvl="1"/>
            <a:r>
              <a:rPr lang="en-US" sz="1400" dirty="0" smtClean="0"/>
              <a:t>4-MW, 8-GeV proton beam</a:t>
            </a:r>
          </a:p>
          <a:p>
            <a:pPr lvl="1"/>
            <a:r>
              <a:rPr lang="en-US" sz="1400" dirty="0" smtClean="0"/>
              <a:t>Mercury jet in a 20-T field.</a:t>
            </a:r>
          </a:p>
          <a:p>
            <a:r>
              <a:rPr lang="en-US" sz="1800" dirty="0" smtClean="0"/>
              <a:t>August 2013 MASS recommendation:</a:t>
            </a:r>
          </a:p>
          <a:p>
            <a:pPr lvl="1"/>
            <a:r>
              <a:rPr lang="en-US" sz="1400" dirty="0" smtClean="0"/>
              <a:t>1-MW, 3-GeV proton beam: </a:t>
            </a:r>
          </a:p>
          <a:p>
            <a:pPr lvl="1"/>
            <a:r>
              <a:rPr lang="en-US" sz="1400" dirty="0" smtClean="0"/>
              <a:t>Solid target </a:t>
            </a:r>
            <a:r>
              <a:rPr lang="en-US" sz="1400" dirty="0"/>
              <a:t>in a 20-T field</a:t>
            </a:r>
            <a:r>
              <a:rPr lang="en-US" sz="1400" dirty="0" smtClean="0"/>
              <a:t> .</a:t>
            </a:r>
          </a:p>
          <a:p>
            <a:pPr lvl="1"/>
            <a:r>
              <a:rPr lang="en-US" sz="1400" dirty="0"/>
              <a:t>Upgrade path to possible 4-MW proton beam (liquid-metal jet in a 15-T field</a:t>
            </a:r>
            <a:r>
              <a:rPr lang="en-US" sz="1400" dirty="0" smtClean="0"/>
              <a:t>).</a:t>
            </a:r>
          </a:p>
          <a:p>
            <a:r>
              <a:rPr lang="en-US" sz="1800" dirty="0" smtClean="0"/>
              <a:t>Dec 2013 updated MASS recommendation:</a:t>
            </a:r>
          </a:p>
          <a:p>
            <a:pPr lvl="1"/>
            <a:r>
              <a:rPr lang="en-US" sz="1400" dirty="0" smtClean="0"/>
              <a:t>1-MW</a:t>
            </a:r>
            <a:r>
              <a:rPr lang="en-US" sz="1400" dirty="0"/>
              <a:t>, </a:t>
            </a:r>
            <a:r>
              <a:rPr lang="en-US" sz="1400" dirty="0" smtClean="0"/>
              <a:t>6.75-GeV </a:t>
            </a:r>
            <a:r>
              <a:rPr lang="en-US" sz="1400" dirty="0"/>
              <a:t>proton </a:t>
            </a:r>
            <a:r>
              <a:rPr lang="en-US" sz="1400" dirty="0" smtClean="0"/>
              <a:t>beam</a:t>
            </a:r>
          </a:p>
          <a:p>
            <a:pPr lvl="1"/>
            <a:r>
              <a:rPr lang="en-US" sz="1400" dirty="0" smtClean="0"/>
              <a:t>Solid target</a:t>
            </a:r>
            <a:r>
              <a:rPr lang="en-US" sz="1400" dirty="0"/>
              <a:t> in a 20-T </a:t>
            </a:r>
            <a:r>
              <a:rPr lang="en-US" sz="1400" dirty="0" smtClean="0"/>
              <a:t>field</a:t>
            </a:r>
          </a:p>
          <a:p>
            <a:endParaRPr lang="en-US" sz="1800" dirty="0"/>
          </a:p>
          <a:p>
            <a:pPr marL="0" indent="0">
              <a:buNone/>
            </a:pPr>
            <a:r>
              <a:rPr lang="en-US" sz="1800" dirty="0" smtClean="0"/>
              <a:t>Concepts exist for all of these Target Systems.</a:t>
            </a:r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February 19,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KT McDonald | DOE Review of MAP (FNAL, February 19-20, 2014)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FAC83-C8C4-8046-B35B-A8982368831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155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FAC83-C8C4-8046-B35B-A89823688311}" type="slidenum">
              <a:rPr lang="en-US" smtClean="0"/>
              <a:t>5</a:t>
            </a:fld>
            <a:endParaRPr lang="en-US"/>
          </a:p>
        </p:txBody>
      </p:sp>
      <p:pic>
        <p:nvPicPr>
          <p:cNvPr id="7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4475" y="1415538"/>
            <a:ext cx="5368925" cy="365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-36513" y="1383350"/>
            <a:ext cx="4032251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9pPr>
          </a:lstStyle>
          <a:p>
            <a:pPr defTabSz="91440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1400" dirty="0">
                <a:cs typeface="Arial" pitchFamily="34" charset="0"/>
              </a:rPr>
              <a:t>R.B. </a:t>
            </a:r>
            <a:r>
              <a:rPr lang="en-US" sz="1400" dirty="0" smtClean="0">
                <a:cs typeface="Arial" pitchFamily="34" charset="0"/>
              </a:rPr>
              <a:t>Palmer </a:t>
            </a:r>
            <a:r>
              <a:rPr lang="en-US" sz="1400" dirty="0">
                <a:cs typeface="Arial" pitchFamily="34" charset="0"/>
              </a:rPr>
              <a:t>(</a:t>
            </a:r>
            <a:r>
              <a:rPr lang="en-US" sz="1400" i="1" dirty="0">
                <a:cs typeface="Arial" pitchFamily="34" charset="0"/>
              </a:rPr>
              <a:t>BNL</a:t>
            </a:r>
            <a:r>
              <a:rPr lang="en-US" sz="1400" dirty="0">
                <a:cs typeface="Arial" pitchFamily="34" charset="0"/>
              </a:rPr>
              <a:t>, </a:t>
            </a:r>
            <a:r>
              <a:rPr lang="en-US" sz="1400" dirty="0" smtClean="0">
                <a:cs typeface="Arial" pitchFamily="34" charset="0"/>
              </a:rPr>
              <a:t>1995) </a:t>
            </a:r>
            <a:r>
              <a:rPr lang="en-US" sz="1400" dirty="0">
                <a:cs typeface="Arial" pitchFamily="34" charset="0"/>
              </a:rPr>
              <a:t>proposed a </a:t>
            </a:r>
            <a:r>
              <a:rPr lang="en-US" sz="1400" dirty="0">
                <a:solidFill>
                  <a:prstClr val="black"/>
                </a:solidFill>
                <a:cs typeface="Arial" pitchFamily="34" charset="0"/>
              </a:rPr>
              <a:t>20-T</a:t>
            </a:r>
            <a:r>
              <a:rPr lang="en-US" sz="1400" dirty="0">
                <a:cs typeface="Arial" pitchFamily="34" charset="0"/>
              </a:rPr>
              <a:t> </a:t>
            </a:r>
            <a:r>
              <a:rPr lang="en-US" sz="1400" dirty="0" err="1">
                <a:cs typeface="Arial" pitchFamily="34" charset="0"/>
              </a:rPr>
              <a:t>solenoidal</a:t>
            </a:r>
            <a:r>
              <a:rPr lang="en-US" sz="1400" dirty="0">
                <a:cs typeface="Arial" pitchFamily="34" charset="0"/>
              </a:rPr>
              <a:t> capture system.</a:t>
            </a:r>
          </a:p>
          <a:p>
            <a:pPr defTabSz="91440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endParaRPr lang="en-US" sz="1400" dirty="0">
              <a:cs typeface="Arial" pitchFamily="34" charset="0"/>
            </a:endParaRPr>
          </a:p>
          <a:p>
            <a:pPr defTabSz="91440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1400" dirty="0">
                <a:solidFill>
                  <a:srgbClr val="FF0000"/>
                </a:solidFill>
                <a:cs typeface="Arial" pitchFamily="34" charset="0"/>
              </a:rPr>
              <a:t>Low-energy </a:t>
            </a:r>
            <a:r>
              <a:rPr lang="en-US" sz="1400" dirty="0">
                <a:solidFill>
                  <a:srgbClr val="FF0000"/>
                </a:solidFill>
                <a:cs typeface="Arial" pitchFamily="34" charset="0"/>
                <a:sym typeface="Symbol" pitchFamily="18" charset="2"/>
              </a:rPr>
              <a:t></a:t>
            </a:r>
            <a:r>
              <a:rPr lang="en-US" sz="1400" dirty="0">
                <a:solidFill>
                  <a:srgbClr val="FF0000"/>
                </a:solidFill>
                <a:cs typeface="Arial" pitchFamily="34" charset="0"/>
              </a:rPr>
              <a:t>'s collected from side of long, thin cylindrical target.</a:t>
            </a:r>
            <a:endParaRPr lang="en-US" sz="1400" dirty="0">
              <a:cs typeface="Arial" pitchFamily="34" charset="0"/>
            </a:endParaRPr>
          </a:p>
          <a:p>
            <a:pPr defTabSz="91440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endParaRPr lang="en-US" sz="1400" dirty="0">
              <a:cs typeface="Arial" pitchFamily="34" charset="0"/>
            </a:endParaRPr>
          </a:p>
          <a:p>
            <a:pPr defTabSz="91440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1400" dirty="0">
                <a:cs typeface="Arial" pitchFamily="34" charset="0"/>
              </a:rPr>
              <a:t>Solenoid coils can be some distance from proton beam. </a:t>
            </a:r>
          </a:p>
          <a:p>
            <a:pPr defTabSz="91440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Symbol" pitchFamily="18" charset="2"/>
              <a:buChar char="Þ"/>
            </a:pPr>
            <a:r>
              <a:rPr lang="en-US" sz="1400" dirty="0">
                <a:solidFill>
                  <a:srgbClr val="FF0000"/>
                </a:solidFill>
                <a:cs typeface="Arial" pitchFamily="34" charset="0"/>
                <a:sym typeface="Symbol" pitchFamily="18" charset="2"/>
              </a:rPr>
              <a:t></a:t>
            </a:r>
            <a:r>
              <a:rPr lang="en-US" sz="1400" dirty="0">
                <a:solidFill>
                  <a:srgbClr val="FF0000"/>
                </a:solidFill>
                <a:cs typeface="Arial" pitchFamily="34" charset="0"/>
              </a:rPr>
              <a:t> 10-year life against radiation damage at 4 </a:t>
            </a:r>
            <a:r>
              <a:rPr lang="en-US" sz="1400" dirty="0" smtClean="0">
                <a:solidFill>
                  <a:srgbClr val="FF0000"/>
                </a:solidFill>
                <a:cs typeface="Arial" pitchFamily="34" charset="0"/>
              </a:rPr>
              <a:t>MW, with sufficient shielding.</a:t>
            </a:r>
            <a:endParaRPr lang="en-US" sz="1400" dirty="0">
              <a:solidFill>
                <a:srgbClr val="FF0000"/>
              </a:solidFill>
              <a:cs typeface="Arial" pitchFamily="34" charset="0"/>
            </a:endParaRPr>
          </a:p>
          <a:p>
            <a:pPr defTabSz="91440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Symbol" pitchFamily="18" charset="2"/>
              <a:buChar char="Þ"/>
            </a:pPr>
            <a:endParaRPr lang="en-US" sz="1400" dirty="0">
              <a:cs typeface="Arial" pitchFamily="34" charset="0"/>
            </a:endParaRPr>
          </a:p>
          <a:p>
            <a:pPr defTabSz="91440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Symbol" pitchFamily="18" charset="2"/>
              <a:buNone/>
            </a:pPr>
            <a:r>
              <a:rPr lang="en-US" sz="1400" dirty="0">
                <a:cs typeface="Arial" pitchFamily="34" charset="0"/>
              </a:rPr>
              <a:t>Liquid </a:t>
            </a:r>
            <a:r>
              <a:rPr lang="en-US" sz="1400" dirty="0" smtClean="0">
                <a:cs typeface="Arial" pitchFamily="34" charset="0"/>
              </a:rPr>
              <a:t>(mercury or Ga or </a:t>
            </a:r>
            <a:r>
              <a:rPr lang="en-US" sz="1400" dirty="0" err="1" smtClean="0">
                <a:cs typeface="Arial" pitchFamily="34" charset="0"/>
              </a:rPr>
              <a:t>Pb</a:t>
            </a:r>
            <a:r>
              <a:rPr lang="en-US" sz="1400" dirty="0">
                <a:cs typeface="Arial" pitchFamily="34" charset="0"/>
              </a:rPr>
              <a:t>-</a:t>
            </a:r>
            <a:r>
              <a:rPr lang="en-US" sz="1400" dirty="0" smtClean="0">
                <a:cs typeface="Arial" pitchFamily="34" charset="0"/>
              </a:rPr>
              <a:t>Bi) </a:t>
            </a:r>
            <a:r>
              <a:rPr lang="en-US" sz="1400" dirty="0">
                <a:cs typeface="Arial" pitchFamily="34" charset="0"/>
              </a:rPr>
              <a:t>jet target replaced every </a:t>
            </a:r>
            <a:r>
              <a:rPr lang="en-US" sz="1400" dirty="0" smtClean="0">
                <a:cs typeface="Arial" pitchFamily="34" charset="0"/>
              </a:rPr>
              <a:t>pulse (or graphite target replaced often).</a:t>
            </a:r>
            <a:endParaRPr lang="en-US" sz="1400" dirty="0">
              <a:cs typeface="Arial" pitchFamily="34" charset="0"/>
            </a:endParaRPr>
          </a:p>
          <a:p>
            <a:pPr defTabSz="91440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Symbol" pitchFamily="18" charset="2"/>
              <a:buNone/>
            </a:pPr>
            <a:endParaRPr lang="en-US" sz="1400" dirty="0">
              <a:cs typeface="Arial" pitchFamily="34" charset="0"/>
            </a:endParaRPr>
          </a:p>
          <a:p>
            <a:pPr defTabSz="91440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1400" dirty="0">
                <a:solidFill>
                  <a:srgbClr val="FF0000"/>
                </a:solidFill>
                <a:cs typeface="Arial" pitchFamily="34" charset="0"/>
              </a:rPr>
              <a:t>Proton beam readily tilted with respect to magnetic axis.</a:t>
            </a:r>
          </a:p>
          <a:p>
            <a:pPr defTabSz="91440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endParaRPr lang="en-US" sz="1400" dirty="0">
              <a:solidFill>
                <a:srgbClr val="FF0000"/>
              </a:solidFill>
              <a:cs typeface="Arial" pitchFamily="34" charset="0"/>
            </a:endParaRPr>
          </a:p>
          <a:p>
            <a:pPr defTabSz="91440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1400" dirty="0">
                <a:cs typeface="Arial" pitchFamily="34" charset="0"/>
                <a:sym typeface="Symbol" pitchFamily="18" charset="2"/>
              </a:rPr>
              <a:t> </a:t>
            </a:r>
            <a:r>
              <a:rPr lang="en-US" sz="1400" dirty="0">
                <a:cs typeface="Arial" pitchFamily="34" charset="0"/>
              </a:rPr>
              <a:t>Beam dump (mercury pool) out of the way of secondary </a:t>
            </a:r>
            <a:r>
              <a:rPr lang="en-US" sz="1400" dirty="0">
                <a:cs typeface="Arial" pitchFamily="34" charset="0"/>
                <a:sym typeface="Symbol" pitchFamily="18" charset="2"/>
              </a:rPr>
              <a:t></a:t>
            </a:r>
            <a:r>
              <a:rPr lang="en-US" sz="1400" dirty="0">
                <a:cs typeface="Arial" pitchFamily="34" charset="0"/>
              </a:rPr>
              <a:t>'s and </a:t>
            </a:r>
            <a:r>
              <a:rPr lang="en-US" sz="1400" dirty="0">
                <a:cs typeface="Arial" pitchFamily="34" charset="0"/>
                <a:sym typeface="Symbol" pitchFamily="18" charset="2"/>
              </a:rPr>
              <a:t></a:t>
            </a:r>
            <a:r>
              <a:rPr lang="en-US" sz="1400" dirty="0" smtClean="0">
                <a:cs typeface="Arial" pitchFamily="34" charset="0"/>
              </a:rPr>
              <a:t>'s (or additional graphite block as beam dump).</a:t>
            </a:r>
            <a:endParaRPr lang="en-US" sz="1400" dirty="0">
              <a:cs typeface="Arial" pitchFamily="34" charset="0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-29218" y="200439"/>
            <a:ext cx="8229600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9pPr>
          </a:lstStyle>
          <a:p>
            <a:pPr algn="ctr" defTabSz="914400" eaLnBrk="1" fontAlgn="base" hangingPunct="1">
              <a:spcBef>
                <a:spcPct val="20000"/>
              </a:spcBef>
              <a:spcAft>
                <a:spcPct val="0"/>
              </a:spcAft>
            </a:pP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Target and Capture Topology: Solen</a:t>
            </a:r>
            <a:r>
              <a:rPr lang="en-US" sz="3200" dirty="0">
                <a:solidFill>
                  <a:schemeClr val="bg1"/>
                </a:solidFill>
                <a:ea typeface="宋体" pitchFamily="2" charset="-122"/>
                <a:cs typeface="Arial" pitchFamily="34" charset="0"/>
              </a:rPr>
              <a:t>oid</a:t>
            </a: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-504564" y="997547"/>
            <a:ext cx="867727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indent="457200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Desire </a:t>
            </a:r>
            <a:r>
              <a:rPr lang="en-US" sz="1400" dirty="0">
                <a:solidFill>
                  <a:srgbClr val="FF0000"/>
                </a:solidFill>
                <a:latin typeface="Comic Sans MS" pitchFamily="66" charset="0"/>
                <a:sym typeface="Symbol" pitchFamily="18" charset="2"/>
              </a:rPr>
              <a:t> </a:t>
            </a:r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10</a:t>
            </a:r>
            <a:r>
              <a:rPr lang="en-US" sz="1400" baseline="30000" dirty="0">
                <a:solidFill>
                  <a:srgbClr val="FF0000"/>
                </a:solidFill>
                <a:latin typeface="Comic Sans MS" pitchFamily="66" charset="0"/>
              </a:rPr>
              <a:t>14</a:t>
            </a:r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1400" i="1" dirty="0">
                <a:solidFill>
                  <a:srgbClr val="FF0000"/>
                </a:solidFill>
                <a:latin typeface="Comic Sans MS" pitchFamily="66" charset="0"/>
                <a:sym typeface="Symbol" pitchFamily="18" charset="2"/>
              </a:rPr>
              <a:t></a:t>
            </a:r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/s from </a:t>
            </a:r>
            <a:r>
              <a:rPr lang="en-US" sz="1400" dirty="0">
                <a:solidFill>
                  <a:srgbClr val="FF0000"/>
                </a:solidFill>
                <a:latin typeface="Comic Sans MS" pitchFamily="66" charset="0"/>
                <a:sym typeface="Symbol" pitchFamily="18" charset="2"/>
              </a:rPr>
              <a:t></a:t>
            </a:r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 10</a:t>
            </a:r>
            <a:r>
              <a:rPr lang="en-US" sz="1400" baseline="30000" dirty="0">
                <a:solidFill>
                  <a:srgbClr val="FF0000"/>
                </a:solidFill>
                <a:latin typeface="Comic Sans MS" pitchFamily="66" charset="0"/>
              </a:rPr>
              <a:t>15</a:t>
            </a:r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1400" dirty="0">
                <a:solidFill>
                  <a:srgbClr val="FF0000"/>
                </a:solidFill>
                <a:latin typeface="Times New Roman" pitchFamily="18" charset="0"/>
              </a:rPr>
              <a:t>p</a:t>
            </a:r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/s (</a:t>
            </a:r>
            <a:r>
              <a:rPr lang="en-US" sz="1400" dirty="0">
                <a:solidFill>
                  <a:srgbClr val="FF0000"/>
                </a:solidFill>
                <a:latin typeface="Comic Sans MS" pitchFamily="66" charset="0"/>
                <a:sym typeface="Symbol" pitchFamily="18" charset="2"/>
              </a:rPr>
              <a:t></a:t>
            </a:r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 4 MW proton </a:t>
            </a:r>
            <a:r>
              <a:rPr lang="en-US" sz="1400" dirty="0" smtClean="0">
                <a:solidFill>
                  <a:srgbClr val="FF0000"/>
                </a:solidFill>
                <a:latin typeface="Comic Sans MS" pitchFamily="66" charset="0"/>
              </a:rPr>
              <a:t>beam).</a:t>
            </a:r>
            <a:endParaRPr lang="en-US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3" name="Text Box 26"/>
          <p:cNvSpPr txBox="1">
            <a:spLocks noChangeArrowheads="1"/>
          </p:cNvSpPr>
          <p:nvPr/>
        </p:nvSpPr>
        <p:spPr bwMode="auto">
          <a:xfrm>
            <a:off x="3740889" y="1378145"/>
            <a:ext cx="286809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9pPr>
          </a:lstStyle>
          <a:p>
            <a:pPr algn="ctr" defTabSz="914400" eaLnBrk="1" fontAlgn="base" hangingPunct="1">
              <a:spcBef>
                <a:spcPct val="20000"/>
              </a:spcBef>
              <a:spcAft>
                <a:spcPct val="0"/>
              </a:spcAft>
            </a:pPr>
            <a:r>
              <a:rPr lang="en-US" sz="1800" dirty="0">
                <a:solidFill>
                  <a:srgbClr val="FF0000"/>
                </a:solidFill>
                <a:cs typeface="Arial" pitchFamily="34" charset="0"/>
              </a:rPr>
              <a:t>IDS-NF </a:t>
            </a:r>
            <a:r>
              <a:rPr lang="en-US" sz="1800" dirty="0" smtClean="0">
                <a:solidFill>
                  <a:srgbClr val="FF0000"/>
                </a:solidFill>
                <a:cs typeface="Arial" pitchFamily="34" charset="0"/>
              </a:rPr>
              <a:t>Target Concept:</a:t>
            </a:r>
          </a:p>
        </p:txBody>
      </p:sp>
      <p:sp>
        <p:nvSpPr>
          <p:cNvPr id="14" name="TextBox 1"/>
          <p:cNvSpPr txBox="1">
            <a:spLocks noChangeArrowheads="1"/>
          </p:cNvSpPr>
          <p:nvPr/>
        </p:nvSpPr>
        <p:spPr bwMode="auto">
          <a:xfrm>
            <a:off x="4379913" y="5092813"/>
            <a:ext cx="4152900" cy="781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9pPr>
          </a:lstStyle>
          <a:p>
            <a:pPr defTabSz="914400" eaLnBrk="1" fontAlgn="base" hangingPunct="1">
              <a:spcBef>
                <a:spcPct val="20000"/>
              </a:spcBef>
              <a:spcAft>
                <a:spcPct val="0"/>
              </a:spcAft>
            </a:pPr>
            <a:r>
              <a:rPr lang="en-US" sz="1400" dirty="0">
                <a:solidFill>
                  <a:srgbClr val="FF0000"/>
                </a:solidFill>
                <a:cs typeface="Arial" pitchFamily="34" charset="0"/>
              </a:rPr>
              <a:t>Shielding of the superconducting magnets from radiation is a major issue.</a:t>
            </a:r>
          </a:p>
          <a:p>
            <a:pPr defTabSz="914400" eaLnBrk="1" fontAlgn="base" hangingPunct="1">
              <a:spcBef>
                <a:spcPct val="20000"/>
              </a:spcBef>
              <a:spcAft>
                <a:spcPct val="0"/>
              </a:spcAft>
            </a:pPr>
            <a:r>
              <a:rPr lang="en-US" sz="1400" dirty="0" smtClean="0">
                <a:cs typeface="Arial" pitchFamily="34" charset="0"/>
              </a:rPr>
              <a:t>Magnetic </a:t>
            </a:r>
            <a:r>
              <a:rPr lang="en-US" sz="1400" dirty="0">
                <a:cs typeface="Arial" pitchFamily="34" charset="0"/>
              </a:rPr>
              <a:t>stored energy ~ 3 GJ!</a:t>
            </a:r>
          </a:p>
        </p:txBody>
      </p:sp>
      <p:sp>
        <p:nvSpPr>
          <p:cNvPr id="15" name="TextBox 2"/>
          <p:cNvSpPr txBox="1">
            <a:spLocks noChangeArrowheads="1"/>
          </p:cNvSpPr>
          <p:nvPr/>
        </p:nvSpPr>
        <p:spPr bwMode="auto">
          <a:xfrm>
            <a:off x="7156519" y="981869"/>
            <a:ext cx="20161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9pPr>
          </a:lstStyle>
          <a:p>
            <a:pPr defTabSz="914400" eaLnBrk="1" fontAlgn="base" hangingPunct="1">
              <a:spcBef>
                <a:spcPct val="20000"/>
              </a:spcBef>
              <a:spcAft>
                <a:spcPct val="0"/>
              </a:spcAft>
            </a:pPr>
            <a:r>
              <a:rPr lang="en-US" sz="1200" dirty="0">
                <a:solidFill>
                  <a:prstClr val="black"/>
                </a:solidFill>
                <a:cs typeface="Arial" pitchFamily="34" charset="0"/>
              </a:rPr>
              <a:t>Superconducting magnets</a:t>
            </a:r>
          </a:p>
        </p:txBody>
      </p:sp>
      <p:sp>
        <p:nvSpPr>
          <p:cNvPr id="16" name="TextBox 13"/>
          <p:cNvSpPr txBox="1">
            <a:spLocks noChangeArrowheads="1"/>
          </p:cNvSpPr>
          <p:nvPr/>
        </p:nvSpPr>
        <p:spPr bwMode="auto">
          <a:xfrm>
            <a:off x="3995738" y="4348475"/>
            <a:ext cx="1474787" cy="277813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9pPr>
          </a:lstStyle>
          <a:p>
            <a:pPr defTabSz="914400" eaLnBrk="1" fontAlgn="base" hangingPunct="1">
              <a:spcBef>
                <a:spcPct val="20000"/>
              </a:spcBef>
              <a:spcAft>
                <a:spcPct val="0"/>
              </a:spcAft>
            </a:pPr>
            <a:r>
              <a:rPr lang="en-US" sz="1200">
                <a:solidFill>
                  <a:prstClr val="black"/>
                </a:solidFill>
                <a:cs typeface="Arial" pitchFamily="34" charset="0"/>
              </a:rPr>
              <a:t>Resistive magnets</a:t>
            </a:r>
          </a:p>
        </p:txBody>
      </p:sp>
      <p:sp>
        <p:nvSpPr>
          <p:cNvPr id="17" name="TextBox 14"/>
          <p:cNvSpPr txBox="1">
            <a:spLocks noChangeArrowheads="1"/>
          </p:cNvSpPr>
          <p:nvPr/>
        </p:nvSpPr>
        <p:spPr bwMode="auto">
          <a:xfrm>
            <a:off x="3781425" y="2395850"/>
            <a:ext cx="1367682" cy="498598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9pPr>
          </a:lstStyle>
          <a:p>
            <a:pPr defTabSz="914400" eaLnBrk="1" fontAlgn="base" hangingPunct="1">
              <a:spcBef>
                <a:spcPct val="20000"/>
              </a:spcBef>
              <a:spcAft>
                <a:spcPct val="0"/>
              </a:spcAft>
            </a:pPr>
            <a:r>
              <a:rPr lang="en-US" sz="1200" dirty="0">
                <a:solidFill>
                  <a:prstClr val="black"/>
                </a:solidFill>
                <a:cs typeface="Arial" pitchFamily="34" charset="0"/>
              </a:rPr>
              <a:t>Proton beam and</a:t>
            </a:r>
          </a:p>
          <a:p>
            <a:pPr defTabSz="914400" eaLnBrk="1" fontAlgn="base" hangingPunct="1">
              <a:spcBef>
                <a:spcPct val="20000"/>
              </a:spcBef>
              <a:spcAft>
                <a:spcPct val="0"/>
              </a:spcAft>
            </a:pPr>
            <a:r>
              <a:rPr lang="en-US" sz="1200" dirty="0" smtClean="0">
                <a:solidFill>
                  <a:prstClr val="black"/>
                </a:solidFill>
                <a:cs typeface="Arial" pitchFamily="34" charset="0"/>
              </a:rPr>
              <a:t>mercury </a:t>
            </a:r>
            <a:r>
              <a:rPr lang="en-US" sz="1200" dirty="0">
                <a:solidFill>
                  <a:prstClr val="black"/>
                </a:solidFill>
                <a:cs typeface="Arial" pitchFamily="34" charset="0"/>
              </a:rPr>
              <a:t>jet</a:t>
            </a:r>
          </a:p>
        </p:txBody>
      </p:sp>
      <p:sp>
        <p:nvSpPr>
          <p:cNvPr id="18" name="TextBox 15"/>
          <p:cNvSpPr txBox="1">
            <a:spLocks noChangeArrowheads="1"/>
          </p:cNvSpPr>
          <p:nvPr/>
        </p:nvSpPr>
        <p:spPr bwMode="auto">
          <a:xfrm>
            <a:off x="8266113" y="2300600"/>
            <a:ext cx="919162" cy="27622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9pPr>
          </a:lstStyle>
          <a:p>
            <a:pPr defTabSz="914400" eaLnBrk="1" fontAlgn="base" hangingPunct="1">
              <a:spcBef>
                <a:spcPct val="20000"/>
              </a:spcBef>
              <a:spcAft>
                <a:spcPct val="0"/>
              </a:spcAft>
            </a:pPr>
            <a:r>
              <a:rPr lang="en-US" sz="1200" dirty="0">
                <a:solidFill>
                  <a:prstClr val="black"/>
                </a:solidFill>
                <a:cs typeface="Arial" pitchFamily="34" charset="0"/>
              </a:rPr>
              <a:t>Be window</a:t>
            </a:r>
          </a:p>
        </p:txBody>
      </p:sp>
      <p:sp>
        <p:nvSpPr>
          <p:cNvPr id="19" name="TextBox 16"/>
          <p:cNvSpPr txBox="1">
            <a:spLocks noChangeArrowheads="1"/>
          </p:cNvSpPr>
          <p:nvPr/>
        </p:nvSpPr>
        <p:spPr bwMode="auto">
          <a:xfrm>
            <a:off x="3708400" y="1665946"/>
            <a:ext cx="1398588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9pPr>
          </a:lstStyle>
          <a:p>
            <a:pPr defTabSz="914400" eaLnBrk="1" fontAlgn="base" hangingPunct="1">
              <a:spcBef>
                <a:spcPct val="20000"/>
              </a:spcBef>
              <a:spcAft>
                <a:spcPct val="0"/>
              </a:spcAft>
            </a:pPr>
            <a:r>
              <a:rPr lang="en-US" sz="1200" dirty="0">
                <a:solidFill>
                  <a:prstClr val="black"/>
                </a:solidFill>
                <a:cs typeface="Arial" pitchFamily="34" charset="0"/>
              </a:rPr>
              <a:t>Tungsten beads, </a:t>
            </a:r>
          </a:p>
          <a:p>
            <a:pPr defTabSz="914400" eaLnBrk="1" fontAlgn="base" hangingPunct="1">
              <a:spcBef>
                <a:spcPct val="20000"/>
              </a:spcBef>
              <a:spcAft>
                <a:spcPct val="0"/>
              </a:spcAft>
            </a:pPr>
            <a:r>
              <a:rPr lang="en-US" sz="1200" dirty="0" smtClean="0">
                <a:solidFill>
                  <a:prstClr val="black"/>
                </a:solidFill>
                <a:cs typeface="Arial" pitchFamily="34" charset="0"/>
              </a:rPr>
              <a:t>He-gas </a:t>
            </a:r>
            <a:r>
              <a:rPr lang="en-US" sz="1200" dirty="0">
                <a:solidFill>
                  <a:prstClr val="black"/>
                </a:solidFill>
                <a:cs typeface="Arial" pitchFamily="34" charset="0"/>
              </a:rPr>
              <a:t>cooled</a:t>
            </a:r>
          </a:p>
          <a:p>
            <a:pPr defTabSz="914400" eaLnBrk="1" fontAlgn="base" hangingPunct="1">
              <a:spcBef>
                <a:spcPct val="20000"/>
              </a:spcBef>
              <a:spcAft>
                <a:spcPct val="0"/>
              </a:spcAft>
            </a:pPr>
            <a:endParaRPr lang="en-US" sz="1200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0" name="TextBox 18"/>
          <p:cNvSpPr txBox="1">
            <a:spLocks noChangeArrowheads="1"/>
          </p:cNvSpPr>
          <p:nvPr/>
        </p:nvSpPr>
        <p:spPr bwMode="auto">
          <a:xfrm>
            <a:off x="5459413" y="4050025"/>
            <a:ext cx="1850186" cy="498598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9pPr>
          </a:lstStyle>
          <a:p>
            <a:pPr defTabSz="914400" eaLnBrk="1" fontAlgn="base" hangingPunct="1">
              <a:spcBef>
                <a:spcPct val="20000"/>
              </a:spcBef>
              <a:spcAft>
                <a:spcPct val="0"/>
              </a:spcAft>
            </a:pPr>
            <a:r>
              <a:rPr lang="en-US" sz="1200" dirty="0" smtClean="0">
                <a:solidFill>
                  <a:prstClr val="black"/>
                </a:solidFill>
                <a:cs typeface="Arial" pitchFamily="34" charset="0"/>
              </a:rPr>
              <a:t>Mercury </a:t>
            </a:r>
            <a:r>
              <a:rPr lang="en-US" sz="1200" dirty="0">
                <a:solidFill>
                  <a:prstClr val="black"/>
                </a:solidFill>
                <a:cs typeface="Arial" pitchFamily="34" charset="0"/>
              </a:rPr>
              <a:t>collection pool</a:t>
            </a:r>
          </a:p>
          <a:p>
            <a:pPr defTabSz="914400" eaLnBrk="1" fontAlgn="base" hangingPunct="1">
              <a:spcBef>
                <a:spcPct val="20000"/>
              </a:spcBef>
              <a:spcAft>
                <a:spcPct val="0"/>
              </a:spcAft>
            </a:pPr>
            <a:r>
              <a:rPr lang="en-US" sz="1200" dirty="0">
                <a:solidFill>
                  <a:prstClr val="black"/>
                </a:solidFill>
                <a:cs typeface="Arial" pitchFamily="34" charset="0"/>
              </a:rPr>
              <a:t>w</a:t>
            </a:r>
            <a:r>
              <a:rPr lang="en-US" sz="1200" dirty="0" smtClean="0">
                <a:solidFill>
                  <a:prstClr val="black"/>
                </a:solidFill>
                <a:cs typeface="Arial" pitchFamily="34" charset="0"/>
              </a:rPr>
              <a:t>ith </a:t>
            </a:r>
            <a:r>
              <a:rPr lang="en-US" sz="1200" dirty="0">
                <a:solidFill>
                  <a:prstClr val="black"/>
                </a:solidFill>
                <a:cs typeface="Arial" pitchFamily="34" charset="0"/>
              </a:rPr>
              <a:t>splash </a:t>
            </a:r>
            <a:r>
              <a:rPr lang="en-US" sz="1200" dirty="0" err="1">
                <a:solidFill>
                  <a:prstClr val="black"/>
                </a:solidFill>
                <a:cs typeface="Arial" pitchFamily="34" charset="0"/>
              </a:rPr>
              <a:t>mitigator</a:t>
            </a:r>
            <a:endParaRPr lang="en-US" sz="1200" dirty="0">
              <a:solidFill>
                <a:prstClr val="black"/>
              </a:solidFill>
              <a:cs typeface="Arial" pitchFamily="34" charset="0"/>
            </a:endParaRPr>
          </a:p>
        </p:txBody>
      </p:sp>
      <p:cxnSp>
        <p:nvCxnSpPr>
          <p:cNvPr id="21" name="Straight Arrow Connector 20"/>
          <p:cNvCxnSpPr>
            <a:stCxn id="18" idx="2"/>
          </p:cNvCxnSpPr>
          <p:nvPr/>
        </p:nvCxnSpPr>
        <p:spPr>
          <a:xfrm flipH="1">
            <a:off x="8266113" y="2576825"/>
            <a:ext cx="459581" cy="173038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22" name="Straight Arrow Connector 21"/>
          <p:cNvCxnSpPr/>
          <p:nvPr/>
        </p:nvCxnSpPr>
        <p:spPr>
          <a:xfrm flipV="1">
            <a:off x="7235825" y="3176900"/>
            <a:ext cx="238125" cy="1017588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23" name="Straight Arrow Connector 22"/>
          <p:cNvCxnSpPr/>
          <p:nvPr/>
        </p:nvCxnSpPr>
        <p:spPr>
          <a:xfrm>
            <a:off x="4833938" y="2056125"/>
            <a:ext cx="1322387" cy="693738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24" name="Straight Arrow Connector 23"/>
          <p:cNvCxnSpPr/>
          <p:nvPr/>
        </p:nvCxnSpPr>
        <p:spPr>
          <a:xfrm flipV="1">
            <a:off x="5364163" y="3578538"/>
            <a:ext cx="468312" cy="738187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25" name="Straight Arrow Connector 24"/>
          <p:cNvCxnSpPr/>
          <p:nvPr/>
        </p:nvCxnSpPr>
        <p:spPr>
          <a:xfrm>
            <a:off x="4833938" y="2749863"/>
            <a:ext cx="998537" cy="579437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26" name="Straight Arrow Connector 25"/>
          <p:cNvCxnSpPr>
            <a:stCxn id="15" idx="1"/>
          </p:cNvCxnSpPr>
          <p:nvPr/>
        </p:nvCxnSpPr>
        <p:spPr>
          <a:xfrm flipH="1">
            <a:off x="6156325" y="1119982"/>
            <a:ext cx="1000194" cy="1106383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27" name="Straight Arrow Connector 26"/>
          <p:cNvCxnSpPr>
            <a:stCxn id="15" idx="1"/>
          </p:cNvCxnSpPr>
          <p:nvPr/>
        </p:nvCxnSpPr>
        <p:spPr>
          <a:xfrm flipH="1">
            <a:off x="6977132" y="1119982"/>
            <a:ext cx="179387" cy="1026870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28" name="Straight Arrow Connector 27"/>
          <p:cNvCxnSpPr>
            <a:stCxn id="15" idx="1"/>
          </p:cNvCxnSpPr>
          <p:nvPr/>
        </p:nvCxnSpPr>
        <p:spPr>
          <a:xfrm>
            <a:off x="7156519" y="1119982"/>
            <a:ext cx="256381" cy="742156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29" name="Straight Arrow Connector 28"/>
          <p:cNvCxnSpPr>
            <a:stCxn id="15" idx="1"/>
          </p:cNvCxnSpPr>
          <p:nvPr/>
        </p:nvCxnSpPr>
        <p:spPr>
          <a:xfrm>
            <a:off x="7156519" y="1119982"/>
            <a:ext cx="1530281" cy="742156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30" name="Straight Arrow Connector 29"/>
          <p:cNvCxnSpPr>
            <a:stCxn id="15" idx="1"/>
          </p:cNvCxnSpPr>
          <p:nvPr/>
        </p:nvCxnSpPr>
        <p:spPr>
          <a:xfrm>
            <a:off x="7156519" y="1119982"/>
            <a:ext cx="1987480" cy="860424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sp>
        <p:nvSpPr>
          <p:cNvPr id="31" name="TextBox 26"/>
          <p:cNvSpPr txBox="1">
            <a:spLocks noChangeArrowheads="1"/>
          </p:cNvSpPr>
          <p:nvPr/>
        </p:nvSpPr>
        <p:spPr bwMode="auto">
          <a:xfrm>
            <a:off x="16934" y="5932813"/>
            <a:ext cx="9127065" cy="566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</a:rPr>
              <a:t>5-T copper magnet insert; 15-T Nb</a:t>
            </a:r>
            <a:r>
              <a:rPr kumimoji="0" lang="en-US" sz="1400" b="0" i="0" u="none" strike="noStrike" kern="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</a:rPr>
              <a:t>3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</a:rPr>
              <a:t>Sn coil +  5-T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</a:rPr>
              <a:t>NbTi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</a:rPr>
              <a:t>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</a:rPr>
              <a:t>outsert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 pitchFamily="66" charset="0"/>
              </a:rPr>
              <a:t>.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 pitchFamily="66" charset="0"/>
              </a:rPr>
              <a:t>If </a:t>
            </a:r>
            <a:r>
              <a:rPr lang="en-US" sz="1400" i="1" kern="0" dirty="0" smtClean="0"/>
              <a:t>liquid</a:t>
            </a:r>
            <a:r>
              <a:rPr kumimoji="0" lang="en-US" sz="14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 pitchFamily="66" charset="0"/>
              </a:rPr>
              <a:t> target, desirable </a:t>
            </a:r>
            <a:r>
              <a:rPr kumimoji="0" lang="en-US" sz="1400" b="0" i="1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 pitchFamily="66" charset="0"/>
              </a:rPr>
              <a:t>to replace the copper magnet by a 20-T HTC insert (or </a:t>
            </a:r>
            <a:r>
              <a:rPr kumimoji="0" lang="en-US" sz="14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 pitchFamily="66" charset="0"/>
              </a:rPr>
              <a:t>use only 15-T </a:t>
            </a:r>
            <a:r>
              <a:rPr kumimoji="0" lang="en-US" sz="1400" b="0" i="1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 pitchFamily="66" charset="0"/>
              </a:rPr>
              <a:t>Nb</a:t>
            </a:r>
            <a:r>
              <a:rPr kumimoji="0" lang="en-US" sz="1400" b="0" i="1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 pitchFamily="66" charset="0"/>
              </a:rPr>
              <a:t> coil).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February 19, 2014</a:t>
            </a:r>
            <a:endParaRPr lang="en-US" dirty="0"/>
          </a:p>
        </p:txBody>
      </p:sp>
      <p:sp>
        <p:nvSpPr>
          <p:cNvPr id="32" name="TextBox 13"/>
          <p:cNvSpPr txBox="1">
            <a:spLocks noChangeArrowheads="1"/>
          </p:cNvSpPr>
          <p:nvPr/>
        </p:nvSpPr>
        <p:spPr bwMode="auto">
          <a:xfrm>
            <a:off x="6116241" y="4732008"/>
            <a:ext cx="1149674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9pPr>
          </a:lstStyle>
          <a:p>
            <a:pPr defTabSz="914400" eaLnBrk="1" fontAlgn="base" hangingPunct="1">
              <a:spcBef>
                <a:spcPct val="20000"/>
              </a:spcBef>
              <a:spcAft>
                <a:spcPct val="0"/>
              </a:spcAft>
            </a:pPr>
            <a:r>
              <a:rPr lang="en-US" sz="1800" dirty="0" smtClean="0">
                <a:solidFill>
                  <a:srgbClr val="FF0000"/>
                </a:solidFill>
                <a:cs typeface="Arial" pitchFamily="34" charset="0"/>
              </a:rPr>
              <a:t>IDS120k</a:t>
            </a:r>
            <a:endParaRPr lang="en-US" sz="1800" dirty="0">
              <a:solidFill>
                <a:srgbClr val="FF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3544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February 19, 2014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FAC83-C8C4-8046-B35B-A89823688311}" type="slidenum">
              <a:rPr lang="en-US" smtClean="0"/>
              <a:t>6</a:t>
            </a:fld>
            <a:endParaRPr lang="en-US"/>
          </a:p>
        </p:txBody>
      </p:sp>
      <p:pic>
        <p:nvPicPr>
          <p:cNvPr id="4" name="Picture 3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8" t="16467" r="-909" b="5971"/>
          <a:stretch>
            <a:fillRect/>
          </a:stretch>
        </p:blipFill>
        <p:spPr bwMode="auto">
          <a:xfrm>
            <a:off x="69971" y="1063074"/>
            <a:ext cx="6370638" cy="435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5098" t="16467" r="-909" b="5971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Text Box 19"/>
          <p:cNvSpPr txBox="1">
            <a:spLocks noChangeArrowheads="1"/>
          </p:cNvSpPr>
          <p:nvPr/>
        </p:nvSpPr>
        <p:spPr bwMode="auto">
          <a:xfrm>
            <a:off x="6499568" y="993970"/>
            <a:ext cx="2593975" cy="550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075113" eaLnBrk="0" hangingPunct="0">
              <a:defRPr sz="2400">
                <a:solidFill>
                  <a:srgbClr val="0000FF"/>
                </a:solidFill>
                <a:latin typeface="Comic Sans MS" panose="030F0702030302020204" pitchFamily="66" charset="0"/>
              </a:defRPr>
            </a:lvl1pPr>
            <a:lvl2pPr marL="742950" indent="-285750" defTabSz="4075113" eaLnBrk="0" hangingPunct="0">
              <a:defRPr sz="2400">
                <a:solidFill>
                  <a:srgbClr val="0000FF"/>
                </a:solidFill>
                <a:latin typeface="Comic Sans MS" panose="030F0702030302020204" pitchFamily="66" charset="0"/>
              </a:defRPr>
            </a:lvl2pPr>
            <a:lvl3pPr marL="1143000" indent="-228600" defTabSz="4075113" eaLnBrk="0" hangingPunct="0">
              <a:defRPr sz="2400">
                <a:solidFill>
                  <a:srgbClr val="0000FF"/>
                </a:solidFill>
                <a:latin typeface="Comic Sans MS" panose="030F0702030302020204" pitchFamily="66" charset="0"/>
              </a:defRPr>
            </a:lvl3pPr>
            <a:lvl4pPr marL="1600200" indent="-228600" defTabSz="4075113" eaLnBrk="0" hangingPunct="0">
              <a:defRPr sz="2400">
                <a:solidFill>
                  <a:srgbClr val="0000FF"/>
                </a:solidFill>
                <a:latin typeface="Comic Sans MS" panose="030F0702030302020204" pitchFamily="66" charset="0"/>
              </a:defRPr>
            </a:lvl4pPr>
            <a:lvl5pPr marL="2057400" indent="-228600" defTabSz="4075113" eaLnBrk="0" hangingPunct="0">
              <a:defRPr sz="2400">
                <a:solidFill>
                  <a:srgbClr val="0000FF"/>
                </a:solidFill>
                <a:latin typeface="Comic Sans MS" panose="030F0702030302020204" pitchFamily="66" charset="0"/>
              </a:defRPr>
            </a:lvl5pPr>
            <a:lvl6pPr marL="2514600" indent="-228600" defTabSz="4075113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anose="030F0702030302020204" pitchFamily="66" charset="0"/>
              </a:defRPr>
            </a:lvl6pPr>
            <a:lvl7pPr marL="2971800" indent="-228600" defTabSz="4075113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anose="030F0702030302020204" pitchFamily="66" charset="0"/>
              </a:defRPr>
            </a:lvl7pPr>
            <a:lvl8pPr marL="3429000" indent="-228600" defTabSz="4075113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anose="030F0702030302020204" pitchFamily="66" charset="0"/>
              </a:defRPr>
            </a:lvl8pPr>
            <a:lvl9pPr marL="3886200" indent="-228600" defTabSz="4075113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US" sz="1600" dirty="0">
                <a:solidFill>
                  <a:srgbClr val="FF0000"/>
                </a:solidFill>
              </a:rPr>
              <a:t>Power deposition in the superconducting magnets and the He-gas-cooled tungsten shield inside them, according to a FLUKA simulation.</a:t>
            </a:r>
          </a:p>
          <a:p>
            <a:pPr eaLnBrk="1" hangingPunct="1"/>
            <a:r>
              <a:rPr lang="en-US" sz="1600" dirty="0">
                <a:solidFill>
                  <a:srgbClr val="000000"/>
                </a:solidFill>
              </a:rPr>
              <a:t>  </a:t>
            </a:r>
            <a:r>
              <a:rPr lang="en-US" sz="1600" dirty="0"/>
              <a:t>Approximately</a:t>
            </a:r>
            <a:r>
              <a:rPr lang="en-US" sz="1600" dirty="0">
                <a:sym typeface="Symbol" panose="05050102010706020507" pitchFamily="18" charset="2"/>
              </a:rPr>
              <a:t> </a:t>
            </a:r>
            <a:r>
              <a:rPr lang="en-US" sz="1600" dirty="0"/>
              <a:t>2.4 MW must be dissipated in the shield.   </a:t>
            </a:r>
          </a:p>
          <a:p>
            <a:pPr eaLnBrk="1" hangingPunct="1"/>
            <a:r>
              <a:rPr lang="en-US" sz="1600" dirty="0">
                <a:solidFill>
                  <a:srgbClr val="FF0000"/>
                </a:solidFill>
              </a:rPr>
              <a:t>Some </a:t>
            </a:r>
            <a:r>
              <a:rPr lang="en-US" sz="1600" dirty="0" smtClean="0">
                <a:solidFill>
                  <a:srgbClr val="FF0000"/>
                </a:solidFill>
              </a:rPr>
              <a:t>500 </a:t>
            </a:r>
            <a:r>
              <a:rPr lang="en-US" sz="1600" dirty="0">
                <a:solidFill>
                  <a:srgbClr val="FF0000"/>
                </a:solidFill>
              </a:rPr>
              <a:t>kW flows out of the target system into the downstream beam-transport elements. </a:t>
            </a:r>
          </a:p>
          <a:p>
            <a:pPr eaLnBrk="1" hangingPunct="1"/>
            <a:r>
              <a:rPr lang="en-US" sz="1600" dirty="0"/>
              <a:t>Total energy deposition in the target magnet string is ~ 1 kW @ 4k.</a:t>
            </a:r>
          </a:p>
          <a:p>
            <a:pPr eaLnBrk="1" hangingPunct="1"/>
            <a:r>
              <a:rPr lang="en-US" sz="1600" dirty="0">
                <a:solidFill>
                  <a:srgbClr val="FF0000"/>
                </a:solidFill>
              </a:rPr>
              <a:t>Peak energy deposition is about 0.1 </a:t>
            </a:r>
            <a:r>
              <a:rPr lang="en-US" sz="1600" dirty="0" err="1">
                <a:solidFill>
                  <a:srgbClr val="FF0000"/>
                </a:solidFill>
              </a:rPr>
              <a:t>mW</a:t>
            </a:r>
            <a:r>
              <a:rPr lang="en-US" sz="1600" dirty="0">
                <a:solidFill>
                  <a:srgbClr val="FF0000"/>
                </a:solidFill>
              </a:rPr>
              <a:t>/g = limit for ~ 10 year lifetime against radiation damage</a:t>
            </a:r>
          </a:p>
          <a:p>
            <a:pPr eaLnBrk="1" hangingPunct="1"/>
            <a:r>
              <a:rPr lang="en-US" sz="1600" dirty="0">
                <a:solidFill>
                  <a:srgbClr val="FF0000"/>
                </a:solidFill>
              </a:rPr>
              <a:t>(“ITER limit”).</a:t>
            </a:r>
          </a:p>
        </p:txBody>
      </p:sp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128405" y="54526"/>
            <a:ext cx="803186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000FF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/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Primary Challenge:</a:t>
            </a:r>
          </a:p>
          <a:p>
            <a:pPr algn="ctr" eaLnBrk="1" hangingPunct="1"/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Level of Energy Deposition in the Target System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77318" y="5079449"/>
            <a:ext cx="227171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000FF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US" sz="1600" dirty="0"/>
              <a:t>(J. Back, N. </a:t>
            </a:r>
            <a:r>
              <a:rPr lang="en-US" sz="1600" dirty="0" err="1"/>
              <a:t>Souchlas</a:t>
            </a:r>
            <a:r>
              <a:rPr lang="en-US" sz="1600" dirty="0"/>
              <a:t>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33137" y="5371019"/>
            <a:ext cx="58076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Energy Deposition </a:t>
            </a:r>
            <a:r>
              <a:rPr lang="en-US" dirty="0"/>
              <a:t>S</a:t>
            </a:r>
            <a:r>
              <a:rPr lang="en-US" dirty="0" smtClean="0"/>
              <a:t>ummary:</a:t>
            </a:r>
          </a:p>
          <a:p>
            <a:r>
              <a:rPr lang="en-US" dirty="0" smtClean="0"/>
              <a:t>   10-15% in target itself (less with low-Z)</a:t>
            </a:r>
          </a:p>
          <a:p>
            <a:r>
              <a:rPr lang="en-US" dirty="0" smtClean="0"/>
              <a:t>   70% into W shielding (or SC coils if no shielding)</a:t>
            </a:r>
          </a:p>
          <a:p>
            <a:r>
              <a:rPr lang="en-US" dirty="0" smtClean="0"/>
              <a:t>   15-20% into chicane downstream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007359" y="4458739"/>
            <a:ext cx="3788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Ex: 4 MW with Hg target (IDS120h)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418839" y="1428471"/>
            <a:ext cx="103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SC coils</a:t>
            </a:r>
            <a:endParaRPr lang="en-US" dirty="0"/>
          </a:p>
        </p:txBody>
      </p:sp>
      <p:cxnSp>
        <p:nvCxnSpPr>
          <p:cNvPr id="12" name="Straight Arrow Connector 11"/>
          <p:cNvCxnSpPr>
            <a:stCxn id="10" idx="1"/>
          </p:cNvCxnSpPr>
          <p:nvPr/>
        </p:nvCxnSpPr>
        <p:spPr>
          <a:xfrm flipH="1">
            <a:off x="1852551" y="1613137"/>
            <a:ext cx="566288" cy="18466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10" idx="1"/>
          </p:cNvCxnSpPr>
          <p:nvPr/>
        </p:nvCxnSpPr>
        <p:spPr>
          <a:xfrm flipH="1">
            <a:off x="2262189" y="1613137"/>
            <a:ext cx="156650" cy="42521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087584" y="1983835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 shield</a:t>
            </a:r>
            <a:endParaRPr lang="en-US" dirty="0"/>
          </a:p>
        </p:txBody>
      </p:sp>
      <p:cxnSp>
        <p:nvCxnSpPr>
          <p:cNvPr id="17" name="Straight Arrow Connector 16"/>
          <p:cNvCxnSpPr>
            <a:stCxn id="16" idx="1"/>
          </p:cNvCxnSpPr>
          <p:nvPr/>
        </p:nvCxnSpPr>
        <p:spPr>
          <a:xfrm flipH="1">
            <a:off x="1852551" y="2168501"/>
            <a:ext cx="1235033" cy="37917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6" idx="1"/>
          </p:cNvCxnSpPr>
          <p:nvPr/>
        </p:nvCxnSpPr>
        <p:spPr>
          <a:xfrm flipH="1">
            <a:off x="2451646" y="2168501"/>
            <a:ext cx="635938" cy="71720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-63500" y="2247384"/>
            <a:ext cx="825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Target</a:t>
            </a:r>
            <a:endParaRPr lang="en-US" dirty="0"/>
          </a:p>
        </p:txBody>
      </p:sp>
      <p:cxnSp>
        <p:nvCxnSpPr>
          <p:cNvPr id="27" name="Straight Arrow Connector 26"/>
          <p:cNvCxnSpPr>
            <a:stCxn id="26" idx="3"/>
          </p:cNvCxnSpPr>
          <p:nvPr/>
        </p:nvCxnSpPr>
        <p:spPr>
          <a:xfrm>
            <a:off x="762432" y="2432050"/>
            <a:ext cx="450742" cy="67467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9714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February 19, 2014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FAC83-C8C4-8046-B35B-A89823688311}" type="slidenum">
              <a:rPr lang="en-US" smtClean="0"/>
              <a:t>7</a:t>
            </a:fld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623471"/>
            <a:ext cx="9020175" cy="5148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-409075" y="98009"/>
            <a:ext cx="9144000" cy="525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sz="3600" dirty="0" smtClean="0">
                <a:solidFill>
                  <a:schemeClr val="bg1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Target System Cost Drivers</a:t>
            </a:r>
            <a:endParaRPr lang="en-US" sz="3600" dirty="0">
              <a:solidFill>
                <a:schemeClr val="bg1"/>
              </a:solidFill>
              <a:latin typeface="Arial" panose="020B0604020202020204" pitchFamily="34" charset="0"/>
              <a:ea typeface="宋体" pitchFamily="2" charset="-122"/>
              <a:cs typeface="Arial" panose="020B0604020202020204" pitchFamily="34" charset="0"/>
            </a:endParaRPr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172278" y="4451624"/>
            <a:ext cx="5804659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sz="1800" dirty="0" smtClean="0"/>
              <a:t>An Hg </a:t>
            </a:r>
            <a:r>
              <a:rPr lang="en-US" sz="1800" dirty="0"/>
              <a:t>target costs only a few % of the Target System</a:t>
            </a:r>
            <a:r>
              <a:rPr lang="en-US" sz="1800" dirty="0" smtClean="0"/>
              <a:t>.  A carbon target would cost ~ 0.1%.</a:t>
            </a:r>
            <a:endParaRPr lang="en-US" sz="1800" dirty="0"/>
          </a:p>
          <a:p>
            <a:pPr eaLnBrk="1" hangingPunct="1"/>
            <a:endParaRPr lang="en-US" sz="1800" dirty="0"/>
          </a:p>
          <a:p>
            <a:pPr eaLnBrk="1" hangingPunct="1"/>
            <a:r>
              <a:rPr lang="en-US" sz="1800" dirty="0">
                <a:solidFill>
                  <a:srgbClr val="FF0000"/>
                </a:solidFill>
              </a:rPr>
              <a:t>Infrastructure costs are ~ 50%.</a:t>
            </a:r>
          </a:p>
          <a:p>
            <a:pPr eaLnBrk="1" hangingPunct="1"/>
            <a:endParaRPr lang="en-US" sz="1800" dirty="0"/>
          </a:p>
          <a:p>
            <a:pPr eaLnBrk="1" hangingPunct="1"/>
            <a:r>
              <a:rPr lang="en-US" sz="1800" dirty="0"/>
              <a:t>(A. </a:t>
            </a:r>
            <a:r>
              <a:rPr lang="en-US" sz="1800" dirty="0" err="1"/>
              <a:t>Kurup</a:t>
            </a:r>
            <a:r>
              <a:rPr lang="en-US" sz="1800" dirty="0"/>
              <a:t>, </a:t>
            </a:r>
            <a:r>
              <a:rPr lang="en-US" sz="1800" dirty="0" smtClean="0"/>
              <a:t>IDS-NF = International </a:t>
            </a:r>
            <a:r>
              <a:rPr lang="en-US" sz="1800" dirty="0"/>
              <a:t>Design Study for a Neutrino Factory)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3492500" y="1143343"/>
            <a:ext cx="2484438" cy="2159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5414211" y="1973179"/>
            <a:ext cx="597653" cy="240632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4223085" y="2947019"/>
            <a:ext cx="2526631" cy="1216847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2803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053" y="-39288"/>
            <a:ext cx="8150231" cy="987967"/>
          </a:xfrm>
        </p:spPr>
        <p:txBody>
          <a:bodyPr/>
          <a:lstStyle/>
          <a:p>
            <a:r>
              <a:rPr lang="en-US" dirty="0" smtClean="0"/>
              <a:t>Challenge: Target-Material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678" y="990544"/>
            <a:ext cx="9024947" cy="5557072"/>
          </a:xfrm>
        </p:spPr>
        <p:txBody>
          <a:bodyPr>
            <a:normAutofit/>
          </a:bodyPr>
          <a:lstStyle/>
          <a:p>
            <a:r>
              <a:rPr lang="en-US" sz="1800" dirty="0" smtClean="0">
                <a:solidFill>
                  <a:srgbClr val="3333FF"/>
                </a:solidFill>
              </a:rPr>
              <a:t>Long</a:t>
            </a:r>
            <a:r>
              <a:rPr lang="en-US" sz="1800" dirty="0">
                <a:solidFill>
                  <a:srgbClr val="3333FF"/>
                </a:solidFill>
              </a:rPr>
              <a:t>, thin </a:t>
            </a:r>
            <a:r>
              <a:rPr lang="en-US" sz="1800" dirty="0" smtClean="0">
                <a:solidFill>
                  <a:srgbClr val="3333FF"/>
                </a:solidFill>
              </a:rPr>
              <a:t>target;</a:t>
            </a:r>
          </a:p>
          <a:p>
            <a:pPr lvl="1"/>
            <a:r>
              <a:rPr lang="en-US" sz="1400" dirty="0" smtClean="0">
                <a:solidFill>
                  <a:srgbClr val="3333FF"/>
                </a:solidFill>
              </a:rPr>
              <a:t> </a:t>
            </a:r>
            <a:r>
              <a:rPr lang="en-US" sz="1400" dirty="0" smtClean="0"/>
              <a:t>Need for low-energy </a:t>
            </a:r>
            <a:r>
              <a:rPr lang="en-US" sz="1400" dirty="0" err="1" smtClean="0"/>
              <a:t>muons</a:t>
            </a:r>
            <a:r>
              <a:rPr lang="en-US" sz="1400" dirty="0" smtClean="0"/>
              <a:t> (from pion decay) </a:t>
            </a:r>
            <a:r>
              <a:rPr lang="en-US" sz="1400" dirty="0" smtClean="0">
                <a:sym typeface="Symbol" panose="05050102010706020507" pitchFamily="18" charset="2"/>
              </a:rPr>
              <a:t> useful</a:t>
            </a:r>
            <a:r>
              <a:rPr lang="en-US" sz="1400" dirty="0" smtClean="0"/>
              <a:t> </a:t>
            </a:r>
            <a:r>
              <a:rPr lang="en-US" sz="1400" dirty="0" err="1" smtClean="0"/>
              <a:t>pions</a:t>
            </a:r>
            <a:r>
              <a:rPr lang="en-US" sz="1400" dirty="0" smtClean="0"/>
              <a:t> exit the side of the target.</a:t>
            </a:r>
          </a:p>
          <a:p>
            <a:r>
              <a:rPr lang="en-US" sz="1800" dirty="0" smtClean="0">
                <a:solidFill>
                  <a:srgbClr val="FF0000"/>
                </a:solidFill>
              </a:rPr>
              <a:t>Cooling a solid target with a liquid </a:t>
            </a:r>
            <a:r>
              <a:rPr lang="en-US" sz="1800" dirty="0" smtClean="0"/>
              <a:t>disfavored;</a:t>
            </a:r>
          </a:p>
          <a:p>
            <a:pPr lvl="1"/>
            <a:r>
              <a:rPr lang="en-US" sz="1400" dirty="0" smtClean="0"/>
              <a:t> “Thermal shock” to liquid</a:t>
            </a:r>
            <a:r>
              <a:rPr lang="en-US" sz="1400" dirty="0"/>
              <a:t> by the ns-long proton pulses</a:t>
            </a:r>
            <a:r>
              <a:rPr lang="en-US" sz="1400" dirty="0" smtClean="0"/>
              <a:t> ruptures the coolant pipe.</a:t>
            </a:r>
          </a:p>
          <a:p>
            <a:r>
              <a:rPr lang="en-US" sz="1800" dirty="0" smtClean="0">
                <a:solidFill>
                  <a:srgbClr val="7030A0"/>
                </a:solidFill>
              </a:rPr>
              <a:t>“Pebble bed” solid target cooled by He-gas flow;</a:t>
            </a:r>
          </a:p>
          <a:p>
            <a:pPr lvl="1"/>
            <a:r>
              <a:rPr lang="en-US" sz="1400" dirty="0" smtClean="0">
                <a:solidFill>
                  <a:srgbClr val="7030A0"/>
                </a:solidFill>
              </a:rPr>
              <a:t>R</a:t>
            </a:r>
            <a:r>
              <a:rPr lang="en-US" sz="1400" dirty="0" smtClean="0"/>
              <a:t>equires near-supersonic flow rate at 1-MW beam power.   </a:t>
            </a:r>
          </a:p>
          <a:p>
            <a:pPr lvl="1"/>
            <a:r>
              <a:rPr lang="en-US" sz="1400" i="1" dirty="0" smtClean="0"/>
              <a:t>Used (with subsonic gas flow) for radiation shielding of the superconducting coils in the Target System.</a:t>
            </a:r>
          </a:p>
          <a:p>
            <a:r>
              <a:rPr lang="en-US" sz="1800" dirty="0" smtClean="0">
                <a:solidFill>
                  <a:srgbClr val="3333FF"/>
                </a:solidFill>
              </a:rPr>
              <a:t>Radiation-cooled solid target </a:t>
            </a:r>
            <a:r>
              <a:rPr lang="en-US" sz="1800" dirty="0" smtClean="0"/>
              <a:t>would melt unless carbon </a:t>
            </a:r>
            <a:r>
              <a:rPr lang="en-US" sz="1400" dirty="0" smtClean="0"/>
              <a:t>(in He gas to suppress sublimation);</a:t>
            </a:r>
            <a:r>
              <a:rPr lang="en-US" sz="1800" dirty="0" smtClean="0"/>
              <a:t>  </a:t>
            </a:r>
          </a:p>
          <a:p>
            <a:pPr lvl="1"/>
            <a:r>
              <a:rPr lang="en-US" sz="1400" b="1" dirty="0" smtClean="0"/>
              <a:t>A carbon target is the present baseline for 1-MW operation.   </a:t>
            </a:r>
          </a:p>
          <a:p>
            <a:pPr lvl="1"/>
            <a:r>
              <a:rPr lang="en-US" sz="1400" dirty="0" smtClean="0"/>
              <a:t>Carbon target may need to be replaced every 4-5 weeks @1-MW due to radiation damage.</a:t>
            </a:r>
          </a:p>
          <a:p>
            <a:r>
              <a:rPr lang="en-US" sz="1800" smtClean="0">
                <a:solidFill>
                  <a:srgbClr val="FF0000"/>
                </a:solidFill>
              </a:rPr>
              <a:t>Moving/rotating </a:t>
            </a:r>
            <a:r>
              <a:rPr lang="en-US" sz="1800" dirty="0" smtClean="0">
                <a:solidFill>
                  <a:srgbClr val="FF0000"/>
                </a:solidFill>
              </a:rPr>
              <a:t>solid target;</a:t>
            </a:r>
          </a:p>
          <a:p>
            <a:pPr lvl="1"/>
            <a:r>
              <a:rPr lang="en-US" sz="1400" dirty="0" smtClean="0">
                <a:solidFill>
                  <a:srgbClr val="FF0000"/>
                </a:solidFill>
              </a:rPr>
              <a:t>No</a:t>
            </a:r>
            <a:r>
              <a:rPr lang="en-US" sz="1400" dirty="0" smtClean="0"/>
              <a:t>t compatible with solenoid magnets/shielding around the target.</a:t>
            </a:r>
          </a:p>
          <a:p>
            <a:r>
              <a:rPr lang="en-US" sz="1800" dirty="0" smtClean="0">
                <a:solidFill>
                  <a:srgbClr val="3333FF"/>
                </a:solidFill>
              </a:rPr>
              <a:t>Flowing liquid target </a:t>
            </a:r>
            <a:r>
              <a:rPr lang="en-US" sz="1800" dirty="0" smtClean="0"/>
              <a:t>is viable @ 4-MW for free-liquid-jet target (not in pipe);</a:t>
            </a:r>
          </a:p>
          <a:p>
            <a:pPr lvl="1"/>
            <a:r>
              <a:rPr lang="en-US" sz="1400" dirty="0" smtClean="0"/>
              <a:t>Liquid collected in a pool that serves as the proton beam dump.   </a:t>
            </a:r>
          </a:p>
          <a:p>
            <a:pPr lvl="1"/>
            <a:r>
              <a:rPr lang="en-US" sz="1400" dirty="0" smtClean="0"/>
              <a:t>Gallium, mercury, </a:t>
            </a:r>
            <a:r>
              <a:rPr lang="en-US" sz="1400" dirty="0" err="1" smtClean="0"/>
              <a:t>Pb</a:t>
            </a:r>
            <a:r>
              <a:rPr lang="en-US" sz="1400" dirty="0" smtClean="0"/>
              <a:t>-Bi eutectic alloy are possible liquid metals.</a:t>
            </a:r>
          </a:p>
          <a:p>
            <a:r>
              <a:rPr lang="en-US" sz="1800" dirty="0" smtClean="0">
                <a:solidFill>
                  <a:srgbClr val="FF0000"/>
                </a:solidFill>
              </a:rPr>
              <a:t>Flowing tungsten powder </a:t>
            </a:r>
            <a:r>
              <a:rPr lang="en-US" sz="1800" dirty="0" smtClean="0"/>
              <a:t>in a pipe behaves much like a liquid;</a:t>
            </a:r>
          </a:p>
          <a:p>
            <a:pPr lvl="1"/>
            <a:r>
              <a:rPr lang="en-US" sz="1400" dirty="0" smtClean="0"/>
              <a:t>Issues of “shock” damage and erosion to the pipe.</a:t>
            </a:r>
          </a:p>
          <a:p>
            <a:pPr marL="0" indent="0">
              <a:buNone/>
            </a:pPr>
            <a:r>
              <a:rPr lang="en-US" sz="1800" i="1" dirty="0" smtClean="0"/>
              <a:t>The above issues were clarified by R&amp;D largely completed ~ 5-10 years ago.</a:t>
            </a:r>
            <a:endParaRPr lang="en-US" sz="1800" i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February 19,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KT McDonald | DOE Review of MAP (FNAL, February 19-20, 2014)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FAC83-C8C4-8046-B35B-A8982368831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824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February 19, 2014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FAC83-C8C4-8046-B35B-A89823688311}" type="slidenum">
              <a:rPr lang="en-US" smtClean="0"/>
              <a:t>9</a:t>
            </a:fld>
            <a:endParaRPr lang="en-US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-438050" y="130076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Challenge: Large Cable-in-Conduit </a:t>
            </a:r>
            <a:r>
              <a:rPr lang="en-US" sz="2000" dirty="0">
                <a:solidFill>
                  <a:schemeClr val="bg1"/>
                </a:solidFill>
              </a:rPr>
              <a:t>Superconducting </a:t>
            </a:r>
            <a:r>
              <a:rPr lang="en-US" sz="2000" dirty="0" smtClean="0">
                <a:solidFill>
                  <a:schemeClr val="bg1"/>
                </a:solidFill>
              </a:rPr>
              <a:t>Magnets</a:t>
            </a:r>
          </a:p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(with ~ 3 GJ total stored energy)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5108506" y="989835"/>
            <a:ext cx="403549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sz="1600" dirty="0">
                <a:cs typeface="Arial" pitchFamily="34" charset="0"/>
                <a:sym typeface="Symbol" pitchFamily="18" charset="2"/>
              </a:rPr>
              <a:t>The high heat load of the target magnet requires Nb</a:t>
            </a:r>
            <a:r>
              <a:rPr lang="en-US" sz="1600" baseline="-25000" dirty="0">
                <a:cs typeface="Arial" pitchFamily="34" charset="0"/>
                <a:sym typeface="Symbol" pitchFamily="18" charset="2"/>
              </a:rPr>
              <a:t>3</a:t>
            </a:r>
            <a:r>
              <a:rPr lang="en-US" sz="1600" dirty="0">
                <a:cs typeface="Arial" pitchFamily="34" charset="0"/>
                <a:sym typeface="Symbol" pitchFamily="18" charset="2"/>
              </a:rPr>
              <a:t>Sn cable-in-conduit technology, more  familiar in the fusion energy community than in high energy physics.</a:t>
            </a:r>
          </a:p>
        </p:txBody>
      </p:sp>
      <p:pic>
        <p:nvPicPr>
          <p:cNvPr id="7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5562" y="4114800"/>
            <a:ext cx="4235397" cy="238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-5228" y="5401850"/>
            <a:ext cx="4661452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sz="1600" i="1" dirty="0">
                <a:solidFill>
                  <a:srgbClr val="FF0000"/>
                </a:solidFill>
                <a:cs typeface="Arial" pitchFamily="34" charset="0"/>
              </a:rPr>
              <a:t>A high-temperature superconducting insert of 6+ T is </a:t>
            </a:r>
            <a:r>
              <a:rPr lang="en-US" sz="1600" i="1" dirty="0" smtClean="0">
                <a:solidFill>
                  <a:srgbClr val="FF0000"/>
                </a:solidFill>
                <a:cs typeface="Arial" pitchFamily="34" charset="0"/>
              </a:rPr>
              <a:t>appealing for our application </a:t>
            </a:r>
            <a:r>
              <a:rPr lang="en-US" sz="1600" i="1" dirty="0">
                <a:solidFill>
                  <a:srgbClr val="FF0000"/>
                </a:solidFill>
                <a:cs typeface="Arial" pitchFamily="34" charset="0"/>
              </a:rPr>
              <a:t>– but its inner radius would also have to be large to permit shielding against radiation damage.</a:t>
            </a:r>
          </a:p>
        </p:txBody>
      </p:sp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5090020" y="2314524"/>
            <a:ext cx="419735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sz="1600" dirty="0">
                <a:solidFill>
                  <a:srgbClr val="C00000"/>
                </a:solidFill>
              </a:rPr>
              <a:t>The conductor is stabilized  by copper, </a:t>
            </a:r>
          </a:p>
          <a:p>
            <a:pPr eaLnBrk="1" hangingPunct="1"/>
            <a:r>
              <a:rPr lang="en-US" sz="1600" dirty="0">
                <a:solidFill>
                  <a:srgbClr val="C00000"/>
                </a:solidFill>
              </a:rPr>
              <a:t>as the temperatures during conductor fabrication comes close to the melting point of aluminum</a:t>
            </a:r>
            <a:r>
              <a:rPr lang="en-US" sz="1600" dirty="0" smtClean="0">
                <a:solidFill>
                  <a:srgbClr val="C00000"/>
                </a:solidFill>
              </a:rPr>
              <a:t>.</a:t>
            </a:r>
          </a:p>
          <a:p>
            <a:pPr eaLnBrk="1" hangingPunct="1"/>
            <a:endParaRPr lang="en-US" sz="1600" dirty="0">
              <a:solidFill>
                <a:srgbClr val="C00000"/>
              </a:solidFill>
            </a:endParaRPr>
          </a:p>
          <a:p>
            <a:pPr eaLnBrk="1" hangingPunct="1"/>
            <a:r>
              <a:rPr lang="en-US" sz="1600" dirty="0"/>
              <a:t>The conductor jacket is stainless steel, due to the high magnetic stresses.</a:t>
            </a:r>
            <a:endParaRPr lang="en-US" dirty="0"/>
          </a:p>
        </p:txBody>
      </p:sp>
      <p:pic>
        <p:nvPicPr>
          <p:cNvPr id="1026" name="Picture 2" descr="In the centre of the machine, stored magnetic energy of 6,4 GJ in the CS will initiate and sustain powerful plasma current. (Click to view larger version...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58" y="1681041"/>
            <a:ext cx="4240144" cy="3674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-22063" y="1034710"/>
            <a:ext cx="51732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Technology pioneered by ITER Central Solenoid:</a:t>
            </a:r>
          </a:p>
          <a:p>
            <a:r>
              <a:rPr lang="en-US" dirty="0" smtClean="0"/>
              <a:t>13 T peak field, 6.4 GJ stored energy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2707105" y="1335505"/>
            <a:ext cx="1689297" cy="193621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6855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014_DOE_Review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b988ab5a-3b89-4977-b2e4-712a4eff1990">MAPD-35-3</_dlc_DocId>
    <_dlc_DocIdUrl xmlns="b988ab5a-3b89-4977-b2e4-712a4eff1990">
      <Url>https://sharepoint.fnal.gov/project/MAP/reviews/DOE/DOE-Review-201402/forSpeakers/_layouts/DocIdRedir.aspx?ID=MAPD-35-3</Url>
      <Description>MAPD-35-3</Description>
    </_dlc_DocIdUr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7017D52D3DA374096219961DA4B60BE" ma:contentTypeVersion="0" ma:contentTypeDescription="Create a new document." ma:contentTypeScope="" ma:versionID="13d009ef9814ccbbaa84790ed2e34fff">
  <xsd:schema xmlns:xsd="http://www.w3.org/2001/XMLSchema" xmlns:xs="http://www.w3.org/2001/XMLSchema" xmlns:p="http://schemas.microsoft.com/office/2006/metadata/properties" xmlns:ns2="b988ab5a-3b89-4977-b2e4-712a4eff1990" targetNamespace="http://schemas.microsoft.com/office/2006/metadata/properties" ma:root="true" ma:fieldsID="841be87ddbb8d3aadcb24a446e66983d" ns2:_="">
    <xsd:import namespace="b988ab5a-3b89-4977-b2e4-712a4eff1990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88ab5a-3b89-4977-b2e4-712a4eff1990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E79C2682-AC8A-4533-9D35-14AAC3C4B73B}">
  <ds:schemaRefs>
    <ds:schemaRef ds:uri="b988ab5a-3b89-4977-b2e4-712a4eff1990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terms/"/>
    <ds:schemaRef ds:uri="http://schemas.microsoft.com/office/2006/metadata/properties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9C09217F-82B1-49AC-BEA5-40F39B0ED41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988ab5a-3b89-4977-b2e4-712a4eff199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5E30868-09AC-4135-AE82-BC23ACCE34B0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3139C30A-7648-4055-A961-B841F98EFA3D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2014_DOE_Review_Template.potx</Template>
  <TotalTime>4216</TotalTime>
  <Words>2093</Words>
  <Application>Microsoft Office PowerPoint</Application>
  <PresentationFormat>On-screen Show (4:3)</PresentationFormat>
  <Paragraphs>273</Paragraphs>
  <Slides>13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宋体</vt:lpstr>
      <vt:lpstr>Arial</vt:lpstr>
      <vt:lpstr>Calibri</vt:lpstr>
      <vt:lpstr>Comic Sans MS</vt:lpstr>
      <vt:lpstr>Symbol</vt:lpstr>
      <vt:lpstr>Times New Roman</vt:lpstr>
      <vt:lpstr>2014_DOE_Review_Template</vt:lpstr>
      <vt:lpstr>Target R&amp;D </vt:lpstr>
      <vt:lpstr>Scope of the Target R&amp;D Effort</vt:lpstr>
      <vt:lpstr>Target R&amp;D Accomplishments  since the August 2012 MAP Review</vt:lpstr>
      <vt:lpstr> Target System Evolution</vt:lpstr>
      <vt:lpstr>PowerPoint Presentation</vt:lpstr>
      <vt:lpstr>PowerPoint Presentation</vt:lpstr>
      <vt:lpstr>PowerPoint Presentation</vt:lpstr>
      <vt:lpstr>Challenge: Target-Material Options</vt:lpstr>
      <vt:lpstr>PowerPoint Presentation</vt:lpstr>
      <vt:lpstr>PowerPoint Presentation</vt:lpstr>
      <vt:lpstr>Target R&amp;D Status</vt:lpstr>
      <vt:lpstr>Target R&amp;D Goals FY14-16 (through the Front End IBS Process)</vt:lpstr>
      <vt:lpstr>PowerPoint Presentation</vt:lpstr>
    </vt:vector>
  </TitlesOfParts>
  <Company>Fermilab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 (PPTX)</dc:title>
  <dc:creator>Mark Palmer</dc:creator>
  <cp:lastModifiedBy>Kirk T McDonald</cp:lastModifiedBy>
  <cp:revision>117</cp:revision>
  <cp:lastPrinted>2014-02-17T23:51:11Z</cp:lastPrinted>
  <dcterms:created xsi:type="dcterms:W3CDTF">2012-06-15T14:46:19Z</dcterms:created>
  <dcterms:modified xsi:type="dcterms:W3CDTF">2014-02-19T23:15:41Z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0x01010087017D52D3DA374096219961DA4B60BE</vt:lpwstr>
  </property>
  <property fmtid="{D5CDD505-2E9C-101B-9397-08002B2CF9AE}" pid="3" name="_dlc_DocIdItemGuid">
    <vt:lpwstr>3aad6985-32c3-4c0e-b40b-5e4a4ac6292c</vt:lpwstr>
  </property>
</Properties>
</file>