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427" r:id="rId2"/>
    <p:sldId id="428" r:id="rId3"/>
    <p:sldId id="436" r:id="rId4"/>
    <p:sldId id="429" r:id="rId5"/>
    <p:sldId id="430" r:id="rId6"/>
    <p:sldId id="438" r:id="rId7"/>
    <p:sldId id="431" r:id="rId8"/>
    <p:sldId id="432" r:id="rId9"/>
    <p:sldId id="439" r:id="rId10"/>
    <p:sldId id="440" r:id="rId11"/>
    <p:sldId id="433" r:id="rId12"/>
    <p:sldId id="434" r:id="rId13"/>
    <p:sldId id="435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FFFF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5667" autoAdjust="0"/>
  </p:normalViewPr>
  <p:slideViewPr>
    <p:cSldViewPr>
      <p:cViewPr varScale="1">
        <p:scale>
          <a:sx n="97" d="100"/>
          <a:sy n="97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72175"/>
            <a:ext cx="79057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27702" y="6546850"/>
            <a:ext cx="8210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/>
              <a:t>KT McDonald            </a:t>
            </a:r>
            <a:r>
              <a:rPr lang="en-US" sz="1600" dirty="0" smtClean="0">
                <a:solidFill>
                  <a:srgbClr val="FF0000"/>
                </a:solidFill>
              </a:rPr>
              <a:t>Target</a:t>
            </a:r>
            <a:r>
              <a:rPr lang="en-US" sz="1600" baseline="0" dirty="0" smtClean="0">
                <a:solidFill>
                  <a:srgbClr val="FF0000"/>
                </a:solidFill>
              </a:rPr>
              <a:t> Studies Weekly Meeting</a:t>
            </a:r>
            <a:r>
              <a:rPr lang="en-US" sz="1600" dirty="0" smtClean="0">
                <a:solidFill>
                  <a:srgbClr val="FF0000"/>
                </a:solidFill>
              </a:rPr>
              <a:t>       </a:t>
            </a:r>
            <a:r>
              <a:rPr lang="en-US" sz="1600" baseline="0" dirty="0" smtClean="0">
                <a:solidFill>
                  <a:srgbClr val="0000FF"/>
                </a:solidFill>
              </a:rPr>
              <a:t>     July 10</a:t>
            </a:r>
            <a:r>
              <a:rPr lang="en-US" sz="1600" dirty="0" smtClean="0"/>
              <a:t>, 2014 </a:t>
            </a:r>
            <a:r>
              <a:rPr lang="en-US" sz="1600" dirty="0" smtClean="0">
                <a:solidFill>
                  <a:srgbClr val="898989"/>
                </a:solidFill>
              </a:rPr>
              <a:t> 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 smtClean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5978525"/>
            <a:ext cx="7858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44724"/>
            <a:ext cx="8239755" cy="241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Power Deposition in Graphite Targets</a:t>
            </a:r>
          </a:p>
          <a:p>
            <a:pPr algn="ctr"/>
            <a:r>
              <a:rPr lang="en-US" sz="3600" dirty="0" smtClean="0"/>
              <a:t> of Various Radii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K.T. McDonald, J. Back, N. </a:t>
            </a:r>
            <a:r>
              <a:rPr lang="en-US" sz="2000" dirty="0" err="1" smtClean="0">
                <a:solidFill>
                  <a:srgbClr val="FF0000"/>
                </a:solidFill>
              </a:rPr>
              <a:t>Souchlas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i="1" dirty="0" smtClean="0"/>
              <a:t>July </a:t>
            </a:r>
            <a:r>
              <a:rPr lang="en-US" sz="2000" i="1" dirty="0" smtClean="0"/>
              <a:t>10, </a:t>
            </a:r>
            <a:r>
              <a:rPr lang="en-US" sz="2000" i="1" dirty="0" smtClean="0"/>
              <a:t>2014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3903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7844" y="29497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65 </a:t>
            </a:r>
            <a:r>
              <a:rPr lang="en-US" sz="2000" dirty="0" err="1" smtClean="0">
                <a:solidFill>
                  <a:srgbClr val="FF0000"/>
                </a:solidFill>
              </a:rPr>
              <a:t>mrad</a:t>
            </a:r>
            <a:r>
              <a:rPr lang="en-US" sz="2000" dirty="0" smtClean="0">
                <a:solidFill>
                  <a:srgbClr val="FF0000"/>
                </a:solidFill>
              </a:rPr>
              <a:t>, II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peak energy deposition is </a:t>
            </a:r>
            <a:r>
              <a:rPr lang="en-US" sz="1600" dirty="0" smtClean="0"/>
              <a:t>3598 </a:t>
            </a:r>
            <a:r>
              <a:rPr lang="en-US" sz="1600" dirty="0"/>
              <a:t>J/g  (~ same as for the 0</a:t>
            </a:r>
            <a:r>
              <a:rPr lang="en-US" sz="1600" dirty="0">
                <a:sym typeface="Symbol" panose="05050102010706020507" pitchFamily="18" charset="2"/>
              </a:rPr>
              <a:t> case),</a:t>
            </a:r>
          </a:p>
          <a:p>
            <a:r>
              <a:rPr lang="en-US" sz="1600" dirty="0">
                <a:sym typeface="Symbol" panose="05050102010706020507" pitchFamily="18" charset="2"/>
              </a:rPr>
              <a:t>and occurs for </a:t>
            </a:r>
            <a:r>
              <a:rPr lang="en-US" sz="1600" dirty="0"/>
              <a:t>(</a:t>
            </a:r>
            <a:r>
              <a:rPr lang="en-US" sz="1600" i="1" dirty="0" err="1"/>
              <a:t>x,y,z</a:t>
            </a:r>
            <a:r>
              <a:rPr lang="en-US" sz="1600" dirty="0"/>
              <a:t>) = (-0.35, </a:t>
            </a:r>
            <a:r>
              <a:rPr lang="en-US" sz="1600" dirty="0" smtClean="0"/>
              <a:t>2.85</a:t>
            </a:r>
            <a:r>
              <a:rPr lang="en-US" sz="1600" dirty="0"/>
              <a:t>, -</a:t>
            </a:r>
            <a:r>
              <a:rPr lang="en-US" sz="1600" dirty="0" smtClean="0"/>
              <a:t>37.5</a:t>
            </a:r>
            <a:r>
              <a:rPr lang="en-US" sz="1600" dirty="0"/>
              <a:t>) cm </a:t>
            </a:r>
            <a:r>
              <a:rPr lang="en-US" sz="1600" dirty="0" smtClean="0">
                <a:sym typeface="Symbol" panose="05050102010706020507" pitchFamily="18" charset="2"/>
              </a:rPr>
              <a:t>(2.5 </a:t>
            </a:r>
            <a:r>
              <a:rPr lang="en-US" sz="1600" dirty="0">
                <a:sym typeface="Symbol" panose="05050102010706020507" pitchFamily="18" charset="2"/>
              </a:rPr>
              <a:t>cm into the target</a:t>
            </a:r>
            <a:r>
              <a:rPr lang="en-US" sz="1600" dirty="0" smtClean="0">
                <a:sym typeface="Symbol" panose="05050102010706020507" pitchFamily="18" charset="2"/>
              </a:rPr>
              <a:t>).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>
              <a:sym typeface="Symbol" panose="05050102010706020507" pitchFamily="18" charset="2"/>
            </a:endParaRPr>
          </a:p>
          <a:p>
            <a:r>
              <a:rPr lang="en-US" sz="1600" dirty="0" smtClean="0">
                <a:sym typeface="Symbol" panose="05050102010706020507" pitchFamily="18" charset="2"/>
              </a:rPr>
              <a:t>           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Power deposition in the target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slice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-4 mm &lt; </a:t>
            </a:r>
            <a:r>
              <a:rPr lang="en-US" sz="16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&lt; 3 mm.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70" y="1268760"/>
            <a:ext cx="68858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8969" y="-19665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Power 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eposition Due to </a:t>
            </a:r>
            <a:r>
              <a:rPr lang="en-US" sz="2000" dirty="0" err="1" smtClean="0">
                <a:solidFill>
                  <a:srgbClr val="FF0000"/>
                </a:solidFill>
              </a:rPr>
              <a:t>dE</a:t>
            </a:r>
            <a:r>
              <a:rPr lang="en-US" sz="2000" dirty="0" smtClean="0">
                <a:solidFill>
                  <a:srgbClr val="FF0000"/>
                </a:solidFill>
              </a:rPr>
              <a:t>/dx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00" y="620688"/>
            <a:ext cx="8964996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The peak power deposition of 3600 W/g occurs about 37 cm from the center of the target.</a:t>
            </a: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The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rms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radius there is </a:t>
            </a:r>
            <a:r>
              <a:rPr lang="el-GR" sz="1600" dirty="0" smtClean="0">
                <a:solidFill>
                  <a:srgbClr val="FF0000"/>
                </a:solidFill>
                <a:sym typeface="Symbol"/>
              </a:rPr>
              <a:t>σ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= 0.2 [1 + (37/80)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]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1/2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~ 0.22 cm, for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* = 80 cm,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Effective area of a Gaussian beam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= 2</a:t>
            </a:r>
            <a:r>
              <a:rPr lang="el-G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π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σ</a:t>
            </a:r>
            <a:r>
              <a:rPr lang="en-US" sz="16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en-US" sz="1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~ 0.30 cm</a:t>
            </a:r>
            <a:r>
              <a:rPr lang="en-US" sz="1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1600" dirty="0">
              <a:sym typeface="Symbol" panose="05050102010706020507" pitchFamily="18" charset="2"/>
            </a:endParaRPr>
          </a:p>
          <a:p>
            <a:r>
              <a:rPr lang="en-US" sz="1600" dirty="0" smtClean="0">
                <a:sym typeface="Symbol" panose="05050102010706020507" pitchFamily="18" charset="2"/>
              </a:rPr>
              <a:t>A 4-MW beam of 6.75-GeV protons has 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N = 4  10</a:t>
            </a:r>
            <a:r>
              <a:rPr lang="en-US" sz="1600" baseline="30000" dirty="0" smtClean="0">
                <a:sym typeface="Symbol" panose="05050102010706020507" pitchFamily="18" charset="2"/>
              </a:rPr>
              <a:t>6</a:t>
            </a:r>
            <a:r>
              <a:rPr lang="en-US" sz="1600" dirty="0" smtClean="0">
                <a:sym typeface="Symbol" panose="05050102010706020507" pitchFamily="18" charset="2"/>
              </a:rPr>
              <a:t> J/s / (6.75  10</a:t>
            </a:r>
            <a:r>
              <a:rPr lang="en-US" sz="1600" baseline="30000" dirty="0" smtClean="0">
                <a:sym typeface="Symbol" panose="05050102010706020507" pitchFamily="18" charset="2"/>
              </a:rPr>
              <a:t>9</a:t>
            </a:r>
            <a:r>
              <a:rPr lang="en-US" sz="1600" dirty="0" smtClean="0">
                <a:sym typeface="Symbol" panose="05050102010706020507" pitchFamily="18" charset="2"/>
              </a:rPr>
              <a:t> eV  1.6  10</a:t>
            </a:r>
            <a:r>
              <a:rPr lang="en-US" sz="1600" baseline="30000" dirty="0" smtClean="0">
                <a:sym typeface="Symbol" panose="05050102010706020507" pitchFamily="18" charset="2"/>
              </a:rPr>
              <a:t>-19</a:t>
            </a:r>
            <a:r>
              <a:rPr lang="en-US" sz="1600" dirty="0" smtClean="0">
                <a:sym typeface="Symbol" panose="05050102010706020507" pitchFamily="18" charset="2"/>
              </a:rPr>
              <a:t> J/eV) ~ 3.7  10</a:t>
            </a:r>
            <a:r>
              <a:rPr lang="en-US" sz="1600" baseline="30000" dirty="0" smtClean="0">
                <a:sym typeface="Symbol" panose="05050102010706020507" pitchFamily="18" charset="2"/>
              </a:rPr>
              <a:t>15</a:t>
            </a: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1600" i="1" dirty="0" smtClean="0">
                <a:sym typeface="Symbol" panose="05050102010706020507" pitchFamily="18" charset="2"/>
              </a:rPr>
              <a:t>p</a:t>
            </a:r>
            <a:r>
              <a:rPr lang="en-US" sz="1600" dirty="0" smtClean="0">
                <a:sym typeface="Symbol" panose="05050102010706020507" pitchFamily="18" charset="2"/>
              </a:rPr>
              <a:t>/s.</a:t>
            </a:r>
          </a:p>
          <a:p>
            <a:endParaRPr lang="en-US" sz="1600" baseline="30000" dirty="0" smtClean="0">
              <a:sym typeface="Symbol" panose="05050102010706020507" pitchFamily="18" charset="2"/>
            </a:endParaRPr>
          </a:p>
          <a:p>
            <a:r>
              <a:rPr lang="en-US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dE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/dx in graphite is 1.5 MeV/(g/cm</a:t>
            </a:r>
            <a:r>
              <a:rPr lang="en-US" sz="1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).</a:t>
            </a:r>
            <a:endParaRPr lang="en-US" sz="1600" baseline="30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en-US" sz="1600" baseline="30000" dirty="0">
              <a:sym typeface="Symbol" panose="05050102010706020507" pitchFamily="18" charset="2"/>
            </a:endParaRPr>
          </a:p>
          <a:p>
            <a:r>
              <a:rPr lang="en-US" sz="1600" dirty="0" smtClean="0">
                <a:sym typeface="Symbol" panose="05050102010706020507" pitchFamily="18" charset="2"/>
              </a:rPr>
              <a:t>The power deposition due to </a:t>
            </a:r>
            <a:r>
              <a:rPr lang="en-US" sz="1600" dirty="0" err="1" smtClean="0">
                <a:sym typeface="Symbol" panose="05050102010706020507" pitchFamily="18" charset="2"/>
              </a:rPr>
              <a:t>dE</a:t>
            </a:r>
            <a:r>
              <a:rPr lang="en-US" sz="1600" dirty="0" smtClean="0">
                <a:sym typeface="Symbol" panose="05050102010706020507" pitchFamily="18" charset="2"/>
              </a:rPr>
              <a:t>/dx at 3 cm into the target is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N  </a:t>
            </a:r>
            <a:r>
              <a:rPr lang="en-US" sz="1600" dirty="0" err="1" smtClean="0">
                <a:sym typeface="Symbol" panose="05050102010706020507" pitchFamily="18" charset="2"/>
              </a:rPr>
              <a:t>dE</a:t>
            </a:r>
            <a:r>
              <a:rPr lang="en-US" sz="1600" dirty="0" smtClean="0">
                <a:sym typeface="Symbol" panose="05050102010706020507" pitchFamily="18" charset="2"/>
              </a:rPr>
              <a:t>/dx / Area = </a:t>
            </a:r>
            <a:r>
              <a:rPr lang="en-US" sz="1600" dirty="0">
                <a:sym typeface="Symbol" panose="05050102010706020507" pitchFamily="18" charset="2"/>
              </a:rPr>
              <a:t>3.7  10</a:t>
            </a:r>
            <a:r>
              <a:rPr lang="en-US" sz="1600" baseline="30000" dirty="0">
                <a:sym typeface="Symbol" panose="05050102010706020507" pitchFamily="18" charset="2"/>
              </a:rPr>
              <a:t>15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/s  1.5  10</a:t>
            </a:r>
            <a:r>
              <a:rPr lang="en-US" sz="1600" baseline="30000" dirty="0" smtClean="0">
                <a:sym typeface="Symbol" panose="05050102010706020507" pitchFamily="18" charset="2"/>
              </a:rPr>
              <a:t>6</a:t>
            </a:r>
            <a:r>
              <a:rPr lang="en-US" sz="1600" dirty="0" smtClean="0">
                <a:sym typeface="Symbol" panose="05050102010706020507" pitchFamily="18" charset="2"/>
              </a:rPr>
              <a:t> eV/(g/cm</a:t>
            </a:r>
            <a:r>
              <a:rPr lang="en-US" sz="1600" baseline="30000" dirty="0" smtClean="0">
                <a:sym typeface="Symbol" panose="05050102010706020507" pitchFamily="18" charset="2"/>
              </a:rPr>
              <a:t>2</a:t>
            </a:r>
            <a:r>
              <a:rPr lang="en-US" sz="1600" dirty="0" smtClean="0">
                <a:sym typeface="Symbol" panose="05050102010706020507" pitchFamily="18" charset="2"/>
              </a:rPr>
              <a:t>)  1.6  10</a:t>
            </a:r>
            <a:r>
              <a:rPr lang="en-US" sz="1600" baseline="30000" dirty="0" smtClean="0">
                <a:sym typeface="Symbol" panose="05050102010706020507" pitchFamily="18" charset="2"/>
              </a:rPr>
              <a:t>-19</a:t>
            </a:r>
            <a:r>
              <a:rPr lang="en-US" sz="1600" dirty="0" smtClean="0">
                <a:sym typeface="Symbol" panose="05050102010706020507" pitchFamily="18" charset="2"/>
              </a:rPr>
              <a:t> J/eV / 0.30 cm</a:t>
            </a:r>
            <a:r>
              <a:rPr lang="en-US" sz="1600" baseline="30000" dirty="0" smtClean="0">
                <a:sym typeface="Symbol" panose="05050102010706020507" pitchFamily="18" charset="2"/>
              </a:rPr>
              <a:t>2</a:t>
            </a:r>
          </a:p>
          <a:p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                           ~ 2950 W/g.</a:t>
            </a:r>
          </a:p>
          <a:p>
            <a:endParaRPr lang="en-US" sz="16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This suggests that the peak power deposition (in our “pencil” target) is only about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1.2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times that due to </a:t>
            </a:r>
            <a:r>
              <a:rPr lang="en-US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dE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/dx.</a:t>
            </a:r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490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1701"/>
            <a:ext cx="9144000" cy="597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Thermal Issues for Solid Targets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When </a:t>
            </a:r>
            <a:r>
              <a:rPr lang="en-US" sz="1600" dirty="0">
                <a:solidFill>
                  <a:srgbClr val="FF0000"/>
                </a:solidFill>
              </a:rPr>
              <a:t>beam pulse length </a:t>
            </a:r>
            <a:r>
              <a:rPr lang="en-US" sz="1600" i="1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is less than target radius </a:t>
            </a:r>
            <a:r>
              <a:rPr lang="en-US" sz="1600" i="1" dirty="0" smtClean="0">
                <a:solidFill>
                  <a:srgbClr val="FF0000"/>
                </a:solidFill>
              </a:rPr>
              <a:t>r </a:t>
            </a:r>
            <a:r>
              <a:rPr lang="en-US" sz="1600" dirty="0" smtClean="0">
                <a:solidFill>
                  <a:srgbClr val="FF0000"/>
                </a:solidFill>
              </a:rPr>
              <a:t>divided </a:t>
            </a:r>
            <a:r>
              <a:rPr lang="en-US" sz="1600" dirty="0">
                <a:solidFill>
                  <a:srgbClr val="FF0000"/>
                </a:solidFill>
              </a:rPr>
              <a:t>by speed of sound </a:t>
            </a:r>
            <a:r>
              <a:rPr lang="en-US" sz="1600" i="1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sound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beam-induced pressure </a:t>
            </a:r>
            <a:r>
              <a:rPr lang="en-US" sz="1600" dirty="0" smtClean="0">
                <a:solidFill>
                  <a:srgbClr val="FF0000"/>
                </a:solidFill>
              </a:rPr>
              <a:t>waves (</a:t>
            </a:r>
            <a:r>
              <a:rPr lang="en-US" sz="1600" dirty="0">
                <a:solidFill>
                  <a:srgbClr val="FF0000"/>
                </a:solidFill>
              </a:rPr>
              <a:t>thermal shock)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are a major issue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smtClean="0"/>
              <a:t>Simple </a:t>
            </a:r>
            <a:r>
              <a:rPr lang="en-US" sz="1600" dirty="0"/>
              <a:t>model: if </a:t>
            </a:r>
            <a:r>
              <a:rPr lang="en-US" sz="1600" i="1" dirty="0" smtClean="0"/>
              <a:t>U</a:t>
            </a:r>
            <a:r>
              <a:rPr lang="en-US" sz="1600" dirty="0" smtClean="0"/>
              <a:t>  = </a:t>
            </a:r>
            <a:r>
              <a:rPr lang="en-US" sz="1600" dirty="0"/>
              <a:t>beam energy deposition in, say, Joules/g, </a:t>
            </a:r>
            <a:r>
              <a:rPr lang="en-US" sz="1600" dirty="0" smtClean="0"/>
              <a:t>then the </a:t>
            </a:r>
            <a:r>
              <a:rPr lang="en-US" sz="1600" dirty="0"/>
              <a:t>instantaneous temperature rise </a:t>
            </a:r>
            <a:r>
              <a:rPr lang="en-US" sz="1600" i="1" dirty="0" smtClean="0">
                <a:sym typeface="Symbol" panose="05050102010706020507" pitchFamily="18" charset="2"/>
              </a:rPr>
              <a:t>∆</a:t>
            </a:r>
            <a:r>
              <a:rPr lang="en-US" sz="1600" i="1" dirty="0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is given </a:t>
            </a:r>
            <a:r>
              <a:rPr lang="en-US" sz="1600" dirty="0" smtClean="0"/>
              <a:t>by </a:t>
            </a:r>
            <a:r>
              <a:rPr lang="en-US" sz="1600" i="1" dirty="0" smtClean="0">
                <a:sym typeface="Symbol" panose="05050102010706020507" pitchFamily="18" charset="2"/>
              </a:rPr>
              <a:t>∆</a:t>
            </a:r>
            <a:r>
              <a:rPr lang="en-US" sz="1600" i="1" dirty="0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i="1" dirty="0" smtClean="0"/>
              <a:t>U </a:t>
            </a:r>
            <a:r>
              <a:rPr lang="en-US" sz="1600" dirty="0" smtClean="0"/>
              <a:t>/</a:t>
            </a:r>
            <a:r>
              <a:rPr lang="en-US" sz="1600" i="1" dirty="0" smtClean="0"/>
              <a:t>C</a:t>
            </a:r>
            <a:r>
              <a:rPr lang="en-US" sz="1600" dirty="0" smtClean="0"/>
              <a:t>, where </a:t>
            </a:r>
            <a:r>
              <a:rPr lang="en-US" sz="1600" i="1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heat</a:t>
            </a:r>
            <a:r>
              <a:rPr lang="en-US" sz="1600" dirty="0"/>
              <a:t>\ </a:t>
            </a:r>
            <a:r>
              <a:rPr lang="en-US" sz="1600" dirty="0" smtClean="0"/>
              <a:t>capacity in </a:t>
            </a:r>
            <a:r>
              <a:rPr lang="en-US" sz="1600" dirty="0"/>
              <a:t>Joules/g/K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temperature rise leads to a strain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1600" i="1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i="1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given </a:t>
            </a:r>
            <a:r>
              <a:rPr lang="en-US" sz="1600" dirty="0" smtClean="0">
                <a:solidFill>
                  <a:srgbClr val="FF0000"/>
                </a:solidFill>
              </a:rPr>
              <a:t>by         ∆</a:t>
            </a:r>
            <a:r>
              <a:rPr lang="en-US" sz="1600" i="1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/r 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∆T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i="1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where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thermal expansion </a:t>
            </a:r>
            <a:r>
              <a:rPr lang="en-US" sz="1600" dirty="0">
                <a:solidFill>
                  <a:srgbClr val="FF0000"/>
                </a:solidFill>
              </a:rPr>
              <a:t>coefficient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strain leads to a stress </a:t>
            </a:r>
            <a:r>
              <a:rPr lang="en-US" sz="1600" i="1" dirty="0" smtClean="0"/>
              <a:t>P</a:t>
            </a:r>
            <a:r>
              <a:rPr lang="en-US" sz="1600" dirty="0" smtClean="0"/>
              <a:t>  (= </a:t>
            </a:r>
            <a:r>
              <a:rPr lang="en-US" sz="1600" dirty="0"/>
              <a:t>force/area) given </a:t>
            </a:r>
            <a:r>
              <a:rPr lang="en-US" sz="1600" dirty="0" smtClean="0"/>
              <a:t>by       </a:t>
            </a:r>
            <a:r>
              <a:rPr lang="en-US" sz="1600" i="1" dirty="0" smtClean="0"/>
              <a:t>P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i="1" dirty="0"/>
              <a:t>E</a:t>
            </a:r>
            <a:r>
              <a:rPr lang="en-US" sz="1600" dirty="0"/>
              <a:t> </a:t>
            </a:r>
            <a:r>
              <a:rPr lang="en-US" sz="1600" i="1" dirty="0" smtClean="0"/>
              <a:t>∆</a:t>
            </a:r>
            <a:r>
              <a:rPr lang="en-US" sz="1600" dirty="0" smtClean="0"/>
              <a:t>r/r = </a:t>
            </a:r>
            <a:r>
              <a:rPr lang="en-US" sz="1600" i="1" dirty="0" smtClean="0"/>
              <a:t>E</a:t>
            </a:r>
            <a:r>
              <a:rPr lang="en-US" sz="1600" dirty="0" smtClean="0"/>
              <a:t> </a:t>
            </a:r>
            <a:r>
              <a:rPr lang="el-GR" sz="1600" dirty="0" smtClean="0"/>
              <a:t>α</a:t>
            </a:r>
            <a:r>
              <a:rPr lang="en-US" sz="1600" dirty="0" smtClean="0"/>
              <a:t> </a:t>
            </a:r>
            <a:r>
              <a:rPr lang="en-US" sz="1600" i="1" dirty="0" smtClean="0"/>
              <a:t>U</a:t>
            </a:r>
            <a:r>
              <a:rPr lang="en-US" sz="1600" dirty="0" smtClean="0"/>
              <a:t>/</a:t>
            </a:r>
            <a:r>
              <a:rPr lang="en-US" sz="1600" i="1" dirty="0" smtClean="0"/>
              <a:t>C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where </a:t>
            </a:r>
            <a:r>
              <a:rPr lang="en-US" sz="1600" i="1" dirty="0"/>
              <a:t>E</a:t>
            </a:r>
            <a:r>
              <a:rPr lang="en-US" sz="1600" dirty="0"/>
              <a:t> = </a:t>
            </a:r>
            <a:r>
              <a:rPr lang="en-US" sz="1600" dirty="0" smtClean="0"/>
              <a:t>modulus of </a:t>
            </a:r>
            <a:r>
              <a:rPr lang="en-US" sz="1600" dirty="0"/>
              <a:t>elasticity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>
                <a:solidFill>
                  <a:srgbClr val="FF0000"/>
                </a:solidFill>
              </a:rPr>
              <a:t>many metals, the tensile strength obeys </a:t>
            </a:r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 ≈ </a:t>
            </a:r>
            <a:r>
              <a:rPr lang="en-US" sz="1600" dirty="0">
                <a:solidFill>
                  <a:srgbClr val="FF0000"/>
                </a:solidFill>
              </a:rPr>
              <a:t>0.002 </a:t>
            </a:r>
            <a:r>
              <a:rPr lang="en-US" sz="1600" i="1" dirty="0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, 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n-US" sz="1600" dirty="0" smtClean="0">
                <a:solidFill>
                  <a:srgbClr val="FF0000"/>
                </a:solidFill>
              </a:rPr>
              <a:t> ≈ 10</a:t>
            </a:r>
            <a:r>
              <a:rPr lang="en-US" sz="1600" baseline="30000" dirty="0" smtClean="0">
                <a:solidFill>
                  <a:srgbClr val="FF0000"/>
                </a:solidFill>
              </a:rPr>
              <a:t>-5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and </a:t>
            </a:r>
            <a:r>
              <a:rPr lang="en-US" sz="1600" i="1" dirty="0" smtClean="0">
                <a:solidFill>
                  <a:srgbClr val="FF0000"/>
                </a:solidFill>
              </a:rPr>
              <a:t>C </a:t>
            </a:r>
            <a:r>
              <a:rPr lang="en-US" sz="1600" dirty="0" smtClean="0">
                <a:solidFill>
                  <a:srgbClr val="FF0000"/>
                </a:solidFill>
              </a:rPr>
              <a:t>≈ 0.3 </a:t>
            </a:r>
            <a:r>
              <a:rPr lang="en-US" sz="1600" dirty="0">
                <a:solidFill>
                  <a:srgbClr val="FF0000"/>
                </a:solidFill>
              </a:rPr>
              <a:t>J/g/K,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n which case </a:t>
            </a:r>
            <a:r>
              <a:rPr lang="en-US" sz="1600" i="1" dirty="0" err="1" smtClean="0">
                <a:solidFill>
                  <a:srgbClr val="FF0000"/>
                </a:solidFill>
              </a:rPr>
              <a:t>U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≈ </a:t>
            </a:r>
            <a:r>
              <a:rPr lang="en-US" sz="1600" i="1" dirty="0" smtClean="0">
                <a:solidFill>
                  <a:srgbClr val="FF0000"/>
                </a:solidFill>
              </a:rPr>
              <a:t>P </a:t>
            </a:r>
            <a:r>
              <a:rPr lang="en-US" sz="1600" i="1" dirty="0">
                <a:solidFill>
                  <a:srgbClr val="FF0000"/>
                </a:solidFill>
              </a:rPr>
              <a:t>C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/ </a:t>
            </a:r>
            <a:r>
              <a:rPr lang="en-US" sz="1600" i="1" dirty="0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n-US" sz="1600" dirty="0" smtClean="0">
                <a:solidFill>
                  <a:srgbClr val="FF0000"/>
                </a:solidFill>
              </a:rPr>
              <a:t> ≈ 0.002 ∙ </a:t>
            </a:r>
            <a:r>
              <a:rPr lang="en-US" sz="1600" dirty="0">
                <a:solidFill>
                  <a:srgbClr val="FF0000"/>
                </a:solidFill>
              </a:rPr>
              <a:t>0.3 </a:t>
            </a:r>
            <a:r>
              <a:rPr lang="en-US" sz="1600" dirty="0" smtClean="0">
                <a:solidFill>
                  <a:srgbClr val="FF0000"/>
                </a:solidFill>
              </a:rPr>
              <a:t>/ 10</a:t>
            </a:r>
            <a:r>
              <a:rPr lang="en-US" sz="1600" baseline="30000" dirty="0" smtClean="0">
                <a:solidFill>
                  <a:srgbClr val="FF0000"/>
                </a:solidFill>
              </a:rPr>
              <a:t>-5</a:t>
            </a:r>
            <a:r>
              <a:rPr lang="en-US" sz="1600" dirty="0" smtClean="0">
                <a:solidFill>
                  <a:srgbClr val="FF0000"/>
                </a:solidFill>
              </a:rPr>
              <a:t> ≈ 60 J/g.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Graphite @ 1400</a:t>
            </a:r>
            <a:r>
              <a:rPr lang="en-US" sz="1600" dirty="0" smtClean="0">
                <a:sym typeface="Symbol" panose="05050102010706020507" pitchFamily="18" charset="2"/>
              </a:rPr>
              <a:t></a:t>
            </a:r>
            <a:r>
              <a:rPr lang="en-US" sz="1600" dirty="0" smtClean="0"/>
              <a:t> C: </a:t>
            </a:r>
            <a:r>
              <a:rPr lang="en-US" sz="1600" i="1" dirty="0" smtClean="0"/>
              <a:t>P</a:t>
            </a:r>
            <a:r>
              <a:rPr lang="en-US" sz="1600" dirty="0" smtClean="0"/>
              <a:t> = 42.4 </a:t>
            </a:r>
            <a:r>
              <a:rPr lang="en-US" sz="1600" dirty="0" err="1" smtClean="0"/>
              <a:t>Mpa</a:t>
            </a:r>
            <a:r>
              <a:rPr lang="en-US" sz="1600" dirty="0" smtClean="0"/>
              <a:t>, </a:t>
            </a:r>
            <a:r>
              <a:rPr lang="en-US" sz="1600" i="1" dirty="0" smtClean="0"/>
              <a:t>E</a:t>
            </a:r>
            <a:r>
              <a:rPr lang="en-US" sz="1600" dirty="0" smtClean="0"/>
              <a:t> = 7.2 </a:t>
            </a:r>
            <a:r>
              <a:rPr lang="en-US" sz="1600" dirty="0" err="1" smtClean="0"/>
              <a:t>Gpa</a:t>
            </a:r>
            <a:r>
              <a:rPr lang="en-US" sz="1600" dirty="0" smtClean="0"/>
              <a:t>,  </a:t>
            </a:r>
            <a:r>
              <a:rPr lang="el-GR" sz="1600" dirty="0" smtClean="0"/>
              <a:t>α</a:t>
            </a:r>
            <a:r>
              <a:rPr lang="en-US" sz="1600" dirty="0" smtClean="0"/>
              <a:t> = 4.8 </a:t>
            </a:r>
            <a:r>
              <a:rPr lang="en-US" sz="1600" dirty="0" smtClean="0">
                <a:sym typeface="Symbol" panose="05050102010706020507" pitchFamily="18" charset="2"/>
              </a:rPr>
              <a:t> 10</a:t>
            </a:r>
            <a:r>
              <a:rPr lang="en-US" sz="1600" baseline="30000" dirty="0" smtClean="0">
                <a:sym typeface="Symbol" panose="05050102010706020507" pitchFamily="18" charset="2"/>
              </a:rPr>
              <a:t>-5</a:t>
            </a:r>
            <a:r>
              <a:rPr lang="en-US" sz="1600" dirty="0" smtClean="0">
                <a:sym typeface="Symbol" panose="05050102010706020507" pitchFamily="18" charset="2"/>
              </a:rPr>
              <a:t>, </a:t>
            </a:r>
            <a:r>
              <a:rPr lang="en-US" sz="1600" i="1" dirty="0" smtClean="0">
                <a:sym typeface="Symbol" panose="05050102010706020507" pitchFamily="18" charset="2"/>
              </a:rPr>
              <a:t>C</a:t>
            </a:r>
            <a:r>
              <a:rPr lang="en-US" sz="1600" dirty="0" smtClean="0">
                <a:sym typeface="Symbol" panose="05050102010706020507" pitchFamily="18" charset="2"/>
              </a:rPr>
              <a:t> = 1.4 J/g, </a:t>
            </a:r>
            <a:r>
              <a:rPr lang="en-US" sz="1600" i="1" dirty="0" err="1"/>
              <a:t>U</a:t>
            </a:r>
            <a:r>
              <a:rPr lang="en-US" sz="1600" baseline="-25000" dirty="0" err="1"/>
              <a:t>max</a:t>
            </a:r>
            <a:r>
              <a:rPr lang="en-US" sz="1600" baseline="-25000" dirty="0"/>
              <a:t> </a:t>
            </a:r>
            <a:r>
              <a:rPr lang="en-US" sz="1600" dirty="0"/>
              <a:t>≈ </a:t>
            </a:r>
            <a:r>
              <a:rPr lang="en-US" sz="1600" dirty="0" smtClean="0"/>
              <a:t>1700 J/g.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      (</a:t>
            </a:r>
            <a:r>
              <a:rPr lang="el-GR" sz="1600" dirty="0" smtClean="0"/>
              <a:t>α</a:t>
            </a:r>
            <a:r>
              <a:rPr lang="en-US" sz="1600" dirty="0" smtClean="0"/>
              <a:t> ≈ 1 </a:t>
            </a:r>
            <a:r>
              <a:rPr lang="en-US" sz="1600" dirty="0" smtClean="0">
                <a:sym typeface="Symbol" panose="05050102010706020507" pitchFamily="18" charset="2"/>
              </a:rPr>
              <a:t> 10</a:t>
            </a:r>
            <a:r>
              <a:rPr lang="en-US" sz="1600" baseline="30000" dirty="0" smtClean="0">
                <a:sym typeface="Symbol" panose="05050102010706020507" pitchFamily="18" charset="2"/>
              </a:rPr>
              <a:t>-5</a:t>
            </a:r>
            <a:r>
              <a:rPr lang="en-US" sz="1600" dirty="0" smtClean="0">
                <a:sym typeface="Symbol" panose="05050102010706020507" pitchFamily="18" charset="2"/>
              </a:rPr>
              <a:t> for carbon-carbon composite)</a:t>
            </a:r>
            <a:endParaRPr lang="en-US" sz="1600" dirty="0" smtClean="0"/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[A nickel target at FNAL has operated with </a:t>
            </a:r>
            <a:r>
              <a:rPr lang="en-US" sz="1600" i="1" dirty="0" err="1">
                <a:solidFill>
                  <a:srgbClr val="FF0000"/>
                </a:solidFill>
              </a:rPr>
              <a:t>U</a:t>
            </a:r>
            <a:r>
              <a:rPr lang="en-US" sz="1600" baseline="-25000" dirty="0" err="1">
                <a:solidFill>
                  <a:srgbClr val="FF0000"/>
                </a:solidFill>
              </a:rPr>
              <a:t>max</a:t>
            </a:r>
            <a:r>
              <a:rPr lang="en-US" sz="1600" baseline="-250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≈ </a:t>
            </a:r>
            <a:r>
              <a:rPr lang="en-US" sz="1600" dirty="0" smtClean="0">
                <a:solidFill>
                  <a:srgbClr val="FF0000"/>
                </a:solidFill>
              </a:rPr>
              <a:t>1500 J/g.]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991903"/>
            <a:ext cx="622869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arguments are from </a:t>
            </a:r>
            <a:r>
              <a:rPr lang="en-US" sz="1600" i="1" dirty="0" smtClean="0"/>
              <a:t>A </a:t>
            </a:r>
            <a:r>
              <a:rPr lang="en-US" sz="1600" i="1" dirty="0"/>
              <a:t>Short Course on </a:t>
            </a:r>
            <a:r>
              <a:rPr lang="en-US" sz="1600" i="1" dirty="0" err="1" smtClean="0"/>
              <a:t>Targetry</a:t>
            </a:r>
            <a:r>
              <a:rPr lang="en-US" sz="1600" dirty="0" smtClean="0"/>
              <a:t>, KTM,</a:t>
            </a:r>
          </a:p>
          <a:p>
            <a:r>
              <a:rPr lang="en-US" sz="1600" dirty="0" smtClean="0"/>
              <a:t>NuFact03 </a:t>
            </a:r>
            <a:r>
              <a:rPr lang="en-US" sz="1600" dirty="0"/>
              <a:t>Summer Institute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45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72374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How </a:t>
            </a:r>
            <a:r>
              <a:rPr lang="en-US" sz="2000" dirty="0"/>
              <a:t>Much Beam Power Can a Solid Target Stand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What </a:t>
            </a:r>
            <a:r>
              <a:rPr lang="en-US" sz="1600" dirty="0">
                <a:solidFill>
                  <a:srgbClr val="FF0000"/>
                </a:solidFill>
              </a:rPr>
              <a:t>is </a:t>
            </a:r>
            <a:r>
              <a:rPr lang="en-US" sz="1600" dirty="0" smtClean="0">
                <a:solidFill>
                  <a:srgbClr val="FF0000"/>
                </a:solidFill>
              </a:rPr>
              <a:t>the maximum </a:t>
            </a:r>
            <a:r>
              <a:rPr lang="en-US" sz="1600" dirty="0">
                <a:solidFill>
                  <a:srgbClr val="FF0000"/>
                </a:solidFill>
              </a:rPr>
              <a:t>beam power this material can withstand without cracking, for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6.75-GeV </a:t>
            </a:r>
            <a:r>
              <a:rPr lang="en-US" sz="1600" dirty="0">
                <a:solidFill>
                  <a:srgbClr val="FF0000"/>
                </a:solidFill>
              </a:rPr>
              <a:t>beam at </a:t>
            </a:r>
            <a:r>
              <a:rPr lang="en-US" sz="1600" dirty="0" smtClean="0">
                <a:solidFill>
                  <a:srgbClr val="FF0000"/>
                </a:solidFill>
              </a:rPr>
              <a:t>15 </a:t>
            </a:r>
            <a:r>
              <a:rPr lang="en-US" sz="1600" dirty="0">
                <a:solidFill>
                  <a:srgbClr val="FF0000"/>
                </a:solidFill>
              </a:rPr>
              <a:t>Hz with area </a:t>
            </a:r>
            <a:r>
              <a:rPr lang="en-US" sz="1600" dirty="0" smtClean="0">
                <a:solidFill>
                  <a:srgbClr val="FF0000"/>
                </a:solidFill>
              </a:rPr>
              <a:t>0.3 </a:t>
            </a:r>
            <a:r>
              <a:rPr lang="en-US" sz="1600" dirty="0" smtClean="0">
                <a:solidFill>
                  <a:srgbClr val="FF0000"/>
                </a:solidFill>
              </a:rPr>
              <a:t>cm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?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err="1" smtClean="0"/>
              <a:t>Ans</a:t>
            </a:r>
            <a:r>
              <a:rPr lang="en-US" sz="1600" dirty="0"/>
              <a:t>:  </a:t>
            </a:r>
            <a:r>
              <a:rPr lang="en-US" sz="1600" dirty="0" smtClean="0"/>
              <a:t>MARS15 indicates that the peak energy deposition in a</a:t>
            </a:r>
          </a:p>
          <a:p>
            <a:r>
              <a:rPr lang="en-US" sz="1600" dirty="0" smtClean="0"/>
              <a:t>“pencil” target is </a:t>
            </a:r>
            <a:r>
              <a:rPr lang="en-US" sz="1600" dirty="0" smtClean="0"/>
              <a:t>about 1.2 times </a:t>
            </a:r>
            <a:r>
              <a:rPr lang="en-US" sz="1600" dirty="0" smtClean="0"/>
              <a:t>that of </a:t>
            </a:r>
            <a:r>
              <a:rPr lang="en-US" sz="1600" dirty="0" err="1" smtClean="0"/>
              <a:t>dE</a:t>
            </a:r>
            <a:r>
              <a:rPr lang="en-US" sz="1600" dirty="0" smtClean="0"/>
              <a:t>/dx, 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 </a:t>
            </a:r>
            <a:r>
              <a:rPr lang="en-US" sz="1600" dirty="0" smtClean="0">
                <a:sym typeface="Symbol" panose="05050102010706020507" pitchFamily="18" charset="2"/>
              </a:rPr>
              <a:t>1.8</a:t>
            </a:r>
            <a:r>
              <a:rPr lang="en-US" sz="1600" dirty="0" smtClean="0"/>
              <a:t> </a:t>
            </a:r>
            <a:r>
              <a:rPr lang="en-US" sz="1600" dirty="0" smtClean="0"/>
              <a:t>MeV/(g/cm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for graphite.  </a:t>
            </a:r>
            <a:endParaRPr lang="en-US" sz="1600" dirty="0"/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Now, 1</a:t>
            </a:r>
            <a:r>
              <a:rPr lang="en-US" sz="1600" dirty="0" smtClean="0">
                <a:solidFill>
                  <a:srgbClr val="FF0000"/>
                </a:solidFill>
              </a:rPr>
              <a:t>.5 </a:t>
            </a:r>
            <a:r>
              <a:rPr lang="en-US" sz="1600" dirty="0">
                <a:solidFill>
                  <a:srgbClr val="FF0000"/>
                </a:solidFill>
              </a:rPr>
              <a:t>MeV </a:t>
            </a:r>
            <a:r>
              <a:rPr lang="en-US" sz="1600" dirty="0" smtClean="0">
                <a:solidFill>
                  <a:srgbClr val="FF0000"/>
                </a:solidFill>
              </a:rPr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2.9 </a:t>
            </a:r>
            <a:r>
              <a:rPr lang="en-US" sz="1600" dirty="0">
                <a:solidFill>
                  <a:srgbClr val="FF0000"/>
                </a:solidFill>
              </a:rPr>
              <a:t>∙</a:t>
            </a:r>
            <a:r>
              <a:rPr lang="en-US" sz="1600" dirty="0" smtClean="0">
                <a:solidFill>
                  <a:srgbClr val="FF0000"/>
                </a:solidFill>
              </a:rPr>
              <a:t> 10</a:t>
            </a:r>
            <a:r>
              <a:rPr lang="en-US" sz="1600" i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aseline="30000" dirty="0" smtClean="0">
                <a:solidFill>
                  <a:srgbClr val="FF0000"/>
                </a:solidFill>
              </a:rPr>
              <a:t>13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J, so </a:t>
            </a:r>
            <a:r>
              <a:rPr lang="en-US" sz="1600" dirty="0" smtClean="0">
                <a:solidFill>
                  <a:srgbClr val="FF0000"/>
                </a:solidFill>
              </a:rPr>
              <a:t>1500 J/g requires </a:t>
            </a:r>
            <a:r>
              <a:rPr lang="en-US" sz="1600" dirty="0">
                <a:solidFill>
                  <a:srgbClr val="FF0000"/>
                </a:solidFill>
              </a:rPr>
              <a:t>a proton </a:t>
            </a:r>
            <a:r>
              <a:rPr lang="en-US" sz="1600" dirty="0" smtClean="0">
                <a:solidFill>
                  <a:srgbClr val="FF0000"/>
                </a:solidFill>
              </a:rPr>
              <a:t>beam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intensity of (1500 J/g)/(</a:t>
            </a:r>
            <a:r>
              <a:rPr lang="en-US" sz="1600" dirty="0" smtClean="0">
                <a:solidFill>
                  <a:srgbClr val="FF0000"/>
                </a:solidFill>
              </a:rPr>
              <a:t>2.9 </a:t>
            </a:r>
            <a:r>
              <a:rPr lang="en-US" sz="1600" dirty="0">
                <a:solidFill>
                  <a:srgbClr val="FF0000"/>
                </a:solidFill>
              </a:rPr>
              <a:t>∙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baseline="30000" dirty="0" smtClean="0">
                <a:solidFill>
                  <a:srgbClr val="FF0000"/>
                </a:solidFill>
              </a:rPr>
              <a:t>-13 </a:t>
            </a:r>
            <a:r>
              <a:rPr lang="en-US" sz="1600" dirty="0" smtClean="0">
                <a:solidFill>
                  <a:srgbClr val="FF0000"/>
                </a:solidFill>
              </a:rPr>
              <a:t>J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1600" dirty="0" smtClean="0">
                <a:solidFill>
                  <a:srgbClr val="FF0000"/>
                </a:solidFill>
              </a:rPr>
              <a:t>cm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/g) </a:t>
            </a:r>
            <a:r>
              <a:rPr lang="en-US" sz="1600" dirty="0">
                <a:solidFill>
                  <a:srgbClr val="FF0000"/>
                </a:solidFill>
              </a:rPr>
              <a:t>≈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5 </a:t>
            </a:r>
            <a:r>
              <a:rPr lang="en-US" sz="1600" dirty="0">
                <a:solidFill>
                  <a:srgbClr val="FF0000"/>
                </a:solidFill>
              </a:rPr>
              <a:t>∙ </a:t>
            </a:r>
            <a:r>
              <a:rPr lang="en-US" sz="1600" dirty="0" smtClean="0">
                <a:solidFill>
                  <a:srgbClr val="FF0000"/>
                </a:solidFill>
              </a:rPr>
              <a:t>10</a:t>
            </a:r>
            <a:r>
              <a:rPr lang="en-US" sz="1600" baseline="30000" dirty="0" smtClean="0">
                <a:solidFill>
                  <a:srgbClr val="FF0000"/>
                </a:solidFill>
              </a:rPr>
              <a:t>15</a:t>
            </a:r>
            <a:r>
              <a:rPr lang="en-US" sz="1600" dirty="0" smtClean="0">
                <a:solidFill>
                  <a:srgbClr val="FF0000"/>
                </a:solidFill>
              </a:rPr>
              <a:t>/cm</a:t>
            </a:r>
            <a:r>
              <a:rPr lang="en-US" sz="1600" i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i="1" dirty="0" err="1" smtClean="0"/>
              <a:t>P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smtClean="0"/>
              <a:t>≈ 15 Hz ∙ (6.75 </a:t>
            </a:r>
            <a:r>
              <a:rPr lang="en-US" sz="1600" dirty="0" smtClean="0">
                <a:sym typeface="Symbol" panose="05050102010706020507" pitchFamily="18" charset="2"/>
              </a:rPr>
              <a:t> 10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 eV) ∙ </a:t>
            </a:r>
            <a:r>
              <a:rPr lang="en-US" sz="1600" dirty="0"/>
              <a:t>(1.6 ∙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-19</a:t>
            </a:r>
            <a:r>
              <a:rPr lang="en-US" sz="1600" dirty="0" smtClean="0"/>
              <a:t> J/eV) ∙ </a:t>
            </a:r>
            <a:r>
              <a:rPr lang="en-US" sz="1600" dirty="0" smtClean="0"/>
              <a:t>(5.</a:t>
            </a:r>
            <a:r>
              <a:rPr lang="en-US" sz="1600" dirty="0" smtClean="0">
                <a:sym typeface="Symbol" panose="05050102010706020507" pitchFamily="18" charset="2"/>
              </a:rPr>
              <a:t></a:t>
            </a:r>
            <a:r>
              <a:rPr lang="en-US" sz="1600" dirty="0" smtClean="0"/>
              <a:t>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 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∙ </a:t>
            </a:r>
            <a:r>
              <a:rPr lang="en-US" sz="1600" dirty="0" smtClean="0"/>
              <a:t>0.3 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≈ </a:t>
            </a:r>
            <a:r>
              <a:rPr lang="en-US" sz="1600" dirty="0" smtClean="0"/>
              <a:t>2.5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panose="05050102010706020507" pitchFamily="18" charset="2"/>
              </a:rPr>
              <a:t>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7 </a:t>
            </a:r>
            <a:r>
              <a:rPr lang="en-US" sz="1600" dirty="0" smtClean="0"/>
              <a:t>J/s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               </a:t>
            </a:r>
            <a:r>
              <a:rPr lang="en-US" sz="1600" dirty="0" smtClean="0"/>
              <a:t>= 25 </a:t>
            </a:r>
            <a:r>
              <a:rPr lang="en-US" sz="1600" dirty="0" smtClean="0"/>
              <a:t>MW.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If graphite cracks </a:t>
            </a:r>
            <a:r>
              <a:rPr lang="en-US" sz="1600" dirty="0">
                <a:solidFill>
                  <a:srgbClr val="FF0000"/>
                </a:solidFill>
              </a:rPr>
              <a:t>under singles pulses of </a:t>
            </a:r>
            <a:r>
              <a:rPr lang="en-US" sz="1600" dirty="0" smtClean="0">
                <a:solidFill>
                  <a:srgbClr val="FF0000"/>
                </a:solidFill>
              </a:rPr>
              <a:t>&gt; 1500 </a:t>
            </a:r>
            <a:r>
              <a:rPr lang="en-US" sz="1600" dirty="0">
                <a:solidFill>
                  <a:srgbClr val="FF0000"/>
                </a:solidFill>
              </a:rPr>
              <a:t>J/g, </a:t>
            </a:r>
            <a:r>
              <a:rPr lang="en-US" sz="1600" dirty="0" smtClean="0">
                <a:solidFill>
                  <a:srgbClr val="FF0000"/>
                </a:solidFill>
              </a:rPr>
              <a:t>then “safe” </a:t>
            </a:r>
            <a:r>
              <a:rPr lang="en-US" sz="1600" dirty="0">
                <a:solidFill>
                  <a:srgbClr val="FF0000"/>
                </a:solidFill>
              </a:rPr>
              <a:t>up to </a:t>
            </a:r>
            <a:r>
              <a:rPr lang="en-US" sz="1600" dirty="0" smtClean="0">
                <a:solidFill>
                  <a:srgbClr val="FF0000"/>
                </a:solidFill>
              </a:rPr>
              <a:t>25</a:t>
            </a:r>
            <a:r>
              <a:rPr lang="en-US" sz="1600" dirty="0" smtClean="0">
                <a:solidFill>
                  <a:srgbClr val="FF0000"/>
                </a:solidFill>
              </a:rPr>
              <a:t>-MW </a:t>
            </a:r>
            <a:r>
              <a:rPr lang="en-US" sz="1600" dirty="0">
                <a:solidFill>
                  <a:srgbClr val="FF0000"/>
                </a:solidFill>
              </a:rPr>
              <a:t>beam </a:t>
            </a:r>
            <a:r>
              <a:rPr lang="en-US" sz="1600" dirty="0" smtClean="0">
                <a:solidFill>
                  <a:srgbClr val="FF0000"/>
                </a:solidFill>
              </a:rPr>
              <a:t>power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@ 15 Hz and 6.75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 kinetic energy</a:t>
            </a:r>
            <a:r>
              <a:rPr lang="en-US" sz="1600" dirty="0" smtClean="0">
                <a:solidFill>
                  <a:srgbClr val="FF0000"/>
                </a:solidFill>
              </a:rPr>
              <a:t>.  </a:t>
            </a:r>
            <a:r>
              <a:rPr lang="en-US" sz="1400" dirty="0" smtClean="0">
                <a:solidFill>
                  <a:srgbClr val="FF0000"/>
                </a:solidFill>
              </a:rPr>
              <a:t>(And would be “safe” up to 125 MW-beam power with a carbon-carbon target.)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800707"/>
            <a:ext cx="3001477" cy="22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620688"/>
            <a:ext cx="8532948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“Thermal shock” by pulsed beams incident on solid targets will be greatest at the point of peak energy/power deposition (and greater for beams of lower duty cycle).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In large targets (beam dumps/hadron calorimeters), the longitudinal profile of energy deposition has a “shower maximum” ~ 1 pion interaction lengths into the target.</a:t>
            </a:r>
          </a:p>
          <a:p>
            <a:endParaRPr lang="en-US" sz="1600" dirty="0"/>
          </a:p>
          <a:p>
            <a:r>
              <a:rPr lang="en-US" sz="1600" dirty="0" smtClean="0">
                <a:sym typeface="Symbol"/>
              </a:rPr>
              <a:t>Where is the peak energy deposition in a  “pencil” graphite target, of radius ~ 8 mm, as considered for a Muon Collider/Neutrino Factory?</a:t>
            </a: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Facts: graphite density ~ 1.8 g/cm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,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          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dE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/dx = 1.5 MeV/(g/cm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),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           pion interaction length ~ 72 cm,</a:t>
            </a:r>
          </a:p>
          <a:p>
            <a:r>
              <a:rPr lang="en-US" sz="16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         radiation length ~ 24 cm.</a:t>
            </a: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r>
              <a:rPr lang="en-US" sz="1600" dirty="0" smtClean="0">
                <a:sym typeface="Symbol"/>
              </a:rPr>
              <a:t>The studies were done for a 4-MW beam of 6.75-GeV-kinetic-energy protons.</a:t>
            </a: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The studies reported here were done with MARS15(2014), and FLUKA(2011).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7924" y="29497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Issue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3908" y="29497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0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9000492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For a first study, we consider graphite targets at 0 to the magnetic axis, in 0- and 20-T uniform magnetic fields.</a:t>
            </a: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ym typeface="Symbol"/>
              </a:rPr>
              <a:t>The plots show the total power deposited in 1-cm-thick disks, for target of various radii.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ym typeface="Symbol"/>
              </a:rPr>
              <a:t>Largest power deposition only 4 cm into a “pencil” target, but at ~ 60 cm in targets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ym typeface="Symbol"/>
              </a:rPr>
              <a:t>      with large radius.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     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dE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/dx only deposits about 1870 Watts in 1 cm of graphite, for a 4-MW beam.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3668" y="1376772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0 T, MARS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1700808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0 T, FLUKA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952836"/>
            <a:ext cx="4023360" cy="3017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2060848"/>
            <a:ext cx="443453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7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7884" y="29497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0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, II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FLUKA indicates 5-10% more power deposition in this comparison.</a:t>
            </a: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ym typeface="Symbol"/>
              </a:rPr>
              <a:t>The FLUKA beam is parallel, with </a:t>
            </a:r>
            <a:r>
              <a:rPr lang="en-US" sz="1600" dirty="0" err="1" smtClean="0">
                <a:sym typeface="Symbol"/>
              </a:rPr>
              <a:t>rms</a:t>
            </a:r>
            <a:r>
              <a:rPr lang="en-US" sz="1600" dirty="0" smtClean="0">
                <a:sym typeface="Symbol"/>
              </a:rPr>
              <a:t> radius = 2 mm, while the MARS beam is focused with spot </a:t>
            </a:r>
            <a:r>
              <a:rPr lang="en-US" sz="1600" dirty="0" err="1" smtClean="0">
                <a:sym typeface="Symbol"/>
              </a:rPr>
              <a:t>rms</a:t>
            </a:r>
            <a:r>
              <a:rPr lang="en-US" sz="1600" dirty="0" smtClean="0">
                <a:sym typeface="Symbol"/>
              </a:rPr>
              <a:t> radius of 2 mm and </a:t>
            </a:r>
            <a:r>
              <a:rPr lang="el-GR" sz="1600" dirty="0" smtClean="0">
                <a:sym typeface="Symbol"/>
              </a:rPr>
              <a:t>β</a:t>
            </a:r>
            <a:r>
              <a:rPr lang="en-US" sz="1600" dirty="0" smtClean="0">
                <a:sym typeface="Symbol"/>
              </a:rPr>
              <a:t>* = 80 cm.</a:t>
            </a:r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8468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20 T, MARS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16116" y="584684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20 T, FLUKA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304764"/>
            <a:ext cx="4590088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02918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5876" y="29497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0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, III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The </a:t>
            </a:r>
            <a:r>
              <a:rPr lang="en-US" sz="1600" i="1" dirty="0" smtClean="0">
                <a:solidFill>
                  <a:srgbClr val="FF0000"/>
                </a:solidFill>
                <a:sym typeface="Symbol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coord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. of the target slice with peak power density is constant for radii &gt; 30 cm.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59104"/>
            <a:ext cx="4579436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959652"/>
            <a:ext cx="3917098" cy="301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1700" y="1304764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1628800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FLUKA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7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7884" y="29497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0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, IV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The  total power absorbed in the target increases from ~ 150 kW in a “pencil” target (length = 80 cm, radius = 8 mm) to about 1 MW (out of 4 MW) in a target of 80 cm length and 40 cm radius.</a:t>
            </a:r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77" y="2312876"/>
            <a:ext cx="4648055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520788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628800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FLUKA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6852"/>
            <a:ext cx="410328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2857" y="29497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0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,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56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We now want to locate the coordinates of the point with peak local power deposition.</a:t>
            </a: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A study not shown confirmed that this point has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coord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. </a:t>
            </a:r>
            <a:r>
              <a:rPr lang="en-US" sz="1600" i="1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= 0.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1600" dirty="0" smtClean="0">
                <a:sym typeface="Symbol"/>
              </a:rPr>
              <a:t>To find the </a:t>
            </a:r>
            <a:r>
              <a:rPr lang="en-US" sz="1600" i="1" dirty="0" smtClean="0">
                <a:sym typeface="Symbol"/>
              </a:rPr>
              <a:t>z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err="1" smtClean="0">
                <a:sym typeface="Symbol"/>
              </a:rPr>
              <a:t>coord</a:t>
            </a:r>
            <a:r>
              <a:rPr lang="en-US" sz="1600" dirty="0" smtClean="0">
                <a:sym typeface="Symbol"/>
              </a:rPr>
              <a:t>., we plot the power deposition </a:t>
            </a:r>
            <a:r>
              <a:rPr lang="en-US" sz="1600" i="1" dirty="0" smtClean="0">
                <a:sym typeface="Symbol"/>
              </a:rPr>
              <a:t>vs</a:t>
            </a:r>
            <a:r>
              <a:rPr lang="en-US" sz="1600" dirty="0" smtClean="0">
                <a:sym typeface="Symbol"/>
              </a:rPr>
              <a:t>. </a:t>
            </a:r>
            <a:r>
              <a:rPr lang="en-US" sz="1600" i="1" dirty="0" smtClean="0">
                <a:sym typeface="Symbol"/>
              </a:rPr>
              <a:t>z</a:t>
            </a:r>
            <a:r>
              <a:rPr lang="en-US" sz="1600" dirty="0" smtClean="0">
                <a:sym typeface="Symbol"/>
              </a:rPr>
              <a:t> in a cylinder with </a:t>
            </a:r>
            <a:r>
              <a:rPr lang="en-US" sz="1600" i="1" dirty="0" smtClean="0">
                <a:sym typeface="Symbol"/>
              </a:rPr>
              <a:t>r</a:t>
            </a:r>
            <a:r>
              <a:rPr lang="en-US" sz="1600" dirty="0" smtClean="0">
                <a:sym typeface="Symbol"/>
              </a:rPr>
              <a:t> = 1 mm.</a:t>
            </a: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The curves are essentially independent of the target radius (for </a:t>
            </a:r>
            <a:r>
              <a:rPr lang="en-US" sz="1600" i="1" dirty="0" err="1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sym typeface="Symbol"/>
              </a:rPr>
              <a:t>target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&gt; 8 mm).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975461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975461" cy="301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708" y="2924944"/>
            <a:ext cx="865943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0 T</a:t>
            </a:r>
          </a:p>
          <a:p>
            <a:r>
              <a:rPr lang="en-US" sz="1600" dirty="0" smtClean="0"/>
              <a:t>MARS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92180" y="2924944"/>
            <a:ext cx="9909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20 T</a:t>
            </a:r>
          </a:p>
          <a:p>
            <a:r>
              <a:rPr lang="en-US" sz="1600" dirty="0" smtClean="0"/>
              <a:t>MARS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449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1409" y="29497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0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, VI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The </a:t>
            </a:r>
            <a:r>
              <a:rPr lang="en-US" sz="1600" i="1" dirty="0" smtClean="0">
                <a:sym typeface="Symbol"/>
              </a:rPr>
              <a:t>z</a:t>
            </a:r>
            <a:r>
              <a:rPr lang="en-US" sz="1600" dirty="0" smtClean="0">
                <a:sym typeface="Symbol"/>
              </a:rPr>
              <a:t>-</a:t>
            </a:r>
            <a:r>
              <a:rPr lang="en-US" sz="1600" dirty="0" err="1" smtClean="0">
                <a:sym typeface="Symbol"/>
              </a:rPr>
              <a:t>coord</a:t>
            </a:r>
            <a:r>
              <a:rPr lang="en-US" sz="1600" dirty="0" smtClean="0">
                <a:sym typeface="Symbol"/>
              </a:rPr>
              <a:t>. </a:t>
            </a:r>
            <a:r>
              <a:rPr lang="en-US" sz="1600" dirty="0">
                <a:sym typeface="Symbol"/>
              </a:rPr>
              <a:t>o</a:t>
            </a:r>
            <a:r>
              <a:rPr lang="en-US" sz="1600" dirty="0" smtClean="0">
                <a:sym typeface="Symbol"/>
              </a:rPr>
              <a:t>f the point with peak local power deposition is 2-3 cm into the target, independent of the target radius, as shown in the left figure below.</a:t>
            </a: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The peak local power deposition is about 3600 W/g for 0 magnetic field and 4-MW beam power, and about 3400 W/g for 20 T field, as shown in the right figure below.</a:t>
            </a:r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r>
              <a:rPr lang="en-US" sz="1600" dirty="0" smtClean="0">
                <a:sym typeface="Symbol"/>
              </a:rPr>
              <a:t>For 60-Hz beam structure, the peak energy deposition is only about 60 J/g</a:t>
            </a:r>
          </a:p>
          <a:p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          (and 240 J/g for 15-Hz beam structure), for 4-MW beam power.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0868"/>
            <a:ext cx="3969499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240868"/>
            <a:ext cx="3986978" cy="301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2380" y="25289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07804" y="25289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705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868" y="29497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Target at 65 </a:t>
            </a:r>
            <a:r>
              <a:rPr lang="en-US" sz="2000" dirty="0" err="1" smtClean="0">
                <a:solidFill>
                  <a:srgbClr val="FF0000"/>
                </a:solidFill>
              </a:rPr>
              <a:t>mrad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620688"/>
            <a:ext cx="8676964" cy="100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Trajectory </a:t>
            </a:r>
            <a:r>
              <a:rPr lang="en-US" sz="1600" dirty="0"/>
              <a:t>of the central proton ray for 65-mrad tilt and 20-T field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i="1" dirty="0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en-US" sz="1600" dirty="0" err="1" smtClean="0">
                <a:solidFill>
                  <a:srgbClr val="FF0000"/>
                </a:solidFill>
              </a:rPr>
              <a:t>coord</a:t>
            </a:r>
            <a:r>
              <a:rPr lang="en-US" sz="1600" dirty="0" smtClean="0">
                <a:solidFill>
                  <a:srgbClr val="FF0000"/>
                </a:solidFill>
              </a:rPr>
              <a:t>. of the beam at any </a:t>
            </a:r>
            <a:r>
              <a:rPr lang="en-US" sz="1600" i="1" dirty="0" smtClean="0">
                <a:solidFill>
                  <a:srgbClr val="FF0000"/>
                </a:solidFill>
              </a:rPr>
              <a:t>z</a:t>
            </a:r>
            <a:r>
              <a:rPr lang="en-US" sz="1600" dirty="0" smtClean="0">
                <a:solidFill>
                  <a:srgbClr val="FF0000"/>
                </a:solidFill>
              </a:rPr>
              <a:t> inside the target is essentially the same as the          </a:t>
            </a:r>
            <a:r>
              <a:rPr lang="en-US" sz="1600" i="1" dirty="0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en-US" sz="1600" dirty="0" err="1" smtClean="0">
                <a:solidFill>
                  <a:srgbClr val="FF0000"/>
                </a:solidFill>
              </a:rPr>
              <a:t>coord</a:t>
            </a:r>
            <a:r>
              <a:rPr lang="en-US" sz="1600" dirty="0" smtClean="0">
                <a:solidFill>
                  <a:srgbClr val="FF0000"/>
                </a:solidFill>
              </a:rPr>
              <a:t>. of the center of the target.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But, the beam enters the target offset in </a:t>
            </a:r>
            <a:r>
              <a:rPr lang="en-US" sz="1600" i="1" dirty="0" smtClean="0"/>
              <a:t>x</a:t>
            </a:r>
            <a:r>
              <a:rPr lang="en-US" sz="1600" dirty="0" smtClean="0"/>
              <a:t> by ~ 4.3 mm from the target center.</a:t>
            </a:r>
          </a:p>
          <a:p>
            <a:endParaRPr lang="en-US" sz="1600" dirty="0"/>
          </a:p>
          <a:p>
            <a:r>
              <a:rPr lang="en-US" sz="1600" dirty="0" smtClean="0"/>
              <a:t>           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 Peak energy deposition likely offset from the target center.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68760"/>
            <a:ext cx="4206633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268760"/>
            <a:ext cx="413210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524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28472</TotalTime>
  <Words>1354</Words>
  <Application>Microsoft Office PowerPoint</Application>
  <PresentationFormat>On-screen Show (4:3)</PresentationFormat>
  <Paragraphs>220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Symbol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 T McDonald</cp:lastModifiedBy>
  <cp:revision>512</cp:revision>
  <cp:lastPrinted>2014-07-10T15:19:09Z</cp:lastPrinted>
  <dcterms:created xsi:type="dcterms:W3CDTF">2007-03-05T16:41:11Z</dcterms:created>
  <dcterms:modified xsi:type="dcterms:W3CDTF">2014-07-10T15:22:56Z</dcterms:modified>
</cp:coreProperties>
</file>