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6"/>
  </p:notesMasterIdLst>
  <p:handoutMasterIdLst>
    <p:handoutMasterId r:id="rId7"/>
  </p:handoutMasterIdLst>
  <p:sldIdLst>
    <p:sldId id="427" r:id="rId2"/>
    <p:sldId id="435" r:id="rId3"/>
    <p:sldId id="436" r:id="rId4"/>
    <p:sldId id="437" r:id="rId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9900"/>
    <a:srgbClr val="FFFF00"/>
    <a:srgbClr val="00CCFF"/>
    <a:srgbClr val="FFCC66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6" autoAdjust="0"/>
    <p:restoredTop sz="95667" autoAdjust="0"/>
  </p:normalViewPr>
  <p:slideViewPr>
    <p:cSldViewPr>
      <p:cViewPr varScale="1">
        <p:scale>
          <a:sx n="97" d="100"/>
          <a:sy n="97" d="100"/>
        </p:scale>
        <p:origin x="3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640" y="-114"/>
      </p:cViewPr>
      <p:guideLst>
        <p:guide orient="horz" pos="3024"/>
        <p:guide pos="230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EEF65A6-AF70-4CA4-BD92-7D5FBD922ED7}" type="datetimeFigureOut">
              <a:rPr lang="en-US"/>
              <a:pPr>
                <a:defRPr/>
              </a:pPr>
              <a:t>8/1/2014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B551599-29F8-45AA-A663-ECA7F25B4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99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8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588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8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F154A70A-8F34-4D96-B225-613A15AA1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067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54A70A-8F34-4D96-B225-613A15AA1B9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050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w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5972175"/>
            <a:ext cx="790576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Line 2"/>
          <p:cNvSpPr>
            <a:spLocks noChangeShapeType="1"/>
          </p:cNvSpPr>
          <p:nvPr userDrawn="1"/>
        </p:nvSpPr>
        <p:spPr bwMode="auto">
          <a:xfrm>
            <a:off x="609600" y="476250"/>
            <a:ext cx="7924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/>
          <p:cNvSpPr>
            <a:spLocks noChangeShapeType="1"/>
          </p:cNvSpPr>
          <p:nvPr userDrawn="1"/>
        </p:nvSpPr>
        <p:spPr bwMode="auto">
          <a:xfrm>
            <a:off x="990600" y="6561138"/>
            <a:ext cx="7162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88858" y="6546850"/>
            <a:ext cx="759374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defRPr/>
            </a:pPr>
            <a:r>
              <a:rPr lang="en-US" sz="1600" dirty="0" smtClean="0"/>
              <a:t>KT McDonald,</a:t>
            </a:r>
            <a:r>
              <a:rPr lang="en-US" sz="1600" baseline="0" dirty="0" smtClean="0"/>
              <a:t> N </a:t>
            </a:r>
            <a:r>
              <a:rPr lang="en-US" sz="1600" baseline="0" dirty="0" err="1" smtClean="0"/>
              <a:t>Souchlas</a:t>
            </a:r>
            <a:r>
              <a:rPr lang="en-US" sz="1600" baseline="0" dirty="0" smtClean="0"/>
              <a:t>                         </a:t>
            </a:r>
            <a:r>
              <a:rPr lang="en-US" sz="1600" dirty="0" smtClean="0">
                <a:solidFill>
                  <a:srgbClr val="FF0000"/>
                </a:solidFill>
              </a:rPr>
              <a:t>             </a:t>
            </a:r>
            <a:r>
              <a:rPr lang="en-US" sz="1600" baseline="0" dirty="0" smtClean="0">
                <a:solidFill>
                  <a:srgbClr val="0000FF"/>
                </a:solidFill>
              </a:rPr>
              <a:t>     August 1</a:t>
            </a:r>
            <a:r>
              <a:rPr lang="en-US" sz="1600" dirty="0" smtClean="0"/>
              <a:t>, 2014 </a:t>
            </a:r>
            <a:r>
              <a:rPr lang="en-US" sz="1600" dirty="0" smtClean="0">
                <a:solidFill>
                  <a:srgbClr val="898989"/>
                </a:solidFill>
              </a:rPr>
              <a:t>    </a:t>
            </a:r>
            <a:fld id="{25336738-3AB6-4895-87C0-94F0D4E7FB39}" type="slidenum">
              <a:rPr lang="en-US" sz="1600" smtClean="0">
                <a:solidFill>
                  <a:srgbClr val="FF0000"/>
                </a:solidFill>
              </a:rPr>
              <a:pPr algn="ctr" eaLnBrk="1" hangingPunct="1">
                <a:defRPr/>
              </a:pPr>
              <a:t>‹#›</a:t>
            </a:fld>
            <a:r>
              <a:rPr lang="en-US" sz="1600" dirty="0" smtClean="0">
                <a:solidFill>
                  <a:srgbClr val="898989"/>
                </a:solidFill>
              </a:rPr>
              <a:t>     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813" y="5978525"/>
            <a:ext cx="785812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982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20FF2728-6F8C-44DE-A52B-55E7AD745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44061" y="944724"/>
            <a:ext cx="768672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Shielding of the Final Focus Quads</a:t>
            </a:r>
          </a:p>
          <a:p>
            <a:pPr algn="ctr"/>
            <a:endParaRPr lang="en-US" sz="2000" dirty="0">
              <a:solidFill>
                <a:srgbClr val="FF0000"/>
              </a:solidFill>
            </a:endParaRP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K.T. McDonald, N. </a:t>
            </a:r>
            <a:r>
              <a:rPr lang="en-US" sz="2000" dirty="0" err="1" smtClean="0">
                <a:solidFill>
                  <a:srgbClr val="FF0000"/>
                </a:solidFill>
              </a:rPr>
              <a:t>Souchlas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ctr"/>
            <a:r>
              <a:rPr lang="en-US" sz="2000" i="1" dirty="0" smtClean="0"/>
              <a:t>August 1, 2014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139038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" y="116632"/>
            <a:ext cx="9144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Shielding of the Final Focus Quads (N. </a:t>
            </a:r>
            <a:r>
              <a:rPr lang="en-US" sz="2000" dirty="0" err="1" smtClean="0"/>
              <a:t>Souchlas</a:t>
            </a:r>
            <a:r>
              <a:rPr lang="en-US" sz="2000" dirty="0" smtClean="0"/>
              <a:t>)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 smtClean="0">
                <a:solidFill>
                  <a:srgbClr val="FF0000"/>
                </a:solidFill>
              </a:rPr>
              <a:t>Fringe field of the 20-T Target System solenoid is still 1 T at z = -5 m, the possible location of the last Final-Focus quad, </a:t>
            </a:r>
            <a:r>
              <a:rPr lang="en-US" sz="1600" dirty="0" smtClean="0">
                <a:solidFill>
                  <a:srgbClr val="FF0000"/>
                </a:solidFill>
                <a:sym typeface="Symbol" panose="05050102010706020507" pitchFamily="18" charset="2"/>
              </a:rPr>
              <a:t> Use superconducting quads,</a:t>
            </a:r>
          </a:p>
          <a:p>
            <a:r>
              <a:rPr lang="en-US" sz="1600" dirty="0" smtClean="0">
                <a:solidFill>
                  <a:srgbClr val="FF0000"/>
                </a:solidFill>
                <a:sym typeface="Symbol" panose="05050102010706020507" pitchFamily="18" charset="2"/>
              </a:rPr>
              <a:t>  Must shield against radiation from the target.</a:t>
            </a:r>
          </a:p>
          <a:p>
            <a:endParaRPr lang="en-US" sz="1600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r>
              <a:rPr lang="en-US" sz="1600" dirty="0" smtClean="0"/>
              <a:t>MARS15 study (for 0 tilt angle of the beam) indicates that a ~ ½”-thick SS </a:t>
            </a:r>
            <a:r>
              <a:rPr lang="en-US" sz="1600" dirty="0" err="1" smtClean="0"/>
              <a:t>beampipe</a:t>
            </a:r>
            <a:r>
              <a:rPr lang="en-US" sz="1600" dirty="0" smtClean="0"/>
              <a:t> provides  the needed shielding</a:t>
            </a:r>
            <a:r>
              <a:rPr lang="en-US" sz="1600" dirty="0"/>
              <a:t> </a:t>
            </a:r>
            <a:r>
              <a:rPr lang="en-US" sz="1600" dirty="0" smtClean="0"/>
              <a:t>(reducing the power deposition from a 4-MW beam to &lt; 0.1 </a:t>
            </a:r>
            <a:r>
              <a:rPr lang="en-US" sz="1600" dirty="0" err="1" smtClean="0"/>
              <a:t>mW</a:t>
            </a:r>
            <a:r>
              <a:rPr lang="en-US" sz="1600" dirty="0" smtClean="0"/>
              <a:t>/g,</a:t>
            </a:r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                                                     </a:t>
            </a:r>
            <a:endParaRPr lang="en-US" sz="1600" dirty="0"/>
          </a:p>
          <a:p>
            <a:endParaRPr lang="en-US" sz="1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27684" y="1952836"/>
            <a:ext cx="5591547" cy="559154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35896" y="2996952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</a:t>
            </a:r>
            <a:r>
              <a:rPr lang="en-US" sz="1600" dirty="0" smtClean="0"/>
              <a:t>arget</a:t>
            </a:r>
            <a:endParaRPr lang="en-US" sz="1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103948" y="3320988"/>
            <a:ext cx="936104" cy="1044116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131840" y="3573016"/>
            <a:ext cx="1079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Beampipe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395536" y="2708920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/>
              <a:t>Down</a:t>
            </a:r>
            <a:r>
              <a:rPr lang="en-US" sz="1600" smtClean="0"/>
              <a:t>stream </a:t>
            </a:r>
            <a:r>
              <a:rPr lang="en-US" sz="1600" dirty="0" smtClean="0"/>
              <a:t>face of last Final Focus Quad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179512" y="3645024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Up</a:t>
            </a:r>
            <a:r>
              <a:rPr lang="en-US" sz="1600" dirty="0" smtClean="0"/>
              <a:t>stream </a:t>
            </a:r>
            <a:r>
              <a:rPr lang="en-US" sz="1600" dirty="0" smtClean="0"/>
              <a:t>face of last Final Focus Quad</a:t>
            </a:r>
            <a:endParaRPr lang="en-US" sz="1600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123728" y="4437112"/>
            <a:ext cx="936104" cy="144016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3" idx="2"/>
          </p:cNvCxnSpPr>
          <p:nvPr/>
        </p:nvCxnSpPr>
        <p:spPr>
          <a:xfrm>
            <a:off x="3671411" y="3911570"/>
            <a:ext cx="72497" cy="309518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519772" y="3104964"/>
            <a:ext cx="540060" cy="756084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411760" y="4041068"/>
            <a:ext cx="468052" cy="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5516" y="4401108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Ti</a:t>
            </a:r>
            <a:r>
              <a:rPr lang="en-US" sz="1600" dirty="0" smtClean="0"/>
              <a:t>(?) beam window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36961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43808" y="9832"/>
            <a:ext cx="34923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Upstream End </a:t>
            </a:r>
            <a:r>
              <a:rPr lang="en-US" dirty="0"/>
              <a:t>of Q</a:t>
            </a:r>
            <a:r>
              <a:rPr lang="en-US" dirty="0" smtClean="0"/>
              <a:t>uad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95637" y="2262354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1.25.cm-thick </a:t>
            </a:r>
            <a:r>
              <a:rPr lang="en-US" sz="1600" dirty="0" err="1" smtClean="0"/>
              <a:t>beampipe</a:t>
            </a:r>
            <a:r>
              <a:rPr lang="en-US" sz="1600" dirty="0" smtClean="0"/>
              <a:t> of outer radius ~ 8 cm at z = - 500 cm provides enough shielding for quad coils with 12 &lt; r &lt; 15 cm.</a:t>
            </a:r>
            <a:endParaRPr lang="en-US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56" y="548680"/>
            <a:ext cx="7956884" cy="5905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725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27784" y="8620"/>
            <a:ext cx="39462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Downstream </a:t>
            </a:r>
            <a:r>
              <a:rPr lang="en-US" dirty="0" smtClean="0">
                <a:solidFill>
                  <a:srgbClr val="FF0000"/>
                </a:solidFill>
              </a:rPr>
              <a:t>End </a:t>
            </a:r>
            <a:r>
              <a:rPr lang="en-US" dirty="0">
                <a:solidFill>
                  <a:srgbClr val="FF0000"/>
                </a:solidFill>
              </a:rPr>
              <a:t>of Q</a:t>
            </a:r>
            <a:r>
              <a:rPr lang="en-US" dirty="0" smtClean="0">
                <a:solidFill>
                  <a:srgbClr val="FF0000"/>
                </a:solidFill>
              </a:rPr>
              <a:t>uad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95637" y="2262354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1.25.cm-thick </a:t>
            </a:r>
            <a:r>
              <a:rPr lang="en-US" sz="1600" dirty="0" err="1" smtClean="0"/>
              <a:t>beampipe</a:t>
            </a:r>
            <a:r>
              <a:rPr lang="en-US" sz="1600" dirty="0" smtClean="0"/>
              <a:t> of outer radius ~ 8 cm at z = - 500 cm provides enough shielding for quad coils with 12 &lt; r &lt; 15 cm.</a:t>
            </a:r>
            <a:endParaRPr lang="en-US" sz="1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56" y="558037"/>
            <a:ext cx="7943230" cy="589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05757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29245</TotalTime>
  <Words>194</Words>
  <Application>Microsoft Office PowerPoint</Application>
  <PresentationFormat>On-screen Show (4:3)</PresentationFormat>
  <Paragraphs>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Comic Sans MS</vt:lpstr>
      <vt:lpstr>Symbol</vt:lpstr>
      <vt:lpstr>Times New Roman</vt:lpstr>
      <vt:lpstr>1_Custom Design</vt:lpstr>
      <vt:lpstr>PowerPoint Presentation</vt:lpstr>
      <vt:lpstr>PowerPoint Presentation</vt:lpstr>
      <vt:lpstr>PowerPoint Presentation</vt:lpstr>
      <vt:lpstr>PowerPoint Presentation</vt:lpstr>
    </vt:vector>
  </TitlesOfParts>
  <Company>Princeton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targettrans63</dc:title>
  <dc:creator>Kirk McDonald</dc:creator>
  <cp:lastModifiedBy>Kirk T McDonald</cp:lastModifiedBy>
  <cp:revision>528</cp:revision>
  <cp:lastPrinted>2014-07-31T22:42:31Z</cp:lastPrinted>
  <dcterms:created xsi:type="dcterms:W3CDTF">2007-03-05T16:41:11Z</dcterms:created>
  <dcterms:modified xsi:type="dcterms:W3CDTF">2014-08-01T13:59:01Z</dcterms:modified>
</cp:coreProperties>
</file>