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381" r:id="rId2"/>
    <p:sldId id="433" r:id="rId3"/>
    <p:sldId id="410" r:id="rId4"/>
    <p:sldId id="419" r:id="rId5"/>
    <p:sldId id="434" r:id="rId6"/>
    <p:sldId id="435" r:id="rId7"/>
    <p:sldId id="436" r:id="rId8"/>
    <p:sldId id="437" r:id="rId9"/>
    <p:sldId id="439" r:id="rId10"/>
    <p:sldId id="438" r:id="rId11"/>
    <p:sldId id="440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  <a:srgbClr val="FFFF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84" d="100"/>
          <a:sy n="84" d="100"/>
        </p:scale>
        <p:origin x="2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72175"/>
            <a:ext cx="79057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54146" y="6546850"/>
            <a:ext cx="81580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/>
              <a:t>KT McDonald       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NuFact’14  (U</a:t>
            </a:r>
            <a:r>
              <a:rPr lang="en-US" sz="1600" baseline="0" dirty="0" smtClean="0">
                <a:solidFill>
                  <a:srgbClr val="FF0000"/>
                </a:solidFill>
              </a:rPr>
              <a:t> Glasgow</a:t>
            </a:r>
            <a:r>
              <a:rPr lang="en-US" sz="1600" dirty="0" smtClean="0">
                <a:solidFill>
                  <a:srgbClr val="FF0000"/>
                </a:solidFill>
              </a:rPr>
              <a:t>)              </a:t>
            </a:r>
            <a:r>
              <a:rPr lang="en-US" sz="1600" baseline="0" dirty="0" smtClean="0">
                <a:solidFill>
                  <a:srgbClr val="0000FF"/>
                </a:solidFill>
              </a:rPr>
              <a:t>     </a:t>
            </a:r>
            <a:r>
              <a:rPr lang="en-US" sz="1600" dirty="0" smtClean="0"/>
              <a:t>August </a:t>
            </a:r>
            <a:r>
              <a:rPr lang="en-US" sz="1600" dirty="0" smtClean="0"/>
              <a:t>29, 2014 </a:t>
            </a:r>
            <a:r>
              <a:rPr lang="en-US" sz="1600" dirty="0" smtClean="0">
                <a:solidFill>
                  <a:srgbClr val="898989"/>
                </a:solidFill>
              </a:rPr>
              <a:t> 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 smtClean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5978525"/>
            <a:ext cx="7858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onferenceDisplay.py?ovw=True&amp;confId=78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hep1.princeton.edu/~mcdonald/examples/accel/fernow_aipcp_352_134_95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992" y="983820"/>
            <a:ext cx="9144000" cy="104457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  <a:t>The High-Power-Target System</a:t>
            </a:r>
            <a:b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  <a:t>of a </a:t>
            </a:r>
            <a:r>
              <a:rPr lang="en-US" sz="3100" dirty="0" err="1" smtClean="0">
                <a:solidFill>
                  <a:srgbClr val="FF0000"/>
                </a:solidFill>
                <a:latin typeface="Comic Sans MS" pitchFamily="66" charset="0"/>
              </a:rPr>
              <a:t>Muon</a:t>
            </a:r>
            <a: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  <a:t> Collider or Neutrino Factory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594268" y="4860925"/>
            <a:ext cx="1901483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600" dirty="0"/>
              <a:t>K. McDonald</a:t>
            </a:r>
          </a:p>
          <a:p>
            <a:pPr algn="ctr" eaLnBrk="1" hangingPunct="1"/>
            <a:r>
              <a:rPr lang="en-US" sz="1600" i="1" dirty="0">
                <a:solidFill>
                  <a:srgbClr val="FF0000"/>
                </a:solidFill>
              </a:rPr>
              <a:t>Princeton U.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</a:p>
          <a:p>
            <a:pPr algn="ctr" eaLnBrk="1" hangingPunct="1"/>
            <a:r>
              <a:rPr lang="en-US" sz="1600" dirty="0" smtClean="0"/>
              <a:t>(August </a:t>
            </a:r>
            <a:r>
              <a:rPr lang="en-US" sz="1600" dirty="0" smtClean="0"/>
              <a:t>29, 2014)</a:t>
            </a:r>
            <a:endParaRPr lang="en-US" sz="1600" dirty="0" smtClean="0"/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NuFact’14</a:t>
            </a:r>
            <a:endParaRPr lang="en-US" sz="16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i="1" dirty="0" smtClean="0"/>
              <a:t>U Glasgow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294647"/>
            <a:ext cx="9144508" cy="203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notilt-nor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 b="4546"/>
          <a:stretch>
            <a:fillRect/>
          </a:stretch>
        </p:blipFill>
        <p:spPr>
          <a:xfrm>
            <a:off x="-576572" y="692696"/>
            <a:ext cx="5616624" cy="4163139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-36512" y="4725144"/>
            <a:ext cx="49685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  <a:latin typeface="Comic Sans MS" panose="030F0702030302020204" pitchFamily="66" charset="0"/>
              </a:rPr>
              <a:t>We prefer target radius </a:t>
            </a:r>
            <a:r>
              <a:rPr lang="en-US" altLang="en-US" sz="1400" dirty="0">
                <a:solidFill>
                  <a:srgbClr val="00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 8 mm (beam radius   2 mm) for </a:t>
            </a:r>
            <a:r>
              <a:rPr lang="en-US" altLang="en-US" sz="1400" dirty="0" smtClean="0">
                <a:solidFill>
                  <a:srgbClr val="00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viable radiation </a:t>
            </a:r>
            <a:r>
              <a:rPr lang="en-US" altLang="en-US" sz="1400" dirty="0">
                <a:solidFill>
                  <a:srgbClr val="00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cooling of the target</a:t>
            </a:r>
            <a:r>
              <a:rPr lang="en-US" altLang="en-US" sz="2000" dirty="0">
                <a:solidFill>
                  <a:srgbClr val="00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</a:t>
            </a:r>
            <a:r>
              <a:rPr lang="en-US" altLang="en-US" sz="1400" dirty="0" err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altLang="en-US" sz="1400" baseline="-25000" dirty="0" err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target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8 mm, same yield for any emittance  20 m.</a:t>
            </a:r>
            <a:endParaRPr lang="en-US" alt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31740" y="2096852"/>
            <a:ext cx="0" cy="2201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tilt-nor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 b="4546"/>
          <a:stretch>
            <a:fillRect/>
          </a:stretch>
        </p:blipFill>
        <p:spPr>
          <a:xfrm>
            <a:off x="4103948" y="692696"/>
            <a:ext cx="5616624" cy="41631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912260" y="2096852"/>
            <a:ext cx="0" cy="2201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40052" y="4854662"/>
            <a:ext cx="4032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Yield for 50 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m emittance and target radius of 1.2 cm is only 10% less than that for the nominal case of 5 m emittance an 0.8 cm target radius.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6998" y="0"/>
            <a:ext cx="5573962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3333FF"/>
                </a:solidFill>
                <a:cs typeface="Times New Roman" charset="0"/>
              </a:rPr>
              <a:t>Target System </a:t>
            </a:r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Optimization </a:t>
            </a:r>
          </a:p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for variable geometric, </a:t>
            </a:r>
            <a:r>
              <a:rPr lang="en-US" sz="1800" dirty="0" err="1" smtClean="0">
                <a:solidFill>
                  <a:srgbClr val="FF0000"/>
                </a:solidFill>
                <a:cs typeface="Times New Roman" charset="0"/>
              </a:rPr>
              <a:t>rms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transverse emittance</a:t>
            </a:r>
            <a:endParaRPr lang="en-US" sz="18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247" y="3443516"/>
            <a:ext cx="173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tilt of beam/target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6567" y="3446485"/>
            <a:ext cx="210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65 </a:t>
            </a:r>
            <a:r>
              <a:rPr lang="en-US" sz="2000" dirty="0" err="1" smtClean="0"/>
              <a:t>mrad</a:t>
            </a:r>
            <a:r>
              <a:rPr lang="en-US" sz="2000" dirty="0" smtClean="0"/>
              <a:t> tilt of beam/target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5716" y="5863917"/>
            <a:ext cx="518282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Little loss of </a:t>
            </a:r>
            <a:r>
              <a:rPr lang="en-US" sz="1800" dirty="0" err="1" smtClean="0">
                <a:solidFill>
                  <a:srgbClr val="009900"/>
                </a:solidFill>
              </a:rPr>
              <a:t>muon</a:t>
            </a:r>
            <a:r>
              <a:rPr lang="en-US" sz="1800" dirty="0" smtClean="0">
                <a:solidFill>
                  <a:srgbClr val="009900"/>
                </a:solidFill>
              </a:rPr>
              <a:t> yield for 20 </a:t>
            </a:r>
            <a:r>
              <a:rPr lang="en-US" sz="1800" dirty="0" smtClean="0">
                <a:solidFill>
                  <a:srgbClr val="009900"/>
                </a:solidFill>
                <a:sym typeface="Symbol" panose="05050102010706020507" pitchFamily="18" charset="2"/>
              </a:rPr>
              <a:t>m emittance, </a:t>
            </a:r>
          </a:p>
          <a:p>
            <a:r>
              <a:rPr lang="en-US" sz="1800" dirty="0" smtClean="0">
                <a:solidFill>
                  <a:srgbClr val="009900"/>
                </a:solidFill>
                <a:sym typeface="Symbol" panose="05050102010706020507" pitchFamily="18" charset="2"/>
              </a:rPr>
              <a:t> Can use single beam @ 4 MW.</a:t>
            </a:r>
            <a:endParaRPr lang="en-US" sz="1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9404" y="0"/>
            <a:ext cx="3429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Future Target Studies</a:t>
            </a:r>
            <a:endParaRPr lang="en-US" dirty="0" smtClean="0">
              <a:solidFill>
                <a:srgbClr val="3333FF"/>
              </a:solidFill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620688"/>
            <a:ext cx="9036496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Muon</a:t>
            </a:r>
            <a:r>
              <a:rPr lang="en-US" sz="1800" dirty="0" smtClean="0">
                <a:solidFill>
                  <a:srgbClr val="009900"/>
                </a:solidFill>
                <a:sym typeface="Symbol" panose="05050102010706020507" pitchFamily="18" charset="2"/>
              </a:rPr>
              <a:t> Collider/Neutrino Factory studies in the USA being ramped down.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ym typeface="Symbol" panose="05050102010706020507" pitchFamily="18" charset="2"/>
              </a:rPr>
              <a:t>Interest remains in high-power </a:t>
            </a:r>
            <a:r>
              <a:rPr lang="en-US" sz="1800" dirty="0" err="1" smtClean="0">
                <a:sym typeface="Symbol" panose="05050102010706020507" pitchFamily="18" charset="2"/>
              </a:rPr>
              <a:t>targetry</a:t>
            </a:r>
            <a:r>
              <a:rPr lang="en-US" sz="1800" dirty="0" smtClean="0">
                <a:sym typeface="Symbol" panose="05050102010706020507" pitchFamily="18" charset="2"/>
              </a:rPr>
              <a:t> for various applications.</a:t>
            </a:r>
          </a:p>
          <a:p>
            <a:pPr lvl="1"/>
            <a:r>
              <a:rPr lang="en-US" sz="1400" dirty="0" smtClean="0">
                <a:sym typeface="Symbol" panose="05050102010706020507" pitchFamily="18" charset="2"/>
              </a:rPr>
              <a:t>See, for example, the 5</a:t>
            </a:r>
            <a:r>
              <a:rPr lang="en-US" sz="1400" baseline="30000" dirty="0" smtClean="0">
                <a:sym typeface="Symbol" panose="05050102010706020507" pitchFamily="18" charset="2"/>
              </a:rPr>
              <a:t>th</a:t>
            </a:r>
            <a:r>
              <a:rPr lang="en-US" sz="1400" dirty="0" smtClean="0">
                <a:sym typeface="Symbol" panose="05050102010706020507" pitchFamily="18" charset="2"/>
              </a:rPr>
              <a:t> High Power </a:t>
            </a:r>
            <a:r>
              <a:rPr lang="en-US" sz="1400" dirty="0" err="1" smtClean="0">
                <a:sym typeface="Symbol" panose="05050102010706020507" pitchFamily="18" charset="2"/>
              </a:rPr>
              <a:t>Targetry</a:t>
            </a:r>
            <a:r>
              <a:rPr lang="en-US" sz="1400" dirty="0" smtClean="0">
                <a:sym typeface="Symbol" panose="05050102010706020507" pitchFamily="18" charset="2"/>
              </a:rPr>
              <a:t> Workshop (FNAL, 2014),</a:t>
            </a:r>
          </a:p>
          <a:p>
            <a:pPr lvl="1"/>
            <a:r>
              <a:rPr lang="en-US" sz="14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sz="1400" dirty="0" smtClean="0">
                <a:sym typeface="Symbol" panose="05050102010706020507" pitchFamily="18" charset="2"/>
                <a:hlinkClick r:id="rId2"/>
              </a:rPr>
              <a:t>indico.fnal.gov/conferenceDisplay.py?ovw=True&amp;confId=7870</a:t>
            </a:r>
            <a:endParaRPr lang="en-US" sz="1400" dirty="0" smtClean="0">
              <a:sym typeface="Symbol" panose="05050102010706020507" pitchFamily="18" charset="2"/>
            </a:endParaRPr>
          </a:p>
          <a:p>
            <a:pPr lvl="1"/>
            <a:r>
              <a:rPr lang="en-US" sz="1400" dirty="0" smtClean="0">
                <a:sym typeface="Symbol" panose="05050102010706020507" pitchFamily="18" charset="2"/>
              </a:rPr>
              <a:t>[These workshops were initiated by H. Kirk.]</a:t>
            </a:r>
          </a:p>
          <a:p>
            <a:pPr lvl="1"/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olidFill>
                  <a:srgbClr val="009900"/>
                </a:solidFill>
                <a:sym typeface="Symbol" panose="05050102010706020507" pitchFamily="18" charset="2"/>
              </a:rPr>
              <a:t>A particular issue: how much beam power can a graphite target stand?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 panose="05050102010706020507" pitchFamily="18" charset="2"/>
              </a:rPr>
              <a:t>Lifetime against radiation damage much better at high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 panose="05050102010706020507" pitchFamily="18" charset="2"/>
              </a:rPr>
              <a:t>Resistance to “thermal shock” from pulsed beams also better at high temperature.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olidFill>
                  <a:srgbClr val="009900"/>
                </a:solidFill>
                <a:sym typeface="Symbol" panose="05050102010706020507" pitchFamily="18" charset="2"/>
              </a:rPr>
              <a:t>Firm up these trends with data from beam irradiations of high-temperature graphite.  </a:t>
            </a:r>
            <a:r>
              <a:rPr lang="en-US" sz="1600" dirty="0" smtClean="0">
                <a:solidFill>
                  <a:srgbClr val="009900"/>
                </a:solidFill>
                <a:sym typeface="Symbol" panose="05050102010706020507" pitchFamily="18" charset="2"/>
              </a:rPr>
              <a:t>(The </a:t>
            </a:r>
            <a:r>
              <a:rPr lang="en-US" sz="16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Muon</a:t>
            </a:r>
            <a:r>
              <a:rPr lang="en-US" sz="1600" dirty="0" smtClean="0">
                <a:solidFill>
                  <a:srgbClr val="009900"/>
                </a:solidFill>
                <a:sym typeface="Symbol" panose="05050102010706020507" pitchFamily="18" charset="2"/>
              </a:rPr>
              <a:t> Collider/Neutrino Factory group participated in beam irradiations of water-cooled graphite and many other target materials in 2002-2006.)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ym typeface="Symbol" panose="05050102010706020507" pitchFamily="18" charset="2"/>
              </a:rPr>
              <a:t>GARD proposal(s) being generated by BNL and FNAL for such studies.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        </a:t>
            </a:r>
            <a:r>
              <a:rPr lang="en-US" sz="1600" dirty="0" smtClean="0">
                <a:solidFill>
                  <a:srgbClr val="009900"/>
                </a:solidFill>
                <a:sym typeface="Symbol" panose="05050102010706020507" pitchFamily="18" charset="2"/>
              </a:rPr>
              <a:t>New diagnostic: x-ray diffraction of irradiated samples.</a:t>
            </a:r>
          </a:p>
        </p:txBody>
      </p:sp>
    </p:spTree>
    <p:extLst>
      <p:ext uri="{BB962C8B-B14F-4D97-AF65-F5344CB8AC3E}">
        <p14:creationId xmlns:p14="http://schemas.microsoft.com/office/powerpoint/2010/main" val="300724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 smtClean="0">
                <a:ea typeface="宋体" pitchFamily="2" charset="-122"/>
              </a:rPr>
              <a:t>The Target System Concept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36538" y="512763"/>
            <a:ext cx="8691562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 err="1">
                <a:solidFill>
                  <a:srgbClr val="FF0000"/>
                </a:solidFill>
              </a:rPr>
              <a:t>M</a:t>
            </a:r>
            <a:r>
              <a:rPr lang="en-US" sz="1800" dirty="0" err="1" smtClean="0">
                <a:solidFill>
                  <a:srgbClr val="FF0000"/>
                </a:solidFill>
              </a:rPr>
              <a:t>uon</a:t>
            </a:r>
            <a:r>
              <a:rPr lang="en-US" sz="1800" dirty="0" smtClean="0">
                <a:solidFill>
                  <a:srgbClr val="FF0000"/>
                </a:solidFill>
              </a:rPr>
              <a:t> Collider needs </a:t>
            </a:r>
            <a:r>
              <a:rPr lang="en-US" sz="1800" dirty="0" err="1" smtClean="0">
                <a:solidFill>
                  <a:srgbClr val="FF0000"/>
                </a:solidFill>
              </a:rPr>
              <a:t>muon</a:t>
            </a:r>
            <a:r>
              <a:rPr lang="en-US" sz="1800" dirty="0" smtClean="0">
                <a:solidFill>
                  <a:srgbClr val="FF0000"/>
                </a:solidFill>
              </a:rPr>
              <a:t> beams of both signs.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/>
              <a:t>A Neutrino Factory based on neutrinos from </a:t>
            </a:r>
            <a:r>
              <a:rPr lang="en-US" sz="1800" dirty="0" err="1" smtClean="0"/>
              <a:t>muon</a:t>
            </a:r>
            <a:r>
              <a:rPr lang="en-US" sz="1800" dirty="0" smtClean="0"/>
              <a:t> decay could operate with only one sign of </a:t>
            </a:r>
            <a:r>
              <a:rPr lang="en-US" sz="1800" dirty="0" err="1" smtClean="0"/>
              <a:t>muons</a:t>
            </a:r>
            <a:r>
              <a:rPr lang="en-US" sz="1800" dirty="0" smtClean="0"/>
              <a:t> at a time, but advantageous to have both signs.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Could use two proton beams + 2 targets in solenoid horn (as per “conventional” neutrino beams from pion decay).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/>
              <a:t>Or, could use one proton beam + solenoid capture system.</a:t>
            </a:r>
            <a:endParaRPr lang="en-US" sz="1800" dirty="0"/>
          </a:p>
          <a:p>
            <a:pPr eaLnBrk="1" hangingPunct="1"/>
            <a:endParaRPr lang="en-US" sz="1800" dirty="0" smtClean="0">
              <a:solidFill>
                <a:srgbClr val="FF0000"/>
              </a:solidFill>
            </a:endParaRPr>
          </a:p>
          <a:p>
            <a:pPr lvl="0" eaLnBrk="1" hangingPunct="1"/>
            <a:r>
              <a:rPr lang="en-US" sz="1800" dirty="0" err="1">
                <a:solidFill>
                  <a:srgbClr val="FF0000"/>
                </a:solidFill>
              </a:rPr>
              <a:t>Fernow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et al</a:t>
            </a:r>
            <a:r>
              <a:rPr lang="en-US" sz="1800" dirty="0">
                <a:solidFill>
                  <a:srgbClr val="FF0000"/>
                </a:solidFill>
              </a:rPr>
              <a:t>. reviewed options in  March 1995,</a:t>
            </a:r>
          </a:p>
          <a:p>
            <a:pPr lvl="0" eaLnBrk="1" hangingPunct="1"/>
            <a:r>
              <a:rPr lang="en-US" sz="1600" dirty="0">
                <a:hlinkClick r:id="rId2"/>
              </a:rPr>
              <a:t>http://puhep1.princeton.edu/~mcdonald/examples/accel/fernow_aipcp_352_134_95.pdf</a:t>
            </a:r>
            <a:endParaRPr lang="en-US" sz="1600" dirty="0"/>
          </a:p>
          <a:p>
            <a:pPr lvl="0" eaLnBrk="1" hangingPunct="1"/>
            <a:r>
              <a:rPr lang="en-US" sz="1800" dirty="0">
                <a:solidFill>
                  <a:srgbClr val="FF0000"/>
                </a:solidFill>
              </a:rPr>
              <a:t>Li lenses, plasma lenses, </a:t>
            </a:r>
            <a:r>
              <a:rPr lang="en-US" sz="1800" dirty="0" err="1">
                <a:solidFill>
                  <a:srgbClr val="FF0000"/>
                </a:solidFill>
              </a:rPr>
              <a:t>toroidal</a:t>
            </a:r>
            <a:r>
              <a:rPr lang="en-US" sz="1800" dirty="0">
                <a:solidFill>
                  <a:srgbClr val="FF0000"/>
                </a:solidFill>
              </a:rPr>
              <a:t> horns, and </a:t>
            </a:r>
            <a:r>
              <a:rPr lang="en-US" sz="1800" dirty="0" err="1">
                <a:solidFill>
                  <a:srgbClr val="FF0000"/>
                </a:solidFill>
              </a:rPr>
              <a:t>solenoidal</a:t>
            </a:r>
            <a:r>
              <a:rPr lang="en-US" sz="1800" dirty="0">
                <a:solidFill>
                  <a:srgbClr val="FF0000"/>
                </a:solidFill>
              </a:rPr>
              <a:t> capture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lvl="0" eaLnBrk="1" hangingPunct="1"/>
            <a:endParaRPr lang="en-US" sz="1800" dirty="0">
              <a:solidFill>
                <a:srgbClr val="FF0000"/>
              </a:solidFill>
            </a:endParaRPr>
          </a:p>
          <a:p>
            <a:pPr lvl="0" eaLnBrk="1" hangingPunct="1"/>
            <a:r>
              <a:rPr lang="en-US" sz="1800" dirty="0"/>
              <a:t>All of the pulsed, </a:t>
            </a:r>
            <a:r>
              <a:rPr lang="en-US" sz="1800" dirty="0" err="1"/>
              <a:t>toroidal</a:t>
            </a:r>
            <a:r>
              <a:rPr lang="en-US" sz="1800" dirty="0"/>
              <a:t> systems would be well beyond present technology (then and now!), so the solenoid capture system began to be favored.   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998538"/>
            <a:ext cx="53689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-36513" y="850900"/>
            <a:ext cx="39243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</a:rPr>
              <a:t>R.B.  Palmer (</a:t>
            </a:r>
            <a:r>
              <a:rPr lang="en-US" sz="1600" i="1" dirty="0">
                <a:cs typeface="Arial" pitchFamily="34" charset="0"/>
              </a:rPr>
              <a:t>BNL</a:t>
            </a:r>
            <a:r>
              <a:rPr lang="en-US" sz="1600" dirty="0">
                <a:cs typeface="Arial" pitchFamily="34" charset="0"/>
              </a:rPr>
              <a:t>, 1994) proposed a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20-T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solenoidal</a:t>
            </a:r>
            <a:r>
              <a:rPr lang="en-US" sz="1600" dirty="0">
                <a:cs typeface="Arial" pitchFamily="34" charset="0"/>
              </a:rPr>
              <a:t> capture system.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Low-energy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's collected from side of long, thin cylindrical target.</a:t>
            </a: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</a:rPr>
              <a:t>Solenoid coils can be some distance from proton beam.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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10-year life against radiation damage at 4 MW.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1600" dirty="0">
                <a:cs typeface="Arial" pitchFamily="34" charset="0"/>
              </a:rPr>
              <a:t>Liquid mercury jet target replaced every pulse.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Proton beam readily tilted with respect to magnetic axis.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 </a:t>
            </a:r>
            <a:r>
              <a:rPr lang="en-US" sz="1600" dirty="0">
                <a:cs typeface="Arial" pitchFamily="34" charset="0"/>
              </a:rPr>
              <a:t>Beam dump (mercury pool) out of the way of secondary </a:t>
            </a:r>
            <a:r>
              <a:rPr lang="en-US" sz="1600" dirty="0">
                <a:cs typeface="Arial" pitchFamily="34" charset="0"/>
                <a:sym typeface="Symbol" pitchFamily="18" charset="2"/>
              </a:rPr>
              <a:t></a:t>
            </a:r>
            <a:r>
              <a:rPr lang="en-US" sz="1600" dirty="0">
                <a:cs typeface="Arial" pitchFamily="34" charset="0"/>
              </a:rPr>
              <a:t>'s and </a:t>
            </a:r>
            <a:r>
              <a:rPr lang="en-US" sz="1600" dirty="0">
                <a:cs typeface="Arial" pitchFamily="34" charset="0"/>
                <a:sym typeface="Symbol" pitchFamily="18" charset="2"/>
              </a:rPr>
              <a:t></a:t>
            </a:r>
            <a:r>
              <a:rPr lang="en-US" sz="1600" dirty="0">
                <a:cs typeface="Arial" pitchFamily="34" charset="0"/>
              </a:rPr>
              <a:t>'s.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457200" y="79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Target and Capture Topology: Solenoid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504564" y="476672"/>
            <a:ext cx="8677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Desire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 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</a:rPr>
              <a:t>14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1600" dirty="0">
                <a:solidFill>
                  <a:srgbClr val="FF0000"/>
                </a:solidFill>
              </a:rPr>
              <a:t>/s from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sz="1600" dirty="0">
                <a:solidFill>
                  <a:srgbClr val="FF0000"/>
                </a:solidFill>
              </a:rPr>
              <a:t> 10</a:t>
            </a:r>
            <a:r>
              <a:rPr lang="en-US" sz="1600" baseline="30000" dirty="0">
                <a:solidFill>
                  <a:srgbClr val="FF0000"/>
                </a:solidFill>
              </a:rPr>
              <a:t>15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1600" dirty="0">
                <a:solidFill>
                  <a:srgbClr val="FF0000"/>
                </a:solidFill>
              </a:rPr>
              <a:t>/s (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sz="1600" dirty="0">
                <a:solidFill>
                  <a:srgbClr val="FF0000"/>
                </a:solidFill>
              </a:rPr>
              <a:t> 4 MW proton </a:t>
            </a:r>
            <a:r>
              <a:rPr lang="en-US" sz="1600" dirty="0" smtClean="0">
                <a:solidFill>
                  <a:srgbClr val="FF0000"/>
                </a:solidFill>
              </a:rPr>
              <a:t>beam)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3622675" y="976313"/>
            <a:ext cx="286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  <a:cs typeface="Arial" pitchFamily="34" charset="0"/>
              </a:rPr>
              <a:t>IDS-NF Target Concept: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379913" y="4652963"/>
            <a:ext cx="4152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Shielding of the superconducting magnets from radiation is a major issue.</a:t>
            </a:r>
          </a:p>
          <a:p>
            <a:pPr eaLnBrk="1" hangingPunct="1"/>
            <a:r>
              <a:rPr lang="en-US" sz="1600" dirty="0" smtClean="0">
                <a:cs typeface="Arial" pitchFamily="34" charset="0"/>
              </a:rPr>
              <a:t>Magnetic </a:t>
            </a:r>
            <a:r>
              <a:rPr lang="en-US" sz="1600" dirty="0">
                <a:cs typeface="Arial" pitchFamily="34" charset="0"/>
              </a:rPr>
              <a:t>stored energy ~ 3 GJ!</a:t>
            </a: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7127875" y="722313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Superconducting magnets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3995738" y="3943350"/>
            <a:ext cx="1474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Resistive magnets</a:t>
            </a:r>
          </a:p>
        </p:txBody>
      </p: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3781425" y="19907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Proton beam and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Mercury jet</a:t>
            </a:r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8266113" y="1895475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Be window</a:t>
            </a:r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3708400" y="1290638"/>
            <a:ext cx="1398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Tungsten beads, 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He gas cooled</a:t>
            </a:r>
          </a:p>
          <a:p>
            <a:pPr eaLnBrk="1" hangingPunct="1"/>
            <a:endParaRPr lang="en-US" sz="1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09" name="TextBox 18"/>
          <p:cNvSpPr txBox="1">
            <a:spLocks noChangeArrowheads="1"/>
          </p:cNvSpPr>
          <p:nvPr/>
        </p:nvSpPr>
        <p:spPr bwMode="auto">
          <a:xfrm>
            <a:off x="5459413" y="3644900"/>
            <a:ext cx="184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Mercury collection pool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With splash mitigator</a:t>
            </a:r>
          </a:p>
        </p:txBody>
      </p:sp>
      <p:cxnSp>
        <p:nvCxnSpPr>
          <p:cNvPr id="16" name="Straight Arrow Connector 15"/>
          <p:cNvCxnSpPr>
            <a:stCxn id="4107" idx="1"/>
          </p:cNvCxnSpPr>
          <p:nvPr/>
        </p:nvCxnSpPr>
        <p:spPr>
          <a:xfrm flipH="1">
            <a:off x="8135938" y="2033588"/>
            <a:ext cx="130175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35825" y="2771775"/>
            <a:ext cx="238125" cy="1017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33938" y="1651000"/>
            <a:ext cx="1322387" cy="693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64163" y="3173413"/>
            <a:ext cx="468312" cy="738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3938" y="2344738"/>
            <a:ext cx="998537" cy="579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288088" y="860425"/>
            <a:ext cx="828675" cy="1001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104" idx="1"/>
          </p:cNvCxnSpPr>
          <p:nvPr/>
        </p:nvCxnSpPr>
        <p:spPr>
          <a:xfrm flipH="1">
            <a:off x="6948488" y="860425"/>
            <a:ext cx="179387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104" idx="1"/>
          </p:cNvCxnSpPr>
          <p:nvPr/>
        </p:nvCxnSpPr>
        <p:spPr>
          <a:xfrm>
            <a:off x="7127875" y="860425"/>
            <a:ext cx="512763" cy="1001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16763" y="850900"/>
            <a:ext cx="1570037" cy="814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6763" y="860425"/>
            <a:ext cx="2027237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TextBox 26"/>
          <p:cNvSpPr txBox="1">
            <a:spLocks noChangeArrowheads="1"/>
          </p:cNvSpPr>
          <p:nvPr/>
        </p:nvSpPr>
        <p:spPr bwMode="auto">
          <a:xfrm>
            <a:off x="719138" y="5805488"/>
            <a:ext cx="7813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5-T copper magnet insert; 15-T Nb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  <a:r>
              <a:rPr lang="en-US" sz="1600">
                <a:solidFill>
                  <a:srgbClr val="FF0000"/>
                </a:solidFill>
              </a:rPr>
              <a:t>Sn coil +  5-T NbTi outsert</a:t>
            </a:r>
            <a:r>
              <a:rPr lang="en-US" sz="1600"/>
              <a:t>.</a:t>
            </a:r>
          </a:p>
          <a:p>
            <a:pPr eaLnBrk="1" hangingPunct="1"/>
            <a:r>
              <a:rPr lang="en-US" sz="1600" i="1"/>
              <a:t>Desirable to replace the copper magnet by a 20-T HTC insert (or 15-T Nb coil).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2017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ea typeface="宋体" pitchFamily="2" charset="-122"/>
              </a:rPr>
              <a:t>Preliminary Costing of a 4-MW Target System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008063" y="4292600"/>
            <a:ext cx="43307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The nominal target costs only a few % of the Target System.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Infrastructure costs are ~ 50%.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(A. Kurup, International Design Study for a Neutrino Factory)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92500" y="944563"/>
            <a:ext cx="2484438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ea typeface="宋体" pitchFamily="2" charset="-122"/>
              </a:rPr>
              <a:t>Liquid or Solid Target?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43508" y="656692"/>
            <a:ext cx="8820980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 err="1" smtClean="0"/>
              <a:t>Muon</a:t>
            </a:r>
            <a:r>
              <a:rPr lang="en-US" sz="1800" dirty="0" smtClean="0"/>
              <a:t> Colliders/Neutrino Factories favor initial capture of low-energy </a:t>
            </a:r>
            <a:r>
              <a:rPr lang="en-US" sz="1800" dirty="0" err="1" smtClean="0"/>
              <a:t>muon</a:t>
            </a:r>
            <a:r>
              <a:rPr lang="en-US" sz="1800" dirty="0" smtClean="0"/>
              <a:t> (which are later accelerated to a desirable energy)</a:t>
            </a:r>
            <a:r>
              <a:rPr lang="en-US" sz="1800" dirty="0" smtClean="0"/>
              <a:t>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</a:rPr>
              <a:t>The yield of soft </a:t>
            </a:r>
            <a:r>
              <a:rPr lang="en-US" sz="1800" dirty="0" err="1" smtClean="0">
                <a:solidFill>
                  <a:srgbClr val="009900"/>
                </a:solidFill>
              </a:rPr>
              <a:t>pions</a:t>
            </a:r>
            <a:r>
              <a:rPr lang="en-US" sz="1800" dirty="0" smtClean="0">
                <a:solidFill>
                  <a:srgbClr val="009900"/>
                </a:solidFill>
              </a:rPr>
              <a:t>/</a:t>
            </a:r>
            <a:r>
              <a:rPr lang="en-US" sz="1800" dirty="0" err="1" smtClean="0">
                <a:solidFill>
                  <a:srgbClr val="009900"/>
                </a:solidFill>
              </a:rPr>
              <a:t>muons</a:t>
            </a:r>
            <a:r>
              <a:rPr lang="en-US" sz="1800" dirty="0" smtClean="0">
                <a:solidFill>
                  <a:srgbClr val="009900"/>
                </a:solidFill>
              </a:rPr>
              <a:t> is higher for a high-</a:t>
            </a:r>
            <a:r>
              <a:rPr lang="en-US" sz="1800" i="1" dirty="0" smtClean="0">
                <a:solidFill>
                  <a:srgbClr val="009900"/>
                </a:solidFill>
              </a:rPr>
              <a:t>Z</a:t>
            </a:r>
            <a:r>
              <a:rPr lang="en-US" sz="1800" dirty="0" smtClean="0">
                <a:solidFill>
                  <a:srgbClr val="009900"/>
                </a:solidFill>
              </a:rPr>
              <a:t> target.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Solid metal targets</a:t>
            </a:r>
            <a:r>
              <a:rPr lang="en-US" sz="1800" dirty="0" smtClean="0"/>
              <a:t> would melt in a MW proton beam, unless replaced ~ every beam pulse.</a:t>
            </a:r>
          </a:p>
          <a:p>
            <a:pPr eaLnBrk="1" hangingPunct="1"/>
            <a:endParaRPr lang="en-US" sz="1800" dirty="0"/>
          </a:p>
          <a:p>
            <a:pPr marL="285750" indent="-285750" eaLnBrk="1" hangingPunct="1"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Consider high-</a:t>
            </a:r>
            <a:r>
              <a:rPr lang="en-US" sz="18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liquid metal target (He, </a:t>
            </a:r>
            <a:r>
              <a:rPr lang="en-US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Pb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-Bi, Ga, …) or carbon target.</a:t>
            </a:r>
          </a:p>
          <a:p>
            <a:pPr marL="285750" indent="-285750" eaLnBrk="1" hangingPunct="1">
              <a:buFont typeface="Symbol" panose="05050102010706020507" pitchFamily="18" charset="2"/>
              <a:buChar char="Þ"/>
            </a:pPr>
            <a:endParaRPr lang="en-US" sz="18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1800" dirty="0" smtClean="0">
                <a:sym typeface="Symbol" panose="05050102010706020507" pitchFamily="18" charset="2"/>
              </a:rPr>
              <a:t>Studies have alternated between these two options.</a:t>
            </a:r>
          </a:p>
          <a:p>
            <a:pPr eaLnBrk="1" hangingPunct="1"/>
            <a:endParaRPr lang="en-US" sz="18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Recent effort has emphasized carbon target options.</a:t>
            </a:r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84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-180528" y="-160397"/>
            <a:ext cx="9469052" cy="48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19" tIns="219410" rIns="438819" bIns="219410">
            <a:spAutoFit/>
          </a:bodyPr>
          <a:lstStyle>
            <a:lvl1pPr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Specifications from the Muon Accelerator Staging Scenario</a:t>
            </a:r>
          </a:p>
          <a:p>
            <a:pPr eaLnBrk="1" hangingPunct="1"/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6.75 </a:t>
            </a:r>
            <a:r>
              <a:rPr lang="en-US" sz="2000" dirty="0" err="1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(kinetic energy) proton beam with 3 ns (</a:t>
            </a:r>
            <a:r>
              <a:rPr lang="en-US" sz="2000" dirty="0" err="1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rms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) pulse.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1 MW initial beam power, upgradable to 2 MW (perhaps even to 4 MW).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6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0 Hz initial rep rate for Neutrino Factory; </a:t>
            </a:r>
          </a:p>
          <a:p>
            <a:pPr eaLnBrk="1" hangingPunct="1"/>
            <a:r>
              <a:rPr lang="en-US" sz="2000" dirty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        15 Hz rep rate for later Muon Collider.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The goal is to deliver a maximum number of soft muons,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    ~ 40 &lt; KE &lt; ~ 180 MeV.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8798"/>
          <a:stretch/>
        </p:blipFill>
        <p:spPr>
          <a:xfrm>
            <a:off x="-143500" y="1700808"/>
            <a:ext cx="5941240" cy="3220062"/>
          </a:xfrm>
          <a:prstGeom prst="rect">
            <a:avLst/>
          </a:prstGeom>
        </p:spPr>
      </p:pic>
      <p:pic>
        <p:nvPicPr>
          <p:cNvPr id="3" name="Picture 2" descr="140203 beam path 1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0" y="1681544"/>
            <a:ext cx="3208947" cy="15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965" y="3133627"/>
            <a:ext cx="3203531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Stainless-steel target vessel (double-walled with intramural He-gas flow for cooling) with graphite target and beam dump, and downstream Be window.</a:t>
            </a:r>
          </a:p>
          <a:p>
            <a:r>
              <a:rPr lang="en-US" sz="1600" dirty="0" smtClean="0"/>
              <a:t>This vessel would be replaced every few months  at 1 MW beam power.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21198"/>
            <a:ext cx="445653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T superconducting coil </a:t>
            </a:r>
            <a:r>
              <a:rPr lang="en-US" sz="1600" dirty="0" err="1" smtClean="0"/>
              <a:t>outsert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Stored energy ~ 3 GJ</a:t>
            </a:r>
            <a:r>
              <a:rPr lang="en-US" sz="1600" dirty="0"/>
              <a:t>,</a:t>
            </a:r>
            <a:r>
              <a:rPr lang="en-US" sz="1600" dirty="0" smtClean="0"/>
              <a:t>  ~ 100 tons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75756" y="4925023"/>
            <a:ext cx="234026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T copper-coil insert.   Water-cooled, </a:t>
            </a:r>
          </a:p>
          <a:p>
            <a:r>
              <a:rPr lang="en-US" sz="1600" dirty="0" err="1" smtClean="0"/>
              <a:t>MgO</a:t>
            </a:r>
            <a:r>
              <a:rPr lang="en-US" sz="1600" dirty="0" smtClean="0"/>
              <a:t> insulated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67305" y="5909162"/>
            <a:ext cx="632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He-gas cooled W-bead shielding (~ 100 tons)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5347" y="1211476"/>
            <a:ext cx="222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Proton beam tube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093" y="4823506"/>
            <a:ext cx="271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Upstream proton beam window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97279" y="1546324"/>
            <a:ext cx="222393" cy="1444509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91580" y="3041515"/>
            <a:ext cx="36004" cy="168282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96607" y="678998"/>
            <a:ext cx="831579" cy="1545685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3419500" y="3212976"/>
            <a:ext cx="126386" cy="171204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83968" y="2742531"/>
            <a:ext cx="1758316" cy="248108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83968" y="3408606"/>
            <a:ext cx="1505368" cy="242901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75756" y="0"/>
            <a:ext cx="370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cs typeface="Times New Roman" charset="0"/>
              </a:rPr>
              <a:t>Target System Concept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585" y="1592796"/>
            <a:ext cx="127369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Last</a:t>
            </a:r>
          </a:p>
          <a:p>
            <a:r>
              <a:rPr lang="en-US" sz="1600" dirty="0" smtClean="0"/>
              <a:t>Final-Focus</a:t>
            </a:r>
          </a:p>
          <a:p>
            <a:r>
              <a:rPr lang="en-US" sz="1600" dirty="0" smtClean="0"/>
              <a:t>quad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8129" y="2464513"/>
            <a:ext cx="27407" cy="42123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48364" y="2782102"/>
            <a:ext cx="468052" cy="430873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24192" y="2068450"/>
            <a:ext cx="104292" cy="222464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11297" y="4293096"/>
            <a:ext cx="40917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1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CHG-GA-ba0-len-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>
          <a:xfrm>
            <a:off x="467545" y="639529"/>
            <a:ext cx="3621060" cy="3041499"/>
          </a:xfrm>
          <a:prstGeom prst="rect">
            <a:avLst/>
          </a:prstGeom>
        </p:spPr>
      </p:pic>
      <p:pic>
        <p:nvPicPr>
          <p:cNvPr id="8" name="Picture 5" descr="len80-ba65-t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 bwMode="auto">
          <a:xfrm>
            <a:off x="4360409" y="630097"/>
            <a:ext cx="3631971" cy="305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en80-tr0.8-ba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 bwMode="auto">
          <a:xfrm>
            <a:off x="431540" y="3561348"/>
            <a:ext cx="3657064" cy="30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u_endcool_tapl.eps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3737984" cy="296166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182008" y="0"/>
            <a:ext cx="6203941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3333FF"/>
                </a:solidFill>
                <a:cs typeface="Times New Roman" charset="0"/>
              </a:rPr>
              <a:t>Target System </a:t>
            </a:r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Optimization </a:t>
            </a:r>
          </a:p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for fixed geometric, </a:t>
            </a:r>
            <a:r>
              <a:rPr lang="en-US" sz="1800" dirty="0" err="1" smtClean="0">
                <a:solidFill>
                  <a:srgbClr val="FF0000"/>
                </a:solidFill>
                <a:cs typeface="Times New Roman" charset="0"/>
              </a:rPr>
              <a:t>rms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transverse emittance of 5 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  <a:sym typeface="Symbol" panose="05050102010706020507" pitchFamily="18" charset="2"/>
              </a:rPr>
              <a:t>m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endParaRPr lang="en-US" sz="1800" dirty="0">
              <a:solidFill>
                <a:srgbClr val="FF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9108"/>
            <a:ext cx="8424936" cy="745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Target System Optimizations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High-</a:t>
            </a:r>
            <a:r>
              <a:rPr lang="en-US" sz="2000" i="1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favored.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</a:rPr>
              <a:t>Optima for graphite target: length = 80 cm, 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                            radius ~ 8 mm (with </a:t>
            </a:r>
            <a:r>
              <a:rPr lang="el-GR" sz="2000" dirty="0" smtClean="0">
                <a:solidFill>
                  <a:srgbClr val="3333FF"/>
                </a:solidFill>
              </a:rPr>
              <a:t>σ</a:t>
            </a:r>
            <a:r>
              <a:rPr lang="en-US" sz="2000" baseline="-25000" dirty="0" smtClean="0">
                <a:solidFill>
                  <a:srgbClr val="3333FF"/>
                </a:solidFill>
              </a:rPr>
              <a:t>r</a:t>
            </a:r>
            <a:r>
              <a:rPr lang="en-US" sz="2000" dirty="0" smtClean="0">
                <a:solidFill>
                  <a:srgbClr val="3333FF"/>
                </a:solidFill>
              </a:rPr>
              <a:t> = 2 mm (</a:t>
            </a:r>
            <a:r>
              <a:rPr lang="en-US" sz="2000" dirty="0" err="1" smtClean="0">
                <a:solidFill>
                  <a:srgbClr val="3333FF"/>
                </a:solidFill>
              </a:rPr>
              <a:t>rms</a:t>
            </a:r>
            <a:r>
              <a:rPr lang="en-US" sz="2000" dirty="0" smtClean="0">
                <a:solidFill>
                  <a:srgbClr val="3333FF"/>
                </a:solidFill>
              </a:rPr>
              <a:t>) beam radius),</a:t>
            </a:r>
          </a:p>
          <a:p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                           tilt angle = 65 </a:t>
            </a:r>
            <a:r>
              <a:rPr lang="en-US" sz="2000" dirty="0" err="1" smtClean="0">
                <a:solidFill>
                  <a:srgbClr val="3333FF"/>
                </a:solidFill>
              </a:rPr>
              <a:t>mrad</a:t>
            </a:r>
            <a:r>
              <a:rPr lang="en-US" sz="2000" dirty="0" smtClean="0">
                <a:solidFill>
                  <a:srgbClr val="3333FF"/>
                </a:solidFill>
              </a:rPr>
              <a:t>,</a:t>
            </a:r>
          </a:p>
          <a:p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                                    nominal geometric </a:t>
            </a:r>
            <a:r>
              <a:rPr lang="en-US" sz="2000" dirty="0" err="1" smtClean="0">
                <a:solidFill>
                  <a:srgbClr val="3333FF"/>
                </a:solidFill>
              </a:rPr>
              <a:t>rms</a:t>
            </a:r>
            <a:r>
              <a:rPr lang="en-US" sz="2000" dirty="0" smtClean="0">
                <a:solidFill>
                  <a:srgbClr val="3333FF"/>
                </a:solidFill>
              </a:rPr>
              <a:t> emittance </a:t>
            </a:r>
            <a:r>
              <a:rPr lang="el-GR" sz="2000" dirty="0" smtClean="0">
                <a:solidFill>
                  <a:srgbClr val="3333FF"/>
                </a:solidFill>
              </a:rPr>
              <a:t>ε</a:t>
            </a:r>
            <a:r>
              <a:rPr lang="el-GR" sz="2000" baseline="-25000" dirty="0" smtClean="0">
                <a:solidFill>
                  <a:srgbClr val="3333FF"/>
                </a:solidFill>
                <a:sym typeface="Symbol" panose="05050102010706020507" pitchFamily="18" charset="2"/>
              </a:rPr>
              <a:t></a:t>
            </a:r>
            <a:r>
              <a:rPr lang="en-US" sz="2000" dirty="0" smtClean="0">
                <a:solidFill>
                  <a:srgbClr val="3333FF"/>
                </a:solidFill>
              </a:rPr>
              <a:t> = 5 µm. </a:t>
            </a:r>
          </a:p>
          <a:p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                                    </a:t>
            </a:r>
            <a:r>
              <a:rPr lang="el-GR" sz="2000" dirty="0" smtClean="0">
                <a:solidFill>
                  <a:srgbClr val="3333FF"/>
                </a:solidFill>
              </a:rPr>
              <a:t>β</a:t>
            </a:r>
            <a:r>
              <a:rPr lang="en-US" sz="2000" dirty="0" smtClean="0">
                <a:solidFill>
                  <a:srgbClr val="3333FF"/>
                </a:solidFill>
              </a:rPr>
              <a:t>* = </a:t>
            </a:r>
            <a:r>
              <a:rPr lang="el-GR" sz="2000" dirty="0" smtClean="0">
                <a:solidFill>
                  <a:srgbClr val="3333FF"/>
                </a:solidFill>
              </a:rPr>
              <a:t>σ</a:t>
            </a:r>
            <a:r>
              <a:rPr lang="en-US" sz="2000" baseline="-25000" dirty="0" smtClean="0">
                <a:solidFill>
                  <a:srgbClr val="3333FF"/>
                </a:solidFill>
              </a:rPr>
              <a:t>r</a:t>
            </a:r>
            <a:r>
              <a:rPr lang="en-US" sz="2000" baseline="30000" dirty="0" smtClean="0">
                <a:solidFill>
                  <a:srgbClr val="3333FF"/>
                </a:solidFill>
              </a:rPr>
              <a:t>2</a:t>
            </a:r>
            <a:r>
              <a:rPr lang="en-US" sz="2000" dirty="0" smtClean="0">
                <a:solidFill>
                  <a:srgbClr val="3333FF"/>
                </a:solidFill>
              </a:rPr>
              <a:t> /</a:t>
            </a:r>
            <a:r>
              <a:rPr lang="el-GR" sz="2000" dirty="0" smtClean="0">
                <a:solidFill>
                  <a:srgbClr val="3333FF"/>
                </a:solidFill>
              </a:rPr>
              <a:t>ε</a:t>
            </a:r>
            <a:r>
              <a:rPr lang="el-GR" sz="2000" baseline="-25000" dirty="0" smtClean="0">
                <a:solidFill>
                  <a:srgbClr val="3333FF"/>
                </a:solidFill>
                <a:sym typeface="Symbol" panose="05050102010706020507" pitchFamily="18" charset="2"/>
              </a:rPr>
              <a:t></a:t>
            </a:r>
            <a:r>
              <a:rPr lang="el-GR" sz="2000" dirty="0" smtClean="0">
                <a:solidFill>
                  <a:srgbClr val="3333FF"/>
                </a:solidFill>
                <a:sym typeface="Symbol" panose="05050102010706020507" pitchFamily="18" charset="2"/>
              </a:rPr>
              <a:t></a:t>
            </a:r>
            <a:r>
              <a:rPr lang="en-US" sz="2000" dirty="0" smtClean="0">
                <a:solidFill>
                  <a:srgbClr val="3333FF"/>
                </a:solidFill>
              </a:rPr>
              <a:t> = 0.8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Graphite proton beam dump, 120 cm long, 24 mm radius to intercept most of the (diverging) </a:t>
            </a:r>
            <a:r>
              <a:rPr lang="en-US" sz="2000" dirty="0" err="1" smtClean="0">
                <a:solidFill>
                  <a:srgbClr val="FF0000"/>
                </a:solidFill>
              </a:rPr>
              <a:t>unscattered</a:t>
            </a:r>
            <a:r>
              <a:rPr lang="en-US" sz="2000" dirty="0" smtClean="0">
                <a:solidFill>
                  <a:srgbClr val="FF0000"/>
                </a:solidFill>
              </a:rPr>
              <a:t> proton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</a:rPr>
              <a:t>The 20 T field on target should drop to the ~ 2 T field in the rest of the Front End over ~ 5 m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However, difficult to deliver a beam of 5 </a:t>
            </a:r>
            <a:r>
              <a:rPr lang="en-US" sz="2000" dirty="0" smtClean="0">
                <a:solidFill>
                  <a:srgbClr val="009900"/>
                </a:solidFill>
                <a:sym typeface="Symbol" panose="05050102010706020507" pitchFamily="18" charset="2"/>
              </a:rPr>
              <a:t>m emittance with 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  <a:sym typeface="Symbol" panose="05050102010706020507" pitchFamily="18" charset="2"/>
              </a:rPr>
              <a:t>      1 MW power.</a:t>
            </a:r>
            <a:endParaRPr lang="en-US" sz="2000" dirty="0" smtClean="0">
              <a:solidFill>
                <a:srgbClr val="009900"/>
              </a:solidFill>
            </a:endParaRPr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211075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27523</TotalTime>
  <Words>1034</Words>
  <Application>Microsoft Office PowerPoint</Application>
  <PresentationFormat>On-screen Show (4:3)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宋体</vt:lpstr>
      <vt:lpstr>Arial</vt:lpstr>
      <vt:lpstr>Calibri</vt:lpstr>
      <vt:lpstr>Comic Sans MS</vt:lpstr>
      <vt:lpstr>Symbol</vt:lpstr>
      <vt:lpstr>Times New Roman</vt:lpstr>
      <vt:lpstr>1_Custom Design</vt:lpstr>
      <vt:lpstr>The High-Power-Target System of a Muon Collider or Neutrino Factory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 McDonald</cp:lastModifiedBy>
  <cp:revision>469</cp:revision>
  <cp:lastPrinted>2013-08-16T20:50:04Z</cp:lastPrinted>
  <dcterms:created xsi:type="dcterms:W3CDTF">2007-03-05T16:41:11Z</dcterms:created>
  <dcterms:modified xsi:type="dcterms:W3CDTF">2014-08-27T21:24:37Z</dcterms:modified>
</cp:coreProperties>
</file>