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14"/>
  </p:notesMasterIdLst>
  <p:handoutMasterIdLst>
    <p:handoutMasterId r:id="rId15"/>
  </p:handoutMasterIdLst>
  <p:sldIdLst>
    <p:sldId id="381" r:id="rId2"/>
    <p:sldId id="433" r:id="rId3"/>
    <p:sldId id="410" r:id="rId4"/>
    <p:sldId id="419" r:id="rId5"/>
    <p:sldId id="434" r:id="rId6"/>
    <p:sldId id="435" r:id="rId7"/>
    <p:sldId id="436" r:id="rId8"/>
    <p:sldId id="437" r:id="rId9"/>
    <p:sldId id="439" r:id="rId10"/>
    <p:sldId id="438" r:id="rId11"/>
    <p:sldId id="441" r:id="rId12"/>
    <p:sldId id="440" r:id="rId1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2400" kern="1200">
        <a:solidFill>
          <a:srgbClr val="0000FF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2400" kern="1200">
        <a:solidFill>
          <a:srgbClr val="0000FF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2400" kern="1200">
        <a:solidFill>
          <a:srgbClr val="0000FF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2400" kern="1200">
        <a:solidFill>
          <a:srgbClr val="0000FF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2400" kern="1200">
        <a:solidFill>
          <a:srgbClr val="0000FF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FF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FF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FF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FF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9900"/>
    <a:srgbClr val="FFFF00"/>
    <a:srgbClr val="00CCFF"/>
    <a:srgbClr val="FF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6" autoAdjust="0"/>
    <p:restoredTop sz="95667" autoAdjust="0"/>
  </p:normalViewPr>
  <p:slideViewPr>
    <p:cSldViewPr>
      <p:cViewPr varScale="1">
        <p:scale>
          <a:sx n="81" d="100"/>
          <a:sy n="81" d="100"/>
        </p:scale>
        <p:origin x="33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640" y="-114"/>
      </p:cViewPr>
      <p:guideLst>
        <p:guide orient="horz" pos="3024"/>
        <p:guide pos="230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EEF65A6-AF70-4CA4-BD92-7D5FBD922ED7}" type="datetimeFigureOut">
              <a:rPr lang="en-US"/>
              <a:pPr>
                <a:defRPr/>
              </a:pPr>
              <a:t>12/4/2014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B551599-29F8-45AA-A663-ECA7F25B4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99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8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588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8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154A70A-8F34-4D96-B225-613A15AA1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06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4A70A-8F34-4D96-B225-613A15AA1B9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85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w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5972175"/>
            <a:ext cx="790576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609600" y="476250"/>
            <a:ext cx="7924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990600" y="6561138"/>
            <a:ext cx="7162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734110" y="6546850"/>
            <a:ext cx="81980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defRPr/>
            </a:pPr>
            <a:r>
              <a:rPr lang="en-US" sz="1600" dirty="0" smtClean="0"/>
              <a:t>KT McDonald         </a:t>
            </a:r>
            <a:r>
              <a:rPr lang="en-US" sz="1600" dirty="0" smtClean="0">
                <a:solidFill>
                  <a:srgbClr val="FF0000"/>
                </a:solidFill>
              </a:rPr>
              <a:t>MAP</a:t>
            </a:r>
            <a:r>
              <a:rPr lang="en-US" sz="1600" baseline="0" dirty="0" smtClean="0">
                <a:solidFill>
                  <a:srgbClr val="FF0000"/>
                </a:solidFill>
              </a:rPr>
              <a:t> Winter Meeting</a:t>
            </a:r>
            <a:r>
              <a:rPr lang="en-US" sz="1600" dirty="0" smtClean="0">
                <a:solidFill>
                  <a:srgbClr val="FF0000"/>
                </a:solidFill>
              </a:rPr>
              <a:t>  (SLAC)   </a:t>
            </a:r>
            <a:r>
              <a:rPr lang="en-US" sz="1600" baseline="0" dirty="0" smtClean="0">
                <a:solidFill>
                  <a:srgbClr val="0000FF"/>
                </a:solidFill>
              </a:rPr>
              <a:t>     December</a:t>
            </a:r>
            <a:r>
              <a:rPr lang="en-US" sz="1600" dirty="0" smtClean="0"/>
              <a:t> 5, 2014 </a:t>
            </a:r>
            <a:r>
              <a:rPr lang="en-US" sz="1600" dirty="0" smtClean="0">
                <a:solidFill>
                  <a:srgbClr val="898989"/>
                </a:solidFill>
              </a:rPr>
              <a:t>    </a:t>
            </a:r>
            <a:fld id="{25336738-3AB6-4895-87C0-94F0D4E7FB39}" type="slidenum">
              <a:rPr lang="en-US" sz="1600" smtClean="0">
                <a:solidFill>
                  <a:srgbClr val="FF0000"/>
                </a:solidFill>
              </a:rPr>
              <a:pPr algn="ctr" eaLnBrk="1" hangingPunct="1">
                <a:defRPr/>
              </a:pPr>
              <a:t>‹#›</a:t>
            </a:fld>
            <a:r>
              <a:rPr lang="en-US" sz="1600" dirty="0" smtClean="0">
                <a:solidFill>
                  <a:srgbClr val="898989"/>
                </a:solidFill>
              </a:rPr>
              <a:t>     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813" y="5978525"/>
            <a:ext cx="785812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825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0FF2728-6F8C-44DE-A52B-55E7AD745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fnal.gov/conferenceDisplay.py?ovw=True&amp;confId=7870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uhep1.princeton.edu/~mcdonald/examples/accel/fernow_aipcp_352_134_95.pdf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992" y="983820"/>
            <a:ext cx="9144000" cy="1044575"/>
          </a:xfrm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100" dirty="0" smtClean="0">
                <a:solidFill>
                  <a:srgbClr val="FF0000"/>
                </a:solidFill>
                <a:latin typeface="Comic Sans MS" pitchFamily="66" charset="0"/>
              </a:rPr>
              <a:t>Solid Target Options for an Intense </a:t>
            </a:r>
            <a:r>
              <a:rPr lang="en-US" sz="3100" dirty="0" err="1" smtClean="0">
                <a:solidFill>
                  <a:srgbClr val="FF0000"/>
                </a:solidFill>
                <a:latin typeface="Comic Sans MS" pitchFamily="66" charset="0"/>
              </a:rPr>
              <a:t>Muon</a:t>
            </a:r>
            <a:r>
              <a:rPr lang="en-US" sz="3100" dirty="0" smtClean="0">
                <a:solidFill>
                  <a:srgbClr val="FF0000"/>
                </a:solidFill>
                <a:latin typeface="Comic Sans MS" pitchFamily="66" charset="0"/>
              </a:rPr>
              <a:t> Source</a:t>
            </a:r>
            <a:br>
              <a:rPr lang="en-US" sz="31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2800" dirty="0" smtClean="0">
                <a:latin typeface="Comic Sans MS" pitchFamily="66" charset="0"/>
              </a:rPr>
              <a:t/>
            </a:r>
            <a:br>
              <a:rPr lang="en-US" sz="2800" dirty="0" smtClean="0">
                <a:latin typeface="Comic Sans MS" pitchFamily="66" charset="0"/>
              </a:rPr>
            </a:br>
            <a:endParaRPr lang="en-US" dirty="0" smtClean="0">
              <a:latin typeface="Comic Sans MS" pitchFamily="66" charset="0"/>
            </a:endParaRPr>
          </a:p>
        </p:txBody>
      </p:sp>
      <p:sp>
        <p:nvSpPr>
          <p:cNvPr id="3075" name="Text Box 15"/>
          <p:cNvSpPr txBox="1">
            <a:spLocks noChangeArrowheads="1"/>
          </p:cNvSpPr>
          <p:nvPr/>
        </p:nvSpPr>
        <p:spPr bwMode="auto">
          <a:xfrm>
            <a:off x="3441184" y="4860925"/>
            <a:ext cx="2207656" cy="152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1600" dirty="0"/>
              <a:t>K. McDonald</a:t>
            </a:r>
          </a:p>
          <a:p>
            <a:pPr algn="ctr" eaLnBrk="1" hangingPunct="1"/>
            <a:r>
              <a:rPr lang="en-US" sz="1600" i="1" dirty="0">
                <a:solidFill>
                  <a:srgbClr val="FF0000"/>
                </a:solidFill>
              </a:rPr>
              <a:t>Princeton U.</a:t>
            </a:r>
            <a:r>
              <a:rPr lang="en-US" sz="1600" dirty="0">
                <a:solidFill>
                  <a:srgbClr val="FF0000"/>
                </a:solidFill>
              </a:rPr>
              <a:t>  </a:t>
            </a:r>
          </a:p>
          <a:p>
            <a:pPr algn="ctr" eaLnBrk="1" hangingPunct="1"/>
            <a:r>
              <a:rPr lang="en-US" sz="1600" dirty="0" smtClean="0"/>
              <a:t>(December </a:t>
            </a:r>
            <a:r>
              <a:rPr lang="en-US" sz="1600" dirty="0"/>
              <a:t>5</a:t>
            </a:r>
            <a:r>
              <a:rPr lang="en-US" sz="1600" dirty="0" smtClean="0"/>
              <a:t>, 2014)</a:t>
            </a:r>
          </a:p>
          <a:p>
            <a:pPr algn="ctr" eaLnBrk="1" hangingPunct="1"/>
            <a:r>
              <a:rPr lang="en-US" sz="1600" dirty="0" smtClean="0">
                <a:solidFill>
                  <a:srgbClr val="FF0000"/>
                </a:solidFill>
              </a:rPr>
              <a:t>MAP Winter Meeting</a:t>
            </a:r>
            <a:endParaRPr lang="en-US" sz="1600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sz="1600" i="1" dirty="0" smtClean="0"/>
              <a:t>SLAC</a:t>
            </a:r>
            <a:endParaRPr lang="en-US" sz="16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" r="8798"/>
          <a:stretch/>
        </p:blipFill>
        <p:spPr>
          <a:xfrm>
            <a:off x="-144524" y="1685102"/>
            <a:ext cx="5941240" cy="3220062"/>
          </a:xfrm>
          <a:prstGeom prst="rect">
            <a:avLst/>
          </a:prstGeom>
        </p:spPr>
      </p:pic>
      <p:pic>
        <p:nvPicPr>
          <p:cNvPr id="6" name="Picture 5" descr="140203 beam path 1"/>
          <p:cNvPicPr>
            <a:picLocks noGrp="1" noChangeAspect="1"/>
          </p:cNvPicPr>
          <p:nvPr isPhoto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053" y="1376772"/>
            <a:ext cx="3208947" cy="153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notilt-norm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2" b="4546"/>
          <a:stretch>
            <a:fillRect/>
          </a:stretch>
        </p:blipFill>
        <p:spPr>
          <a:xfrm>
            <a:off x="-576572" y="692696"/>
            <a:ext cx="5616624" cy="4163139"/>
          </a:xfrm>
          <a:prstGeom prst="rect">
            <a:avLst/>
          </a:prstGeom>
        </p:spPr>
      </p:pic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-36512" y="4725144"/>
            <a:ext cx="4968552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prefer target radius </a:t>
            </a:r>
            <a:r>
              <a:rPr lang="en-US" alt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 8 mm (beam radius   2 mm) for </a:t>
            </a:r>
            <a:r>
              <a:rPr lang="en-US" alt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viable radiation </a:t>
            </a:r>
            <a:r>
              <a:rPr lang="en-US" alt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cooling of the target</a:t>
            </a:r>
            <a:r>
              <a:rPr lang="en-US" altLang="en-US" sz="2000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FF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For </a:t>
            </a:r>
            <a:r>
              <a:rPr lang="en-US" altLang="en-US" sz="1400" dirty="0" err="1">
                <a:solidFill>
                  <a:srgbClr val="0000FF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r</a:t>
            </a:r>
            <a:r>
              <a:rPr lang="en-US" altLang="en-US" sz="1400" baseline="-25000" dirty="0" err="1">
                <a:solidFill>
                  <a:srgbClr val="0000FF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target</a:t>
            </a:r>
            <a:r>
              <a:rPr lang="en-US" altLang="en-US" sz="1400" dirty="0">
                <a:solidFill>
                  <a:srgbClr val="0000FF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= 8 mm, same yield for any emittance  20 m.</a:t>
            </a:r>
            <a:endParaRPr lang="en-US" altLang="en-US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231740" y="2096852"/>
            <a:ext cx="0" cy="22014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tilt-norm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2" b="4546"/>
          <a:stretch>
            <a:fillRect/>
          </a:stretch>
        </p:blipFill>
        <p:spPr>
          <a:xfrm>
            <a:off x="4103948" y="692696"/>
            <a:ext cx="5616624" cy="416313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6912260" y="2096852"/>
            <a:ext cx="0" cy="22014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40052" y="4854662"/>
            <a:ext cx="40324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Yield for 50 </a:t>
            </a:r>
            <a:r>
              <a:rPr lang="en-US" altLang="en-US" sz="1400" dirty="0">
                <a:solidFill>
                  <a:srgbClr val="0000FF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m emittance and target radius of 1.2 cm is only 10% less than that for the nominal case of 5 m emittance an 0.8 cm target radius.</a:t>
            </a:r>
            <a:r>
              <a:rPr lang="en-US" alt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496998" y="0"/>
            <a:ext cx="5573962" cy="7940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dirty="0">
                <a:solidFill>
                  <a:srgbClr val="3333FF"/>
                </a:solidFill>
                <a:cs typeface="Times New Roman" charset="0"/>
              </a:rPr>
              <a:t>Target System </a:t>
            </a:r>
            <a:r>
              <a:rPr lang="en-US" dirty="0" smtClean="0">
                <a:solidFill>
                  <a:srgbClr val="3333FF"/>
                </a:solidFill>
                <a:cs typeface="Times New Roman" charset="0"/>
              </a:rPr>
              <a:t>Optimization </a:t>
            </a:r>
          </a:p>
          <a:p>
            <a:pPr algn="ctr" eaLnBrk="1" hangingPunct="1"/>
            <a:r>
              <a:rPr lang="en-US" sz="1800" dirty="0" smtClean="0">
                <a:solidFill>
                  <a:srgbClr val="FF0000"/>
                </a:solidFill>
                <a:cs typeface="Times New Roman" charset="0"/>
              </a:rPr>
              <a:t>for variable geometric, </a:t>
            </a:r>
            <a:r>
              <a:rPr lang="en-US" sz="1800" dirty="0" err="1" smtClean="0">
                <a:solidFill>
                  <a:srgbClr val="FF0000"/>
                </a:solidFill>
                <a:cs typeface="Times New Roman" charset="0"/>
              </a:rPr>
              <a:t>rms</a:t>
            </a:r>
            <a:r>
              <a:rPr lang="en-US" sz="1800" dirty="0" smtClean="0">
                <a:solidFill>
                  <a:srgbClr val="FF0000"/>
                </a:solidFill>
                <a:cs typeface="Times New Roman" charset="0"/>
              </a:rPr>
              <a:t> transverse emittance</a:t>
            </a:r>
            <a:endParaRPr lang="en-US" sz="1800" dirty="0">
              <a:solidFill>
                <a:srgbClr val="FF0000"/>
              </a:solidFill>
              <a:cs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74247" y="3443516"/>
            <a:ext cx="1737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 tilt of beam/target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966567" y="3446485"/>
            <a:ext cx="2105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65 </a:t>
            </a:r>
            <a:r>
              <a:rPr lang="en-US" sz="2000" dirty="0" err="1" smtClean="0"/>
              <a:t>mrad</a:t>
            </a:r>
            <a:r>
              <a:rPr lang="en-US" sz="2000" dirty="0" smtClean="0"/>
              <a:t> tilt of beam/target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947969" y="5862477"/>
            <a:ext cx="7279557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Little loss of </a:t>
            </a:r>
            <a:r>
              <a:rPr lang="en-US" sz="1800" dirty="0" err="1" smtClean="0">
                <a:solidFill>
                  <a:srgbClr val="FF0000"/>
                </a:solidFill>
              </a:rPr>
              <a:t>muon</a:t>
            </a:r>
            <a:r>
              <a:rPr lang="en-US" sz="1800" dirty="0" smtClean="0">
                <a:solidFill>
                  <a:srgbClr val="FF0000"/>
                </a:solidFill>
              </a:rPr>
              <a:t> yield for 20 </a:t>
            </a:r>
            <a:r>
              <a:rPr lang="en-US" sz="1800" dirty="0" smtClean="0">
                <a:solidFill>
                  <a:srgbClr val="FF0000"/>
                </a:solidFill>
                <a:sym typeface="Symbol" panose="05050102010706020507" pitchFamily="18" charset="2"/>
              </a:rPr>
              <a:t>m </a:t>
            </a:r>
            <a:r>
              <a:rPr lang="en-US" sz="1800" dirty="0" smtClean="0">
                <a:solidFill>
                  <a:srgbClr val="FF0000"/>
                </a:solidFill>
                <a:sym typeface="Symbol" panose="05050102010706020507" pitchFamily="18" charset="2"/>
              </a:rPr>
              <a:t>emittance (compared to 5 m), </a:t>
            </a:r>
            <a:endParaRPr lang="en-US" sz="1800" dirty="0" smtClean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r>
              <a:rPr lang="en-US" sz="1800" dirty="0" smtClean="0">
                <a:solidFill>
                  <a:srgbClr val="FF0000"/>
                </a:solidFill>
                <a:sym typeface="Symbol" panose="05050102010706020507" pitchFamily="18" charset="2"/>
              </a:rPr>
              <a:t> Can use single beam @ 4 MW.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639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66645" y="0"/>
            <a:ext cx="7234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dirty="0" smtClean="0">
                <a:solidFill>
                  <a:srgbClr val="3333FF"/>
                </a:solidFill>
                <a:cs typeface="Times New Roman" charset="0"/>
              </a:rPr>
              <a:t>Extending Target System Studies to the Chicane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504" y="512676"/>
            <a:ext cx="903649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sym typeface="Symbol" panose="05050102010706020507" pitchFamily="18" charset="2"/>
              </a:rPr>
              <a:t>A chicane is proposed to suppress the  10% of the beam energy that goes into slightly scattered protons.</a:t>
            </a:r>
          </a:p>
          <a:p>
            <a:endParaRPr lang="en-US" sz="1800" dirty="0">
              <a:solidFill>
                <a:srgbClr val="009900"/>
              </a:solidFill>
              <a:sym typeface="Symbol" panose="05050102010706020507" pitchFamily="18" charset="2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729" t="-471" r="5697" b="-471"/>
          <a:stretch/>
        </p:blipFill>
        <p:spPr bwMode="auto">
          <a:xfrm rot="16200000" flipV="1">
            <a:off x="1548509" y="-320031"/>
            <a:ext cx="2194560" cy="5076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617132"/>
            <a:ext cx="3285641" cy="15481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163" y="836712"/>
            <a:ext cx="4037862" cy="21870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4653136"/>
            <a:ext cx="3204356" cy="14498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661" y="2348880"/>
            <a:ext cx="4068452" cy="21779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3508" y="3212976"/>
            <a:ext cx="53285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Beam envelope inside the chicane morphs from circle to ellipse and back to circle.</a:t>
            </a:r>
          </a:p>
          <a:p>
            <a:r>
              <a:rPr lang="en-US" sz="1800" dirty="0" err="1" smtClean="0">
                <a:solidFill>
                  <a:srgbClr val="FF0000"/>
                </a:solidFill>
              </a:rPr>
              <a:t>Beampipe</a:t>
            </a:r>
            <a:r>
              <a:rPr lang="en-US" sz="1800" dirty="0" smtClean="0">
                <a:solidFill>
                  <a:srgbClr val="FF0000"/>
                </a:solidFill>
              </a:rPr>
              <a:t> could/should follow this.</a:t>
            </a:r>
          </a:p>
          <a:p>
            <a:r>
              <a:rPr lang="en-US" sz="1800" dirty="0" smtClean="0"/>
              <a:t>To </a:t>
            </a:r>
            <a:r>
              <a:rPr lang="en-US" sz="1800" dirty="0"/>
              <a:t>be </a:t>
            </a:r>
            <a:r>
              <a:rPr lang="en-US" sz="1800" dirty="0" smtClean="0"/>
              <a:t>studied: Outer radius of shield needed to protect superconducting coils.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899592" y="5949280"/>
            <a:ext cx="7524836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Propose small budget for Bob </a:t>
            </a:r>
            <a:r>
              <a:rPr lang="en-US" sz="1600" dirty="0" err="1" smtClean="0">
                <a:solidFill>
                  <a:srgbClr val="FF0000"/>
                </a:solidFill>
              </a:rPr>
              <a:t>Weggel</a:t>
            </a:r>
            <a:r>
              <a:rPr lang="en-US" sz="1600" dirty="0" smtClean="0">
                <a:solidFill>
                  <a:srgbClr val="FF0000"/>
                </a:solidFill>
              </a:rPr>
              <a:t> to make coil iterations and field maps</a:t>
            </a:r>
            <a:r>
              <a:rPr lang="en-US" sz="16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1600" dirty="0" smtClean="0"/>
              <a:t>Can we add the loft feature to ROOT geometry?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146210" y="1741837"/>
            <a:ext cx="2056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(</a:t>
            </a:r>
            <a:r>
              <a:rPr lang="en-US" sz="1600" dirty="0" err="1" smtClean="0">
                <a:solidFill>
                  <a:srgbClr val="FF0000"/>
                </a:solidFill>
              </a:rPr>
              <a:t>Weggel</a:t>
            </a:r>
            <a:r>
              <a:rPr lang="en-US" sz="1600" dirty="0" smtClean="0">
                <a:solidFill>
                  <a:srgbClr val="FF0000"/>
                </a:solidFill>
              </a:rPr>
              <a:t>: COMSOL)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12398" y="832763"/>
            <a:ext cx="2518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</a:t>
            </a:r>
            <a:r>
              <a:rPr lang="en-US" sz="1600" dirty="0" smtClean="0"/>
              <a:t>Graves: Using the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loft</a:t>
            </a:r>
            <a:r>
              <a:rPr lang="en-US" sz="1600" dirty="0" smtClean="0"/>
              <a:t> feature in SolidWorks)</a:t>
            </a:r>
            <a:endParaRPr lang="en-US" sz="1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969060"/>
            <a:ext cx="2228874" cy="216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72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11456" y="0"/>
            <a:ext cx="2945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dirty="0" smtClean="0">
                <a:solidFill>
                  <a:srgbClr val="3333FF"/>
                </a:solidFill>
                <a:cs typeface="Times New Roman" charset="0"/>
              </a:rPr>
              <a:t>Future Target </a:t>
            </a:r>
            <a:r>
              <a:rPr lang="en-US" dirty="0" smtClean="0">
                <a:solidFill>
                  <a:srgbClr val="3333FF"/>
                </a:solidFill>
                <a:cs typeface="Times New Roman" charset="0"/>
              </a:rPr>
              <a:t>R&amp;D</a:t>
            </a:r>
            <a:endParaRPr lang="en-US" dirty="0" smtClean="0">
              <a:solidFill>
                <a:srgbClr val="3333FF"/>
              </a:solidFill>
              <a:cs typeface="Times New Roma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04" y="512676"/>
            <a:ext cx="9036496" cy="545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Muon</a:t>
            </a:r>
            <a:r>
              <a:rPr lang="en-US" sz="1800" dirty="0" smtClean="0">
                <a:solidFill>
                  <a:srgbClr val="FF0000"/>
                </a:solidFill>
                <a:sym typeface="Symbol" panose="05050102010706020507" pitchFamily="18" charset="2"/>
              </a:rPr>
              <a:t> Collider/Neutrino Factory studies in the USA being ramped down.</a:t>
            </a:r>
          </a:p>
          <a:p>
            <a:endParaRPr lang="en-US" sz="1800" dirty="0">
              <a:solidFill>
                <a:srgbClr val="009900"/>
              </a:solidFill>
              <a:sym typeface="Symbol" panose="05050102010706020507" pitchFamily="18" charset="2"/>
            </a:endParaRPr>
          </a:p>
          <a:p>
            <a:r>
              <a:rPr lang="en-US" sz="1800" dirty="0" smtClean="0">
                <a:sym typeface="Symbol" panose="05050102010706020507" pitchFamily="18" charset="2"/>
              </a:rPr>
              <a:t>Interest remains in high-power </a:t>
            </a:r>
            <a:r>
              <a:rPr lang="en-US" sz="1800" dirty="0" err="1" smtClean="0">
                <a:sym typeface="Symbol" panose="05050102010706020507" pitchFamily="18" charset="2"/>
              </a:rPr>
              <a:t>targetry</a:t>
            </a:r>
            <a:r>
              <a:rPr lang="en-US" sz="1800" dirty="0" smtClean="0">
                <a:sym typeface="Symbol" panose="05050102010706020507" pitchFamily="18" charset="2"/>
              </a:rPr>
              <a:t> for various applications.</a:t>
            </a:r>
          </a:p>
          <a:p>
            <a:pPr lvl="1"/>
            <a:r>
              <a:rPr lang="en-US" sz="1400" dirty="0" smtClean="0">
                <a:sym typeface="Symbol" panose="05050102010706020507" pitchFamily="18" charset="2"/>
              </a:rPr>
              <a:t>See, for example, the 5</a:t>
            </a:r>
            <a:r>
              <a:rPr lang="en-US" sz="1400" baseline="30000" dirty="0" smtClean="0">
                <a:sym typeface="Symbol" panose="05050102010706020507" pitchFamily="18" charset="2"/>
              </a:rPr>
              <a:t>th</a:t>
            </a:r>
            <a:r>
              <a:rPr lang="en-US" sz="1400" dirty="0" smtClean="0">
                <a:sym typeface="Symbol" panose="05050102010706020507" pitchFamily="18" charset="2"/>
              </a:rPr>
              <a:t> High Power </a:t>
            </a:r>
            <a:r>
              <a:rPr lang="en-US" sz="1400" dirty="0" err="1" smtClean="0">
                <a:sym typeface="Symbol" panose="05050102010706020507" pitchFamily="18" charset="2"/>
              </a:rPr>
              <a:t>Targetry</a:t>
            </a:r>
            <a:r>
              <a:rPr lang="en-US" sz="1400" dirty="0" smtClean="0">
                <a:sym typeface="Symbol" panose="05050102010706020507" pitchFamily="18" charset="2"/>
              </a:rPr>
              <a:t> Workshop (FNAL, 2014),</a:t>
            </a:r>
          </a:p>
          <a:p>
            <a:pPr lvl="1"/>
            <a:r>
              <a:rPr lang="en-US" sz="1400" dirty="0">
                <a:sym typeface="Symbol" panose="05050102010706020507" pitchFamily="18" charset="2"/>
                <a:hlinkClick r:id="rId2"/>
              </a:rPr>
              <a:t>https://</a:t>
            </a:r>
            <a:r>
              <a:rPr lang="en-US" sz="1400" dirty="0" smtClean="0">
                <a:sym typeface="Symbol" panose="05050102010706020507" pitchFamily="18" charset="2"/>
                <a:hlinkClick r:id="rId2"/>
              </a:rPr>
              <a:t>indico.fnal.gov/conferenceDisplay.py?ovw=True&amp;confId=7870</a:t>
            </a:r>
            <a:endParaRPr lang="en-US" sz="1400" dirty="0" smtClean="0">
              <a:sym typeface="Symbol" panose="05050102010706020507" pitchFamily="18" charset="2"/>
            </a:endParaRPr>
          </a:p>
          <a:p>
            <a:pPr lvl="1"/>
            <a:r>
              <a:rPr lang="en-US" sz="1400" dirty="0" smtClean="0">
                <a:sym typeface="Symbol" panose="05050102010706020507" pitchFamily="18" charset="2"/>
              </a:rPr>
              <a:t>[These workshops were initiated by H. Kirk.]</a:t>
            </a:r>
          </a:p>
          <a:p>
            <a:pPr lvl="1"/>
            <a:endParaRPr lang="en-US" sz="1800" dirty="0">
              <a:solidFill>
                <a:srgbClr val="009900"/>
              </a:solidFill>
              <a:sym typeface="Symbol" panose="05050102010706020507" pitchFamily="18" charset="2"/>
            </a:endParaRPr>
          </a:p>
          <a:p>
            <a:r>
              <a:rPr lang="en-US" sz="1800" dirty="0" smtClean="0">
                <a:solidFill>
                  <a:srgbClr val="FF0000"/>
                </a:solidFill>
                <a:sym typeface="Symbol" panose="05050102010706020507" pitchFamily="18" charset="2"/>
              </a:rPr>
              <a:t>A particular issue: how much beam power can a graphite target stand?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Symbol" panose="05050102010706020507" pitchFamily="18" charset="2"/>
              </a:rPr>
              <a:t>Lifetime against radiation damage much better at high temperature. </a:t>
            </a:r>
            <a:r>
              <a:rPr lang="en-US" sz="1600" dirty="0" smtClean="0">
                <a:solidFill>
                  <a:srgbClr val="FF0000"/>
                </a:solidFill>
                <a:sym typeface="Symbol" panose="05050102010706020507" pitchFamily="18" charset="2"/>
              </a:rPr>
              <a:t>(Might be several months @ 4 MW beam power, </a:t>
            </a:r>
            <a:r>
              <a:rPr lang="en-US" sz="16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tho</a:t>
            </a:r>
            <a:r>
              <a:rPr lang="en-US" sz="1600" dirty="0" smtClean="0">
                <a:solidFill>
                  <a:srgbClr val="FF0000"/>
                </a:solidFill>
                <a:sym typeface="Symbol" panose="05050102010706020507" pitchFamily="18" charset="2"/>
              </a:rPr>
              <a:t> only 1-2 weeks at “room temperature”.)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Symbol" panose="05050102010706020507" pitchFamily="18" charset="2"/>
              </a:rPr>
              <a:t>Resistance to “thermal shock” from pulsed beams also better at high temperature.</a:t>
            </a:r>
          </a:p>
          <a:p>
            <a:endParaRPr lang="en-US" sz="1800" dirty="0">
              <a:solidFill>
                <a:srgbClr val="009900"/>
              </a:solidFill>
              <a:sym typeface="Symbol" panose="05050102010706020507" pitchFamily="18" charset="2"/>
            </a:endParaRPr>
          </a:p>
          <a:p>
            <a:r>
              <a:rPr lang="en-US" sz="1800" dirty="0" smtClean="0">
                <a:solidFill>
                  <a:srgbClr val="FF0000"/>
                </a:solidFill>
                <a:sym typeface="Symbol" panose="05050102010706020507" pitchFamily="18" charset="2"/>
              </a:rPr>
              <a:t>Firm up these trends with data from beam irradiations of high-temperature graphite.  </a:t>
            </a:r>
            <a:r>
              <a:rPr lang="en-US" sz="1600" dirty="0" smtClean="0">
                <a:solidFill>
                  <a:srgbClr val="FF0000"/>
                </a:solidFill>
                <a:sym typeface="Symbol" panose="05050102010706020507" pitchFamily="18" charset="2"/>
              </a:rPr>
              <a:t>(The </a:t>
            </a:r>
            <a:r>
              <a:rPr lang="en-US" sz="16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Muon</a:t>
            </a:r>
            <a:r>
              <a:rPr lang="en-US" sz="1600" dirty="0" smtClean="0">
                <a:solidFill>
                  <a:srgbClr val="FF0000"/>
                </a:solidFill>
                <a:sym typeface="Symbol" panose="05050102010706020507" pitchFamily="18" charset="2"/>
              </a:rPr>
              <a:t> Collider/Neutrino Factory group participated in beam irradiations of water-cooled graphite and many other target materials in 2002-2006.)</a:t>
            </a:r>
          </a:p>
          <a:p>
            <a:endParaRPr lang="en-US" sz="1800" dirty="0">
              <a:solidFill>
                <a:srgbClr val="009900"/>
              </a:solidFill>
              <a:sym typeface="Symbol" panose="05050102010706020507" pitchFamily="18" charset="2"/>
            </a:endParaRPr>
          </a:p>
          <a:p>
            <a:r>
              <a:rPr lang="en-US" sz="1800" dirty="0" smtClean="0">
                <a:sym typeface="Symbol" panose="05050102010706020507" pitchFamily="18" charset="2"/>
              </a:rPr>
              <a:t>GARD proposal(s) being generated by BNL and FNAL for such studies.</a:t>
            </a:r>
          </a:p>
          <a:p>
            <a:r>
              <a:rPr lang="en-US" sz="1600" dirty="0" smtClean="0">
                <a:solidFill>
                  <a:srgbClr val="FF0000"/>
                </a:solidFill>
                <a:sym typeface="Symbol" panose="05050102010706020507" pitchFamily="18" charset="2"/>
              </a:rPr>
              <a:t>        New diagnostic: x-ray diffraction of irradiated samples.</a:t>
            </a:r>
          </a:p>
        </p:txBody>
      </p:sp>
    </p:spTree>
    <p:extLst>
      <p:ext uri="{BB962C8B-B14F-4D97-AF65-F5344CB8AC3E}">
        <p14:creationId xmlns:p14="http://schemas.microsoft.com/office/powerpoint/2010/main" val="3007241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 txBox="1">
            <a:spLocks noChangeArrowheads="1"/>
          </p:cNvSpPr>
          <p:nvPr/>
        </p:nvSpPr>
        <p:spPr bwMode="auto">
          <a:xfrm>
            <a:off x="0" y="7938"/>
            <a:ext cx="91440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dirty="0" smtClean="0">
                <a:ea typeface="宋体" pitchFamily="2" charset="-122"/>
              </a:rPr>
              <a:t>The Target System Concept</a:t>
            </a:r>
            <a:endParaRPr lang="en-US" dirty="0">
              <a:ea typeface="宋体" pitchFamily="2" charset="-122"/>
            </a:endParaRPr>
          </a:p>
        </p:txBody>
      </p:sp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236538" y="512763"/>
            <a:ext cx="8691562" cy="548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FF0000"/>
                </a:solidFill>
              </a:rPr>
              <a:t>A </a:t>
            </a:r>
            <a:r>
              <a:rPr lang="en-US" sz="1800" dirty="0" err="1">
                <a:solidFill>
                  <a:srgbClr val="FF0000"/>
                </a:solidFill>
              </a:rPr>
              <a:t>M</a:t>
            </a:r>
            <a:r>
              <a:rPr lang="en-US" sz="1800" dirty="0" err="1" smtClean="0">
                <a:solidFill>
                  <a:srgbClr val="FF0000"/>
                </a:solidFill>
              </a:rPr>
              <a:t>uon</a:t>
            </a:r>
            <a:r>
              <a:rPr lang="en-US" sz="1800" dirty="0" smtClean="0">
                <a:solidFill>
                  <a:srgbClr val="FF0000"/>
                </a:solidFill>
              </a:rPr>
              <a:t> Collider needs </a:t>
            </a:r>
            <a:r>
              <a:rPr lang="en-US" sz="1800" dirty="0" err="1" smtClean="0">
                <a:solidFill>
                  <a:srgbClr val="FF0000"/>
                </a:solidFill>
              </a:rPr>
              <a:t>muon</a:t>
            </a:r>
            <a:r>
              <a:rPr lang="en-US" sz="1800" dirty="0" smtClean="0">
                <a:solidFill>
                  <a:srgbClr val="FF0000"/>
                </a:solidFill>
              </a:rPr>
              <a:t> beams of both signs.</a:t>
            </a:r>
          </a:p>
          <a:p>
            <a:pPr eaLnBrk="1" hangingPunct="1"/>
            <a:endParaRPr lang="en-US" sz="18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800" dirty="0" smtClean="0"/>
              <a:t>A Neutrino Factory based on neutrinos from </a:t>
            </a:r>
            <a:r>
              <a:rPr lang="en-US" sz="1800" dirty="0" err="1" smtClean="0"/>
              <a:t>muon</a:t>
            </a:r>
            <a:r>
              <a:rPr lang="en-US" sz="1800" dirty="0" smtClean="0"/>
              <a:t> decay could operate with only one sign of </a:t>
            </a:r>
            <a:r>
              <a:rPr lang="en-US" sz="1800" dirty="0" err="1" smtClean="0"/>
              <a:t>muons</a:t>
            </a:r>
            <a:r>
              <a:rPr lang="en-US" sz="1800" dirty="0" smtClean="0"/>
              <a:t> at a time, but advantageous to have both signs.</a:t>
            </a:r>
          </a:p>
          <a:p>
            <a:pPr eaLnBrk="1" hangingPunct="1"/>
            <a:endParaRPr lang="en-US" sz="18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800" dirty="0" smtClean="0">
                <a:solidFill>
                  <a:srgbClr val="FF0000"/>
                </a:solidFill>
              </a:rPr>
              <a:t>Could use two proton beams + 2 targets in solenoid horn (as per “conventional” neutrino beams from pion decay).</a:t>
            </a:r>
          </a:p>
          <a:p>
            <a:pPr eaLnBrk="1" hangingPunct="1"/>
            <a:endParaRPr lang="en-US" sz="18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1800" dirty="0" smtClean="0"/>
              <a:t>Or, could use one proton beam + solenoid capture system.</a:t>
            </a:r>
            <a:endParaRPr lang="en-US" sz="1800" dirty="0"/>
          </a:p>
          <a:p>
            <a:pPr eaLnBrk="1" hangingPunct="1"/>
            <a:endParaRPr lang="en-US" sz="1800" dirty="0" smtClean="0">
              <a:solidFill>
                <a:srgbClr val="FF0000"/>
              </a:solidFill>
            </a:endParaRPr>
          </a:p>
          <a:p>
            <a:pPr lvl="0" eaLnBrk="1" hangingPunct="1"/>
            <a:r>
              <a:rPr lang="en-US" sz="1800" dirty="0" err="1">
                <a:solidFill>
                  <a:srgbClr val="FF0000"/>
                </a:solidFill>
              </a:rPr>
              <a:t>Fernow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i="1" dirty="0">
                <a:solidFill>
                  <a:srgbClr val="FF0000"/>
                </a:solidFill>
              </a:rPr>
              <a:t>et al</a:t>
            </a:r>
            <a:r>
              <a:rPr lang="en-US" sz="1800" dirty="0">
                <a:solidFill>
                  <a:srgbClr val="FF0000"/>
                </a:solidFill>
              </a:rPr>
              <a:t>. reviewed options in  March 1995,</a:t>
            </a:r>
          </a:p>
          <a:p>
            <a:pPr lvl="0" eaLnBrk="1" hangingPunct="1"/>
            <a:r>
              <a:rPr lang="en-US" sz="1600" dirty="0">
                <a:hlinkClick r:id="rId2"/>
              </a:rPr>
              <a:t>http://puhep1.princeton.edu/~mcdonald/examples/accel/fernow_aipcp_352_134_95.pdf</a:t>
            </a:r>
            <a:endParaRPr lang="en-US" sz="1600" dirty="0"/>
          </a:p>
          <a:p>
            <a:pPr lvl="0" eaLnBrk="1" hangingPunct="1"/>
            <a:r>
              <a:rPr lang="en-US" sz="1800" dirty="0">
                <a:solidFill>
                  <a:srgbClr val="FF0000"/>
                </a:solidFill>
              </a:rPr>
              <a:t>Li lenses, plasma lenses, </a:t>
            </a:r>
            <a:r>
              <a:rPr lang="en-US" sz="1800" dirty="0" err="1">
                <a:solidFill>
                  <a:srgbClr val="FF0000"/>
                </a:solidFill>
              </a:rPr>
              <a:t>toroidal</a:t>
            </a:r>
            <a:r>
              <a:rPr lang="en-US" sz="1800" dirty="0">
                <a:solidFill>
                  <a:srgbClr val="FF0000"/>
                </a:solidFill>
              </a:rPr>
              <a:t> horns, and </a:t>
            </a:r>
            <a:r>
              <a:rPr lang="en-US" sz="1800" dirty="0" err="1">
                <a:solidFill>
                  <a:srgbClr val="FF0000"/>
                </a:solidFill>
              </a:rPr>
              <a:t>solenoidal</a:t>
            </a:r>
            <a:r>
              <a:rPr lang="en-US" sz="1800" dirty="0">
                <a:solidFill>
                  <a:srgbClr val="FF0000"/>
                </a:solidFill>
              </a:rPr>
              <a:t> capture</a:t>
            </a:r>
            <a:r>
              <a:rPr lang="en-US" sz="1800" dirty="0" smtClean="0">
                <a:solidFill>
                  <a:srgbClr val="FF0000"/>
                </a:solidFill>
              </a:rPr>
              <a:t>.</a:t>
            </a:r>
          </a:p>
          <a:p>
            <a:pPr lvl="0" eaLnBrk="1" hangingPunct="1"/>
            <a:endParaRPr lang="en-US" sz="1800" dirty="0">
              <a:solidFill>
                <a:srgbClr val="FF0000"/>
              </a:solidFill>
            </a:endParaRPr>
          </a:p>
          <a:p>
            <a:pPr lvl="0" eaLnBrk="1" hangingPunct="1"/>
            <a:r>
              <a:rPr lang="en-US" sz="1800" dirty="0"/>
              <a:t>All of the pulsed, </a:t>
            </a:r>
            <a:r>
              <a:rPr lang="en-US" sz="1800" dirty="0" err="1"/>
              <a:t>toroidal</a:t>
            </a:r>
            <a:r>
              <a:rPr lang="en-US" sz="1800" dirty="0"/>
              <a:t> systems would be well beyond present technology (then and now!), so the solenoid capture system began to be favored.   </a:t>
            </a:r>
          </a:p>
          <a:p>
            <a:pPr eaLnBrk="1" hangingPunct="1"/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1590" y="5855835"/>
            <a:ext cx="7380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Fundamental issue: Power of the desired tertiary </a:t>
            </a:r>
            <a:r>
              <a:rPr lang="en-US" sz="1800" dirty="0" err="1" smtClean="0">
                <a:solidFill>
                  <a:srgbClr val="FF0000"/>
                </a:solidFill>
              </a:rPr>
              <a:t>muon</a:t>
            </a:r>
            <a:r>
              <a:rPr lang="en-US" sz="1800" dirty="0" smtClean="0">
                <a:solidFill>
                  <a:srgbClr val="FF0000"/>
                </a:solidFill>
              </a:rPr>
              <a:t> beam from the target is &lt; 1% of primary proton beam power.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8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998538"/>
            <a:ext cx="5368925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 txBox="1">
            <a:spLocks noChangeArrowheads="1"/>
          </p:cNvSpPr>
          <p:nvPr/>
        </p:nvSpPr>
        <p:spPr bwMode="auto">
          <a:xfrm>
            <a:off x="-36513" y="850900"/>
            <a:ext cx="392430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600" dirty="0">
                <a:cs typeface="Arial" pitchFamily="34" charset="0"/>
              </a:rPr>
              <a:t>R.B.  Palmer (</a:t>
            </a:r>
            <a:r>
              <a:rPr lang="en-US" sz="1600" i="1" dirty="0">
                <a:cs typeface="Arial" pitchFamily="34" charset="0"/>
              </a:rPr>
              <a:t>BNL</a:t>
            </a:r>
            <a:r>
              <a:rPr lang="en-US" sz="1600" dirty="0">
                <a:cs typeface="Arial" pitchFamily="34" charset="0"/>
              </a:rPr>
              <a:t>, 1994) proposed a </a:t>
            </a:r>
            <a:r>
              <a:rPr lang="en-US" sz="1600" dirty="0" smtClean="0">
                <a:solidFill>
                  <a:schemeClr val="tx1"/>
                </a:solidFill>
                <a:cs typeface="Arial" pitchFamily="34" charset="0"/>
              </a:rPr>
              <a:t>20</a:t>
            </a:r>
            <a:r>
              <a:rPr lang="en-US" sz="1600" dirty="0" smtClean="0">
                <a:solidFill>
                  <a:schemeClr val="tx1"/>
                </a:solidFill>
                <a:cs typeface="Arial" pitchFamily="34" charset="0"/>
                <a:sym typeface="Symbol" panose="05050102010706020507" pitchFamily="18" charset="2"/>
              </a:rPr>
              <a:t>5</a:t>
            </a:r>
            <a:r>
              <a:rPr lang="en-US" sz="1600" dirty="0" smtClean="0">
                <a:solidFill>
                  <a:schemeClr val="tx1"/>
                </a:solidFill>
                <a:cs typeface="Arial" pitchFamily="34" charset="0"/>
              </a:rPr>
              <a:t>-T</a:t>
            </a:r>
            <a:r>
              <a:rPr lang="en-US" sz="1600" dirty="0" smtClean="0">
                <a:cs typeface="Arial" pitchFamily="34" charset="0"/>
              </a:rPr>
              <a:t> </a:t>
            </a:r>
            <a:r>
              <a:rPr lang="en-US" sz="1600" dirty="0" err="1">
                <a:cs typeface="Arial" pitchFamily="34" charset="0"/>
              </a:rPr>
              <a:t>solenoidal</a:t>
            </a:r>
            <a:r>
              <a:rPr lang="en-US" sz="1600" dirty="0">
                <a:cs typeface="Arial" pitchFamily="34" charset="0"/>
              </a:rPr>
              <a:t> capture system</a:t>
            </a:r>
            <a:r>
              <a:rPr lang="en-US" sz="1600" dirty="0" smtClean="0">
                <a:cs typeface="Arial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dirty="0" smtClean="0">
                <a:cs typeface="Arial" pitchFamily="34" charset="0"/>
              </a:rPr>
              <a:t>        Such field “taper” doubles </a:t>
            </a:r>
            <a:r>
              <a:rPr lang="en-US" sz="1200" i="1" dirty="0" smtClean="0">
                <a:cs typeface="Arial" pitchFamily="34" charset="0"/>
              </a:rPr>
              <a:t>P</a:t>
            </a:r>
            <a:r>
              <a:rPr lang="en-US" sz="1200" baseline="-25000" dirty="0" smtClean="0">
                <a:cs typeface="Arial" pitchFamily="34" charset="0"/>
                <a:sym typeface="Symbol" panose="05050102010706020507" pitchFamily="18" charset="2"/>
              </a:rPr>
              <a:t></a:t>
            </a:r>
            <a:r>
              <a:rPr lang="en-US" sz="1200" dirty="0" smtClean="0">
                <a:cs typeface="Arial" pitchFamily="34" charset="0"/>
                <a:sym typeface="Symbol" panose="05050102010706020507" pitchFamily="18" charset="2"/>
              </a:rPr>
              <a:t> acceptance.</a:t>
            </a:r>
            <a:endParaRPr lang="en-US" sz="1200" dirty="0"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FF0000"/>
                </a:solidFill>
                <a:cs typeface="Arial" pitchFamily="34" charset="0"/>
              </a:rPr>
              <a:t>Low-energy </a:t>
            </a:r>
            <a:r>
              <a:rPr lang="en-US" sz="1600" dirty="0">
                <a:solidFill>
                  <a:srgbClr val="FF0000"/>
                </a:solidFill>
                <a:cs typeface="Arial" pitchFamily="34" charset="0"/>
                <a:sym typeface="Symbol" pitchFamily="18" charset="2"/>
              </a:rPr>
              <a:t></a:t>
            </a:r>
            <a:r>
              <a:rPr lang="en-US" sz="1600" dirty="0">
                <a:solidFill>
                  <a:srgbClr val="FF0000"/>
                </a:solidFill>
                <a:cs typeface="Arial" pitchFamily="34" charset="0"/>
              </a:rPr>
              <a:t>'s collected from side of long, thin cylindrical target.</a:t>
            </a:r>
            <a:endParaRPr lang="en-US" sz="1600" dirty="0"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cs typeface="Arial" pitchFamily="34" charset="0"/>
              </a:rPr>
              <a:t>Solenoid coils can be some distance from proton beam. 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Char char="Þ"/>
            </a:pPr>
            <a:r>
              <a:rPr lang="en-US" sz="1600" dirty="0">
                <a:solidFill>
                  <a:srgbClr val="FF0000"/>
                </a:solidFill>
                <a:cs typeface="Arial" pitchFamily="34" charset="0"/>
                <a:sym typeface="Symbol" pitchFamily="18" charset="2"/>
              </a:rPr>
              <a:t></a:t>
            </a:r>
            <a:r>
              <a:rPr lang="en-US" sz="1600" dirty="0">
                <a:solidFill>
                  <a:srgbClr val="FF0000"/>
                </a:solidFill>
                <a:cs typeface="Arial" pitchFamily="34" charset="0"/>
              </a:rPr>
              <a:t> 10-year life against radiation damage at 4 MW.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Char char="Þ"/>
            </a:pPr>
            <a:endParaRPr lang="en-US" sz="1600" dirty="0"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sz="1600" dirty="0">
                <a:cs typeface="Arial" pitchFamily="34" charset="0"/>
              </a:rPr>
              <a:t>Liquid mercury jet target replaced every pulse.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endParaRPr lang="en-US" sz="1600" dirty="0"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solidFill>
                  <a:srgbClr val="FF0000"/>
                </a:solidFill>
                <a:cs typeface="Arial" pitchFamily="34" charset="0"/>
              </a:rPr>
              <a:t>Proton beam readily tilted with respect to magnetic axis.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solidFill>
                <a:srgbClr val="FF0000"/>
              </a:solidFill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dirty="0">
                <a:cs typeface="Arial" pitchFamily="34" charset="0"/>
                <a:sym typeface="Symbol" pitchFamily="18" charset="2"/>
              </a:rPr>
              <a:t> </a:t>
            </a:r>
            <a:r>
              <a:rPr lang="en-US" sz="1600" dirty="0">
                <a:cs typeface="Arial" pitchFamily="34" charset="0"/>
              </a:rPr>
              <a:t>Beam dump (mercury pool) out of the way of secondary </a:t>
            </a:r>
            <a:r>
              <a:rPr lang="en-US" sz="1600" dirty="0">
                <a:cs typeface="Arial" pitchFamily="34" charset="0"/>
                <a:sym typeface="Symbol" pitchFamily="18" charset="2"/>
              </a:rPr>
              <a:t></a:t>
            </a:r>
            <a:r>
              <a:rPr lang="en-US" sz="1600" dirty="0">
                <a:cs typeface="Arial" pitchFamily="34" charset="0"/>
              </a:rPr>
              <a:t>'s and </a:t>
            </a:r>
            <a:r>
              <a:rPr lang="en-US" sz="1600" dirty="0">
                <a:cs typeface="Arial" pitchFamily="34" charset="0"/>
                <a:sym typeface="Symbol" pitchFamily="18" charset="2"/>
              </a:rPr>
              <a:t></a:t>
            </a:r>
            <a:r>
              <a:rPr lang="en-US" sz="1600" dirty="0">
                <a:cs typeface="Arial" pitchFamily="34" charset="0"/>
              </a:rPr>
              <a:t>'s.</a:t>
            </a:r>
          </a:p>
        </p:txBody>
      </p:sp>
      <p:sp>
        <p:nvSpPr>
          <p:cNvPr id="4100" name="Rectangle 2"/>
          <p:cNvSpPr txBox="1">
            <a:spLocks noChangeArrowheads="1"/>
          </p:cNvSpPr>
          <p:nvPr/>
        </p:nvSpPr>
        <p:spPr bwMode="auto">
          <a:xfrm>
            <a:off x="457200" y="7938"/>
            <a:ext cx="82296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0000"/>
                </a:solidFill>
                <a:ea typeface="宋体" pitchFamily="2" charset="-122"/>
                <a:cs typeface="Arial" pitchFamily="34" charset="0"/>
              </a:rPr>
              <a:t>Target and Capture Topology: Solenoid</a:t>
            </a: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-504564" y="476672"/>
            <a:ext cx="8677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</a:rPr>
              <a:t>Desire </a:t>
            </a:r>
            <a:r>
              <a:rPr lang="en-US" sz="1600" dirty="0">
                <a:solidFill>
                  <a:srgbClr val="FF0000"/>
                </a:solidFill>
                <a:sym typeface="Symbol" pitchFamily="18" charset="2"/>
              </a:rPr>
              <a:t> </a:t>
            </a:r>
            <a:r>
              <a:rPr lang="en-US" sz="1600" dirty="0">
                <a:solidFill>
                  <a:srgbClr val="FF0000"/>
                </a:solidFill>
              </a:rPr>
              <a:t>10</a:t>
            </a:r>
            <a:r>
              <a:rPr lang="en-US" sz="1600" baseline="30000" dirty="0">
                <a:solidFill>
                  <a:srgbClr val="FF0000"/>
                </a:solidFill>
              </a:rPr>
              <a:t>14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i="1" dirty="0">
                <a:solidFill>
                  <a:srgbClr val="FF0000"/>
                </a:solidFill>
                <a:sym typeface="Symbol" pitchFamily="18" charset="2"/>
              </a:rPr>
              <a:t></a:t>
            </a:r>
            <a:r>
              <a:rPr lang="en-US" sz="1600" dirty="0">
                <a:solidFill>
                  <a:srgbClr val="FF0000"/>
                </a:solidFill>
              </a:rPr>
              <a:t>/s from </a:t>
            </a:r>
            <a:r>
              <a:rPr lang="en-US" sz="1600" dirty="0">
                <a:solidFill>
                  <a:srgbClr val="FF0000"/>
                </a:solidFill>
                <a:sym typeface="Symbol" pitchFamily="18" charset="2"/>
              </a:rPr>
              <a:t></a:t>
            </a:r>
            <a:r>
              <a:rPr lang="en-US" sz="1600" dirty="0">
                <a:solidFill>
                  <a:srgbClr val="FF0000"/>
                </a:solidFill>
              </a:rPr>
              <a:t> 10</a:t>
            </a:r>
            <a:r>
              <a:rPr lang="en-US" sz="1600" baseline="30000" dirty="0">
                <a:solidFill>
                  <a:srgbClr val="FF0000"/>
                </a:solidFill>
              </a:rPr>
              <a:t>15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</a:rPr>
              <a:t>p</a:t>
            </a:r>
            <a:r>
              <a:rPr lang="en-US" sz="1600" dirty="0">
                <a:solidFill>
                  <a:srgbClr val="FF0000"/>
                </a:solidFill>
              </a:rPr>
              <a:t>/s (</a:t>
            </a:r>
            <a:r>
              <a:rPr lang="en-US" sz="1600" dirty="0">
                <a:solidFill>
                  <a:srgbClr val="FF0000"/>
                </a:solidFill>
                <a:sym typeface="Symbol" pitchFamily="18" charset="2"/>
              </a:rPr>
              <a:t></a:t>
            </a:r>
            <a:r>
              <a:rPr lang="en-US" sz="1600" dirty="0">
                <a:solidFill>
                  <a:srgbClr val="FF0000"/>
                </a:solidFill>
              </a:rPr>
              <a:t> 4 MW proton </a:t>
            </a:r>
            <a:r>
              <a:rPr lang="en-US" sz="1600" dirty="0" smtClean="0">
                <a:solidFill>
                  <a:srgbClr val="FF0000"/>
                </a:solidFill>
              </a:rPr>
              <a:t>beam)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102" name="Text Box 26"/>
          <p:cNvSpPr txBox="1">
            <a:spLocks noChangeArrowheads="1"/>
          </p:cNvSpPr>
          <p:nvPr/>
        </p:nvSpPr>
        <p:spPr bwMode="auto">
          <a:xfrm>
            <a:off x="3970338" y="873918"/>
            <a:ext cx="2867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1800" dirty="0">
                <a:solidFill>
                  <a:srgbClr val="FF0000"/>
                </a:solidFill>
                <a:cs typeface="Arial" pitchFamily="34" charset="0"/>
              </a:rPr>
              <a:t>IDS-NF Target Concept:</a:t>
            </a:r>
          </a:p>
        </p:txBody>
      </p:sp>
      <p:sp>
        <p:nvSpPr>
          <p:cNvPr id="4103" name="TextBox 1"/>
          <p:cNvSpPr txBox="1">
            <a:spLocks noChangeArrowheads="1"/>
          </p:cNvSpPr>
          <p:nvPr/>
        </p:nvSpPr>
        <p:spPr bwMode="auto">
          <a:xfrm>
            <a:off x="4379913" y="4652963"/>
            <a:ext cx="41529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Shielding of the superconducting magnets from radiation is a major issue.</a:t>
            </a:r>
          </a:p>
          <a:p>
            <a:pPr eaLnBrk="1" hangingPunct="1"/>
            <a:r>
              <a:rPr lang="en-US" sz="1600" dirty="0" smtClean="0">
                <a:cs typeface="Arial" pitchFamily="34" charset="0"/>
              </a:rPr>
              <a:t>Magnetic </a:t>
            </a:r>
            <a:r>
              <a:rPr lang="en-US" sz="1600" dirty="0">
                <a:cs typeface="Arial" pitchFamily="34" charset="0"/>
              </a:rPr>
              <a:t>stored energy ~ 3 GJ!</a:t>
            </a:r>
          </a:p>
        </p:txBody>
      </p:sp>
      <p:sp>
        <p:nvSpPr>
          <p:cNvPr id="4104" name="TextBox 2"/>
          <p:cNvSpPr txBox="1">
            <a:spLocks noChangeArrowheads="1"/>
          </p:cNvSpPr>
          <p:nvPr/>
        </p:nvSpPr>
        <p:spPr bwMode="auto">
          <a:xfrm>
            <a:off x="7127875" y="722313"/>
            <a:ext cx="2016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tx1"/>
                </a:solidFill>
                <a:cs typeface="Arial" pitchFamily="34" charset="0"/>
              </a:rPr>
              <a:t>Superconducting magnets</a:t>
            </a:r>
          </a:p>
        </p:txBody>
      </p:sp>
      <p:sp>
        <p:nvSpPr>
          <p:cNvPr id="4105" name="TextBox 13"/>
          <p:cNvSpPr txBox="1">
            <a:spLocks noChangeArrowheads="1"/>
          </p:cNvSpPr>
          <p:nvPr/>
        </p:nvSpPr>
        <p:spPr bwMode="auto">
          <a:xfrm>
            <a:off x="3995738" y="3943350"/>
            <a:ext cx="14747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tx1"/>
                </a:solidFill>
                <a:cs typeface="Arial" pitchFamily="34" charset="0"/>
              </a:rPr>
              <a:t>Resistive magnets</a:t>
            </a:r>
          </a:p>
        </p:txBody>
      </p:sp>
      <p:sp>
        <p:nvSpPr>
          <p:cNvPr id="4106" name="TextBox 14"/>
          <p:cNvSpPr txBox="1">
            <a:spLocks noChangeArrowheads="1"/>
          </p:cNvSpPr>
          <p:nvPr/>
        </p:nvSpPr>
        <p:spPr bwMode="auto">
          <a:xfrm>
            <a:off x="3635896" y="1808820"/>
            <a:ext cx="1368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Proton beam and</a:t>
            </a:r>
          </a:p>
          <a:p>
            <a:pPr eaLnBrk="1" hangingPunct="1"/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Mercury jet</a:t>
            </a:r>
          </a:p>
        </p:txBody>
      </p:sp>
      <p:sp>
        <p:nvSpPr>
          <p:cNvPr id="4107" name="TextBox 15"/>
          <p:cNvSpPr txBox="1">
            <a:spLocks noChangeArrowheads="1"/>
          </p:cNvSpPr>
          <p:nvPr/>
        </p:nvSpPr>
        <p:spPr bwMode="auto">
          <a:xfrm>
            <a:off x="8266113" y="1895475"/>
            <a:ext cx="9191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tx1"/>
                </a:solidFill>
                <a:cs typeface="Arial" pitchFamily="34" charset="0"/>
              </a:rPr>
              <a:t>Be window</a:t>
            </a:r>
          </a:p>
        </p:txBody>
      </p:sp>
      <p:sp>
        <p:nvSpPr>
          <p:cNvPr id="4108" name="TextBox 16"/>
          <p:cNvSpPr txBox="1">
            <a:spLocks noChangeArrowheads="1"/>
          </p:cNvSpPr>
          <p:nvPr/>
        </p:nvSpPr>
        <p:spPr bwMode="auto">
          <a:xfrm>
            <a:off x="3708400" y="1290638"/>
            <a:ext cx="13985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tx1"/>
                </a:solidFill>
                <a:cs typeface="Arial" pitchFamily="34" charset="0"/>
              </a:rPr>
              <a:t>Tungsten beads, </a:t>
            </a:r>
          </a:p>
          <a:p>
            <a:pPr eaLnBrk="1" hangingPunct="1"/>
            <a:r>
              <a:rPr lang="en-US" sz="1200">
                <a:solidFill>
                  <a:schemeClr val="tx1"/>
                </a:solidFill>
                <a:cs typeface="Arial" pitchFamily="34" charset="0"/>
              </a:rPr>
              <a:t>He gas cooled</a:t>
            </a:r>
          </a:p>
          <a:p>
            <a:pPr eaLnBrk="1" hangingPunct="1"/>
            <a:endParaRPr lang="en-US" sz="12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109" name="TextBox 18"/>
          <p:cNvSpPr txBox="1">
            <a:spLocks noChangeArrowheads="1"/>
          </p:cNvSpPr>
          <p:nvPr/>
        </p:nvSpPr>
        <p:spPr bwMode="auto">
          <a:xfrm>
            <a:off x="5459413" y="3644900"/>
            <a:ext cx="1849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tx1"/>
                </a:solidFill>
                <a:cs typeface="Arial" pitchFamily="34" charset="0"/>
              </a:rPr>
              <a:t>Mercury collection pool</a:t>
            </a:r>
          </a:p>
          <a:p>
            <a:pPr eaLnBrk="1" hangingPunct="1"/>
            <a:r>
              <a:rPr lang="en-US" sz="1200">
                <a:solidFill>
                  <a:schemeClr val="tx1"/>
                </a:solidFill>
                <a:cs typeface="Arial" pitchFamily="34" charset="0"/>
              </a:rPr>
              <a:t>With splash mitigator</a:t>
            </a:r>
          </a:p>
        </p:txBody>
      </p:sp>
      <p:cxnSp>
        <p:nvCxnSpPr>
          <p:cNvPr id="16" name="Straight Arrow Connector 15"/>
          <p:cNvCxnSpPr>
            <a:stCxn id="4107" idx="1"/>
          </p:cNvCxnSpPr>
          <p:nvPr/>
        </p:nvCxnSpPr>
        <p:spPr>
          <a:xfrm flipH="1">
            <a:off x="8135938" y="2033588"/>
            <a:ext cx="130175" cy="419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235825" y="2771775"/>
            <a:ext cx="238125" cy="1017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833938" y="1651000"/>
            <a:ext cx="1322387" cy="6937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364163" y="3173413"/>
            <a:ext cx="468312" cy="7381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702175" y="2196022"/>
            <a:ext cx="1130300" cy="7281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288088" y="860425"/>
            <a:ext cx="828675" cy="10017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104" idx="1"/>
          </p:cNvCxnSpPr>
          <p:nvPr/>
        </p:nvCxnSpPr>
        <p:spPr>
          <a:xfrm flipH="1">
            <a:off x="6948488" y="860425"/>
            <a:ext cx="179387" cy="8604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104" idx="1"/>
          </p:cNvCxnSpPr>
          <p:nvPr/>
        </p:nvCxnSpPr>
        <p:spPr>
          <a:xfrm>
            <a:off x="7127875" y="860425"/>
            <a:ext cx="512763" cy="10017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116763" y="850900"/>
            <a:ext cx="1570037" cy="8143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116763" y="860425"/>
            <a:ext cx="2027237" cy="8604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0" name="TextBox 26"/>
          <p:cNvSpPr txBox="1">
            <a:spLocks noChangeArrowheads="1"/>
          </p:cNvSpPr>
          <p:nvPr/>
        </p:nvSpPr>
        <p:spPr bwMode="auto">
          <a:xfrm>
            <a:off x="719138" y="5963940"/>
            <a:ext cx="781367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5-T copper magnet insert; 15-T Nb</a:t>
            </a:r>
            <a:r>
              <a:rPr lang="en-US" sz="1600" baseline="-25000" dirty="0">
                <a:solidFill>
                  <a:srgbClr val="FF0000"/>
                </a:solidFill>
              </a:rPr>
              <a:t>3</a:t>
            </a:r>
            <a:r>
              <a:rPr lang="en-US" sz="1600" dirty="0">
                <a:solidFill>
                  <a:srgbClr val="FF0000"/>
                </a:solidFill>
              </a:rPr>
              <a:t>Sn coil +  5-T </a:t>
            </a:r>
            <a:r>
              <a:rPr lang="en-US" sz="1600" dirty="0" err="1">
                <a:solidFill>
                  <a:srgbClr val="FF0000"/>
                </a:solidFill>
              </a:rPr>
              <a:t>NbTi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outsert</a:t>
            </a:r>
            <a:r>
              <a:rPr lang="en-US" sz="1600" dirty="0"/>
              <a:t>.</a:t>
            </a:r>
          </a:p>
          <a:p>
            <a:pPr eaLnBrk="1" hangingPunct="1"/>
            <a:r>
              <a:rPr lang="en-US" sz="1600" i="1" dirty="0"/>
              <a:t>Desirable to replace the copper magnet by a 20-T HTC insert (or 15-T </a:t>
            </a:r>
            <a:r>
              <a:rPr lang="en-US" sz="1600" i="1" dirty="0" err="1"/>
              <a:t>Nb</a:t>
            </a:r>
            <a:r>
              <a:rPr lang="en-US" sz="1600" i="1" dirty="0"/>
              <a:t> coil).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99" y="152636"/>
            <a:ext cx="9020175" cy="514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Rectangle 2"/>
          <p:cNvSpPr txBox="1">
            <a:spLocks noChangeArrowheads="1"/>
          </p:cNvSpPr>
          <p:nvPr/>
        </p:nvSpPr>
        <p:spPr bwMode="auto">
          <a:xfrm>
            <a:off x="0" y="7938"/>
            <a:ext cx="91440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>
                <a:solidFill>
                  <a:srgbClr val="FF0000"/>
                </a:solidFill>
                <a:ea typeface="宋体" pitchFamily="2" charset="-122"/>
              </a:rPr>
              <a:t>Preliminary Costing of a 4-MW Target System</a:t>
            </a:r>
          </a:p>
        </p:txBody>
      </p:sp>
      <p:sp>
        <p:nvSpPr>
          <p:cNvPr id="18436" name="TextBox 1"/>
          <p:cNvSpPr txBox="1">
            <a:spLocks noChangeArrowheads="1"/>
          </p:cNvSpPr>
          <p:nvPr/>
        </p:nvSpPr>
        <p:spPr bwMode="auto">
          <a:xfrm>
            <a:off x="1008062" y="3933056"/>
            <a:ext cx="4860081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800" dirty="0"/>
              <a:t>The nominal target costs only a few % of the Target System</a:t>
            </a:r>
            <a:r>
              <a:rPr lang="en-US" sz="1800" dirty="0" smtClean="0"/>
              <a:t>.  </a:t>
            </a:r>
          </a:p>
          <a:p>
            <a:pPr eaLnBrk="1" hangingPunct="1"/>
            <a:r>
              <a:rPr lang="en-US" sz="1400" dirty="0" smtClean="0"/>
              <a:t>Most cost/effort deals with the 99% of the beam power that goes into other particles than </a:t>
            </a:r>
            <a:r>
              <a:rPr lang="en-US" sz="1400" dirty="0" err="1" smtClean="0"/>
              <a:t>muons</a:t>
            </a:r>
            <a:r>
              <a:rPr lang="en-US" sz="1400" dirty="0" smtClean="0"/>
              <a:t>.</a:t>
            </a:r>
            <a:endParaRPr lang="en-US" sz="1400" dirty="0"/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>
                <a:solidFill>
                  <a:srgbClr val="FF0000"/>
                </a:solidFill>
              </a:rPr>
              <a:t>Infrastructure costs are ~ 50</a:t>
            </a:r>
            <a:r>
              <a:rPr lang="en-US" sz="1800" dirty="0" smtClean="0">
                <a:solidFill>
                  <a:srgbClr val="FF0000"/>
                </a:solidFill>
              </a:rPr>
              <a:t>%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3492500" y="692696"/>
            <a:ext cx="2484438" cy="2159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199299" y="6129300"/>
            <a:ext cx="6861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800" dirty="0"/>
              <a:t>(A. </a:t>
            </a:r>
            <a:r>
              <a:rPr lang="en-US" sz="1800" dirty="0" err="1"/>
              <a:t>Kurup</a:t>
            </a:r>
            <a:r>
              <a:rPr lang="en-US" sz="1800" dirty="0"/>
              <a:t>, International Design Study for a Neutrino Factory)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 txBox="1">
            <a:spLocks noChangeArrowheads="1"/>
          </p:cNvSpPr>
          <p:nvPr/>
        </p:nvSpPr>
        <p:spPr bwMode="auto">
          <a:xfrm>
            <a:off x="0" y="7938"/>
            <a:ext cx="91440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  <a:ea typeface="宋体" pitchFamily="2" charset="-122"/>
              </a:rPr>
              <a:t>Liquid or Solid Target?</a:t>
            </a:r>
            <a:endParaRPr lang="en-US" dirty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18436" name="TextBox 1"/>
          <p:cNvSpPr txBox="1">
            <a:spLocks noChangeArrowheads="1"/>
          </p:cNvSpPr>
          <p:nvPr/>
        </p:nvSpPr>
        <p:spPr bwMode="auto">
          <a:xfrm>
            <a:off x="143508" y="656692"/>
            <a:ext cx="8820980" cy="552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800" dirty="0" err="1" smtClean="0"/>
              <a:t>Muon</a:t>
            </a:r>
            <a:r>
              <a:rPr lang="en-US" sz="1800" dirty="0" smtClean="0"/>
              <a:t> Colliders/Neutrino Factories favor initial capture of low-energy </a:t>
            </a:r>
            <a:r>
              <a:rPr lang="en-US" sz="1800" dirty="0" err="1" smtClean="0"/>
              <a:t>muon</a:t>
            </a:r>
            <a:r>
              <a:rPr lang="en-US" sz="1800" dirty="0" smtClean="0"/>
              <a:t> (which are later accelerated to a desirable energy).</a:t>
            </a:r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 smtClean="0">
                <a:solidFill>
                  <a:srgbClr val="FF0000"/>
                </a:solidFill>
              </a:rPr>
              <a:t>The yield of soft </a:t>
            </a:r>
            <a:r>
              <a:rPr lang="en-US" sz="1800" dirty="0" err="1" smtClean="0">
                <a:solidFill>
                  <a:srgbClr val="FF0000"/>
                </a:solidFill>
              </a:rPr>
              <a:t>pions</a:t>
            </a:r>
            <a:r>
              <a:rPr lang="en-US" sz="1800" dirty="0" smtClean="0">
                <a:solidFill>
                  <a:srgbClr val="FF0000"/>
                </a:solidFill>
              </a:rPr>
              <a:t>/</a:t>
            </a:r>
            <a:r>
              <a:rPr lang="en-US" sz="1800" dirty="0" err="1" smtClean="0">
                <a:solidFill>
                  <a:srgbClr val="FF0000"/>
                </a:solidFill>
              </a:rPr>
              <a:t>muons</a:t>
            </a:r>
            <a:r>
              <a:rPr lang="en-US" sz="1800" dirty="0" smtClean="0">
                <a:solidFill>
                  <a:srgbClr val="FF0000"/>
                </a:solidFill>
              </a:rPr>
              <a:t> is higher for a high-</a:t>
            </a:r>
            <a:r>
              <a:rPr lang="en-US" sz="1800" i="1" dirty="0" smtClean="0">
                <a:solidFill>
                  <a:srgbClr val="FF0000"/>
                </a:solidFill>
              </a:rPr>
              <a:t>Z</a:t>
            </a:r>
            <a:r>
              <a:rPr lang="en-US" sz="1800" dirty="0" smtClean="0">
                <a:solidFill>
                  <a:srgbClr val="FF0000"/>
                </a:solidFill>
              </a:rPr>
              <a:t> target.</a:t>
            </a:r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 smtClean="0"/>
              <a:t>Solid metal targets would melt in a MW proton beam, unless replaced ~ every beam pulse.</a:t>
            </a:r>
          </a:p>
          <a:p>
            <a:pPr eaLnBrk="1" hangingPunct="1"/>
            <a:endParaRPr lang="en-US" sz="1800" dirty="0"/>
          </a:p>
          <a:p>
            <a:pPr marL="285750" indent="-285750" eaLnBrk="1" hangingPunct="1">
              <a:buFont typeface="Symbol" panose="05050102010706020507" pitchFamily="18" charset="2"/>
              <a:buChar char="Þ"/>
            </a:pPr>
            <a:r>
              <a:rPr lang="en-US" sz="1800" dirty="0" smtClean="0">
                <a:solidFill>
                  <a:srgbClr val="FF0000"/>
                </a:solidFill>
                <a:sym typeface="Symbol" panose="05050102010706020507" pitchFamily="18" charset="2"/>
              </a:rPr>
              <a:t>Consider high-</a:t>
            </a:r>
            <a:r>
              <a:rPr lang="en-US" sz="1800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Z</a:t>
            </a:r>
            <a:r>
              <a:rPr lang="en-US" sz="1800" dirty="0" smtClean="0">
                <a:solidFill>
                  <a:srgbClr val="FF0000"/>
                </a:solidFill>
                <a:sym typeface="Symbol" panose="05050102010706020507" pitchFamily="18" charset="2"/>
              </a:rPr>
              <a:t> liquid metal target (He, </a:t>
            </a:r>
            <a:r>
              <a:rPr lang="en-US" sz="18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Pb</a:t>
            </a:r>
            <a:r>
              <a:rPr lang="en-US" sz="1800" dirty="0" smtClean="0">
                <a:solidFill>
                  <a:srgbClr val="FF0000"/>
                </a:solidFill>
                <a:sym typeface="Symbol" panose="05050102010706020507" pitchFamily="18" charset="2"/>
              </a:rPr>
              <a:t>-Bi, Ga, …) or carbon target.</a:t>
            </a:r>
          </a:p>
          <a:p>
            <a:pPr marL="285750" indent="-285750" eaLnBrk="1" hangingPunct="1">
              <a:buFont typeface="Symbol" panose="05050102010706020507" pitchFamily="18" charset="2"/>
              <a:buChar char="Þ"/>
            </a:pPr>
            <a:endParaRPr lang="en-US" sz="1800" dirty="0">
              <a:sym typeface="Symbol" panose="05050102010706020507" pitchFamily="18" charset="2"/>
            </a:endParaRPr>
          </a:p>
          <a:p>
            <a:pPr eaLnBrk="1" hangingPunct="1"/>
            <a:r>
              <a:rPr lang="en-US" sz="1800" dirty="0" smtClean="0">
                <a:sym typeface="Symbol" panose="05050102010706020507" pitchFamily="18" charset="2"/>
              </a:rPr>
              <a:t>Studies have alternated between these two options.</a:t>
            </a:r>
          </a:p>
          <a:p>
            <a:pPr eaLnBrk="1" hangingPunct="1"/>
            <a:endParaRPr lang="en-US" sz="1800" dirty="0">
              <a:sym typeface="Symbol" panose="05050102010706020507" pitchFamily="18" charset="2"/>
            </a:endParaRPr>
          </a:p>
          <a:p>
            <a:pPr eaLnBrk="1" hangingPunct="1"/>
            <a:r>
              <a:rPr lang="en-US" sz="1800" dirty="0" smtClean="0">
                <a:solidFill>
                  <a:srgbClr val="FF0000"/>
                </a:solidFill>
                <a:sym typeface="Symbol" panose="05050102010706020507" pitchFamily="18" charset="2"/>
              </a:rPr>
              <a:t>Recent effort has emphasized carbon target options</a:t>
            </a:r>
            <a:r>
              <a:rPr lang="en-US" sz="1800" dirty="0" smtClean="0">
                <a:solidFill>
                  <a:srgbClr val="FF0000"/>
                </a:solidFill>
                <a:sym typeface="Symbol" panose="05050102010706020507" pitchFamily="18" charset="2"/>
              </a:rPr>
              <a:t>.</a:t>
            </a:r>
          </a:p>
          <a:p>
            <a:pPr lvl="1" eaLnBrk="1" hangingPunct="1"/>
            <a:r>
              <a:rPr lang="en-US" sz="1600" dirty="0" smtClean="0">
                <a:sym typeface="Symbol" panose="05050102010706020507" pitchFamily="18" charset="2"/>
              </a:rPr>
              <a:t>Radiation-cooled target at high temperature may have 10 x longer lifetime against radiation damage (otherwise 1-2 weeks @ 4 MW proton beam power).</a:t>
            </a:r>
            <a:endParaRPr lang="en-US" sz="16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5846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-180528" y="-171400"/>
            <a:ext cx="9469052" cy="518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38819" tIns="219410" rIns="438819" bIns="219410">
            <a:spAutoFit/>
          </a:bodyPr>
          <a:lstStyle>
            <a:lvl1pPr defTabSz="43862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438626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charset="0"/>
              </a:rPr>
              <a:t>Specifications from the Muon Accelerator Staging Scenario</a:t>
            </a:r>
          </a:p>
          <a:p>
            <a:pPr algn="ctr" eaLnBrk="1" hangingPunct="1"/>
            <a:endParaRPr lang="en-US" sz="2000" dirty="0" smtClean="0">
              <a:solidFill>
                <a:srgbClr val="FF0000"/>
              </a:solidFill>
              <a:latin typeface="Comic Sans MS" panose="030F0702030302020204" pitchFamily="66" charset="0"/>
              <a:cs typeface="Times New Roman" charset="0"/>
            </a:endParaRPr>
          </a:p>
          <a:p>
            <a:pPr eaLnBrk="1" hangingPunct="1"/>
            <a:endParaRPr lang="en-US" sz="2000" dirty="0" smtClean="0">
              <a:solidFill>
                <a:srgbClr val="FF0000"/>
              </a:solidFill>
              <a:latin typeface="Comic Sans MS" panose="030F0702030302020204" pitchFamily="66" charset="0"/>
              <a:cs typeface="Times New Roman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333FF"/>
                </a:solidFill>
                <a:latin typeface="Comic Sans MS" panose="030F0702030302020204" pitchFamily="66" charset="0"/>
                <a:cs typeface="Times New Roman" charset="0"/>
              </a:rPr>
              <a:t>6.75 </a:t>
            </a:r>
            <a:r>
              <a:rPr lang="en-US" sz="2000" dirty="0" err="1" smtClean="0">
                <a:solidFill>
                  <a:srgbClr val="3333FF"/>
                </a:solidFill>
                <a:latin typeface="Comic Sans MS" panose="030F0702030302020204" pitchFamily="66" charset="0"/>
                <a:cs typeface="Times New Roman" charset="0"/>
              </a:rPr>
              <a:t>GeV</a:t>
            </a:r>
            <a:r>
              <a:rPr lang="en-US" sz="2000" dirty="0" smtClean="0">
                <a:solidFill>
                  <a:srgbClr val="3333FF"/>
                </a:solidFill>
                <a:latin typeface="Comic Sans MS" panose="030F0702030302020204" pitchFamily="66" charset="0"/>
                <a:cs typeface="Times New Roman" charset="0"/>
              </a:rPr>
              <a:t> (kinetic energy) proton beam with 3 ns (</a:t>
            </a:r>
            <a:r>
              <a:rPr lang="en-US" sz="2000" dirty="0" err="1" smtClean="0">
                <a:solidFill>
                  <a:srgbClr val="3333FF"/>
                </a:solidFill>
                <a:latin typeface="Comic Sans MS" panose="030F0702030302020204" pitchFamily="66" charset="0"/>
                <a:cs typeface="Times New Roman" charset="0"/>
              </a:rPr>
              <a:t>rms</a:t>
            </a:r>
            <a:r>
              <a:rPr lang="en-US" sz="2000" dirty="0" smtClean="0">
                <a:solidFill>
                  <a:srgbClr val="3333FF"/>
                </a:solidFill>
                <a:latin typeface="Comic Sans MS" panose="030F0702030302020204" pitchFamily="66" charset="0"/>
                <a:cs typeface="Times New Roman" charset="0"/>
              </a:rPr>
              <a:t>) pulse.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latin typeface="Comic Sans MS" panose="030F0702030302020204" pitchFamily="66" charset="0"/>
              <a:cs typeface="Times New Roman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charset="0"/>
              </a:rPr>
              <a:t>1 MW initial beam power, upgradable to 2 MW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charset="0"/>
              </a:rPr>
              <a:t>                         (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charset="0"/>
              </a:rPr>
              <a:t>perhaps even to 4 MW).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latin typeface="Comic Sans MS" panose="030F0702030302020204" pitchFamily="66" charset="0"/>
              <a:cs typeface="Times New Roman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FF"/>
                </a:solidFill>
                <a:latin typeface="Comic Sans MS" panose="030F0702030302020204" pitchFamily="66" charset="0"/>
                <a:cs typeface="Times New Roman" charset="0"/>
              </a:rPr>
              <a:t>6</a:t>
            </a:r>
            <a:r>
              <a:rPr lang="en-US" sz="2000" dirty="0" smtClean="0">
                <a:solidFill>
                  <a:srgbClr val="3333FF"/>
                </a:solidFill>
                <a:latin typeface="Comic Sans MS" panose="030F0702030302020204" pitchFamily="66" charset="0"/>
                <a:cs typeface="Times New Roman" charset="0"/>
              </a:rPr>
              <a:t>0 Hz initial rep rate for Neutrino Factory; </a:t>
            </a:r>
          </a:p>
          <a:p>
            <a:pPr eaLnBrk="1" hangingPunct="1"/>
            <a:r>
              <a:rPr lang="en-US" sz="2000" dirty="0">
                <a:solidFill>
                  <a:srgbClr val="3333FF"/>
                </a:solidFill>
                <a:latin typeface="Comic Sans MS" panose="030F0702030302020204" pitchFamily="66" charset="0"/>
                <a:cs typeface="Times New Roman" charset="0"/>
              </a:rPr>
              <a:t> </a:t>
            </a:r>
            <a:r>
              <a:rPr lang="en-US" sz="2000" dirty="0" smtClean="0">
                <a:solidFill>
                  <a:srgbClr val="3333FF"/>
                </a:solidFill>
                <a:latin typeface="Comic Sans MS" panose="030F0702030302020204" pitchFamily="66" charset="0"/>
                <a:cs typeface="Times New Roman" charset="0"/>
              </a:rPr>
              <a:t>         15 Hz rep rate for later Muon Collider.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  <a:cs typeface="Times New Roman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charset="0"/>
              </a:rPr>
              <a:t>The goal is to deliver a maximum number of soft muons,</a:t>
            </a:r>
          </a:p>
          <a:p>
            <a:pPr eaLnBrk="1" hangingPunct="1"/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charset="0"/>
              </a:rPr>
              <a:t>      ~ 40 &lt; KE &lt; ~ 180 MeV.</a:t>
            </a: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496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" r="8798"/>
          <a:stretch/>
        </p:blipFill>
        <p:spPr>
          <a:xfrm>
            <a:off x="-143500" y="1700808"/>
            <a:ext cx="5941240" cy="3220062"/>
          </a:xfrm>
          <a:prstGeom prst="rect">
            <a:avLst/>
          </a:prstGeom>
        </p:spPr>
      </p:pic>
      <p:pic>
        <p:nvPicPr>
          <p:cNvPr id="3" name="Picture 2" descr="140203 beam path 1"/>
          <p:cNvPicPr>
            <a:picLocks noGrp="1" noChangeAspect="1"/>
          </p:cNvPicPr>
          <p:nvPr isPhoto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780" y="1681544"/>
            <a:ext cx="3208947" cy="153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32965" y="3133627"/>
            <a:ext cx="3203531" cy="235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Stainless-steel target vessel (double-walled with intramural He-gas flow for cooling) with graphite target and beam dump, and downstream Be window.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This vessel would be replaced every few months  at 1 MW beam power.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968" y="521198"/>
            <a:ext cx="4456531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15 T superconducting coil </a:t>
            </a:r>
            <a:r>
              <a:rPr lang="en-US" sz="1600" dirty="0" err="1" smtClean="0"/>
              <a:t>outsert</a:t>
            </a:r>
            <a:r>
              <a:rPr lang="en-US" sz="1600" dirty="0" smtClean="0"/>
              <a:t>, </a:t>
            </a:r>
          </a:p>
          <a:p>
            <a:r>
              <a:rPr lang="en-US" sz="1600" dirty="0" smtClean="0"/>
              <a:t>Stored energy ~ 3 GJ</a:t>
            </a:r>
            <a:r>
              <a:rPr lang="en-US" sz="1600" dirty="0"/>
              <a:t>,</a:t>
            </a:r>
            <a:r>
              <a:rPr lang="en-US" sz="1600" dirty="0" smtClean="0"/>
              <a:t>  ~ 100 tons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375756" y="4925023"/>
            <a:ext cx="2340260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5 T copper-coil insert.   Water-cooled, </a:t>
            </a:r>
          </a:p>
          <a:p>
            <a:r>
              <a:rPr lang="en-US" sz="1600" dirty="0" err="1" smtClean="0">
                <a:solidFill>
                  <a:srgbClr val="FF0000"/>
                </a:solidFill>
              </a:rPr>
              <a:t>MgO</a:t>
            </a:r>
            <a:r>
              <a:rPr lang="en-US" sz="1600" dirty="0" smtClean="0">
                <a:solidFill>
                  <a:srgbClr val="FF0000"/>
                </a:solidFill>
              </a:rPr>
              <a:t> insulated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7305" y="5909162"/>
            <a:ext cx="6327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He-gas cooled W-bead shielding (~ 100 tons)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45347" y="1211476"/>
            <a:ext cx="2223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Proton beam tube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93" y="4823506"/>
            <a:ext cx="2713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Upstream proton beam window</a:t>
            </a:r>
            <a:endParaRPr lang="en-US" sz="16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397279" y="1546324"/>
            <a:ext cx="222393" cy="1444509"/>
          </a:xfrm>
          <a:prstGeom prst="straightConnector1">
            <a:avLst/>
          </a:prstGeom>
          <a:ln w="25400">
            <a:solidFill>
              <a:srgbClr val="3333FF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791580" y="3041515"/>
            <a:ext cx="36004" cy="1682824"/>
          </a:xfrm>
          <a:prstGeom prst="straightConnector1">
            <a:avLst/>
          </a:prstGeom>
          <a:ln w="25400">
            <a:solidFill>
              <a:srgbClr val="3333FF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396607" y="678998"/>
            <a:ext cx="831579" cy="1545685"/>
          </a:xfrm>
          <a:prstGeom prst="straightConnector1">
            <a:avLst/>
          </a:prstGeom>
          <a:ln w="25400">
            <a:solidFill>
              <a:srgbClr val="3333FF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0"/>
          </p:cNvCxnSpPr>
          <p:nvPr/>
        </p:nvCxnSpPr>
        <p:spPr>
          <a:xfrm flipH="1" flipV="1">
            <a:off x="3419500" y="3212976"/>
            <a:ext cx="126386" cy="1712047"/>
          </a:xfrm>
          <a:prstGeom prst="straightConnector1">
            <a:avLst/>
          </a:prstGeom>
          <a:ln w="25400">
            <a:solidFill>
              <a:srgbClr val="3333FF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283968" y="2742531"/>
            <a:ext cx="1758316" cy="248108"/>
          </a:xfrm>
          <a:prstGeom prst="straightConnector1">
            <a:avLst/>
          </a:prstGeom>
          <a:ln w="25400">
            <a:solidFill>
              <a:srgbClr val="3333FF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283968" y="3408606"/>
            <a:ext cx="1505368" cy="2429017"/>
          </a:xfrm>
          <a:prstGeom prst="straightConnector1">
            <a:avLst/>
          </a:prstGeom>
          <a:ln w="25400">
            <a:solidFill>
              <a:srgbClr val="3333FF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375756" y="0"/>
            <a:ext cx="3704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b="1" dirty="0">
                <a:solidFill>
                  <a:srgbClr val="FF0000"/>
                </a:solidFill>
                <a:cs typeface="Times New Roman" charset="0"/>
              </a:rPr>
              <a:t>Target System Concept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3585" y="1592796"/>
            <a:ext cx="1273694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Last</a:t>
            </a:r>
          </a:p>
          <a:p>
            <a:r>
              <a:rPr lang="en-US" sz="1600" dirty="0" smtClean="0"/>
              <a:t>Final-Focus</a:t>
            </a:r>
          </a:p>
          <a:p>
            <a:r>
              <a:rPr lang="en-US" sz="1600" dirty="0" smtClean="0"/>
              <a:t>quad</a:t>
            </a:r>
            <a:endParaRPr lang="en-US" sz="16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68129" y="2464513"/>
            <a:ext cx="27407" cy="421236"/>
          </a:xfrm>
          <a:prstGeom prst="straightConnector1">
            <a:avLst/>
          </a:prstGeom>
          <a:ln w="25400">
            <a:solidFill>
              <a:srgbClr val="3333FF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7848364" y="2782102"/>
            <a:ext cx="468052" cy="430873"/>
          </a:xfrm>
          <a:prstGeom prst="straightConnector1">
            <a:avLst/>
          </a:prstGeom>
          <a:ln w="25400">
            <a:solidFill>
              <a:srgbClr val="3333FF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8824192" y="2068450"/>
            <a:ext cx="104292" cy="2224646"/>
          </a:xfrm>
          <a:prstGeom prst="straightConnector1">
            <a:avLst/>
          </a:prstGeom>
          <a:ln w="25400">
            <a:solidFill>
              <a:srgbClr val="3333FF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411297" y="4293096"/>
            <a:ext cx="409175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419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1" descr="CHG-GA-ba0-len-n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38182" r="5882" b="4546"/>
          <a:stretch>
            <a:fillRect/>
          </a:stretch>
        </p:blipFill>
        <p:spPr>
          <a:xfrm>
            <a:off x="467545" y="639529"/>
            <a:ext cx="3621060" cy="3041499"/>
          </a:xfrm>
          <a:prstGeom prst="rect">
            <a:avLst/>
          </a:prstGeom>
        </p:spPr>
      </p:pic>
      <p:pic>
        <p:nvPicPr>
          <p:cNvPr id="8" name="Picture 5" descr="len80-ba65-tr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38182" r="5882" b="4546"/>
          <a:stretch>
            <a:fillRect/>
          </a:stretch>
        </p:blipFill>
        <p:spPr bwMode="auto">
          <a:xfrm>
            <a:off x="4360409" y="630097"/>
            <a:ext cx="3631971" cy="305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len80-tr0.8-ba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38182" r="5882" b="4546"/>
          <a:stretch>
            <a:fillRect/>
          </a:stretch>
        </p:blipFill>
        <p:spPr bwMode="auto">
          <a:xfrm>
            <a:off x="431540" y="3561348"/>
            <a:ext cx="3657064" cy="307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Mu_endcool_tapl.eps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lum bright="-72000" contras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573016"/>
            <a:ext cx="3737984" cy="296166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outerShdw blurRad="292100" dist="139700" dir="2700000" algn="tl" rotWithShape="0">
              <a:schemeClr val="bg1">
                <a:alpha val="65000"/>
              </a:scheme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1182008" y="0"/>
            <a:ext cx="6203941" cy="7940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dirty="0">
                <a:solidFill>
                  <a:srgbClr val="3333FF"/>
                </a:solidFill>
                <a:cs typeface="Times New Roman" charset="0"/>
              </a:rPr>
              <a:t>Target System </a:t>
            </a:r>
            <a:r>
              <a:rPr lang="en-US" dirty="0" smtClean="0">
                <a:solidFill>
                  <a:srgbClr val="3333FF"/>
                </a:solidFill>
                <a:cs typeface="Times New Roman" charset="0"/>
              </a:rPr>
              <a:t>Optimization (Ding) </a:t>
            </a:r>
          </a:p>
          <a:p>
            <a:pPr algn="ctr" eaLnBrk="1" hangingPunct="1"/>
            <a:r>
              <a:rPr lang="en-US" sz="1800" dirty="0" smtClean="0">
                <a:solidFill>
                  <a:srgbClr val="FF0000"/>
                </a:solidFill>
                <a:cs typeface="Times New Roman" charset="0"/>
              </a:rPr>
              <a:t>for fixed geometric, </a:t>
            </a:r>
            <a:r>
              <a:rPr lang="en-US" sz="1800" dirty="0" err="1" smtClean="0">
                <a:solidFill>
                  <a:srgbClr val="FF0000"/>
                </a:solidFill>
                <a:cs typeface="Times New Roman" charset="0"/>
              </a:rPr>
              <a:t>rms</a:t>
            </a:r>
            <a:r>
              <a:rPr lang="en-US" sz="1800" dirty="0" smtClean="0">
                <a:solidFill>
                  <a:srgbClr val="FF0000"/>
                </a:solidFill>
                <a:cs typeface="Times New Roman" charset="0"/>
              </a:rPr>
              <a:t> transverse emittance of 5 </a:t>
            </a:r>
            <a:r>
              <a:rPr lang="en-US" sz="1800" dirty="0" smtClean="0">
                <a:solidFill>
                  <a:srgbClr val="FF0000"/>
                </a:solidFill>
                <a:cs typeface="Times New Roman" charset="0"/>
                <a:sym typeface="Symbol" panose="05050102010706020507" pitchFamily="18" charset="2"/>
              </a:rPr>
              <a:t>m</a:t>
            </a:r>
            <a:r>
              <a:rPr lang="en-US" sz="1800" dirty="0" smtClean="0">
                <a:solidFill>
                  <a:srgbClr val="FF0000"/>
                </a:solidFill>
                <a:cs typeface="Times New Roman" charset="0"/>
              </a:rPr>
              <a:t> </a:t>
            </a:r>
            <a:endParaRPr lang="en-US" sz="1800" dirty="0">
              <a:solidFill>
                <a:srgbClr val="FF0000"/>
              </a:solidFill>
              <a:cs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84368" y="3720283"/>
            <a:ext cx="1258678" cy="824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Taper</a:t>
            </a:r>
          </a:p>
          <a:p>
            <a:r>
              <a:rPr lang="en-US" sz="1400" dirty="0" smtClean="0"/>
              <a:t>Optimization</a:t>
            </a:r>
          </a:p>
          <a:p>
            <a:r>
              <a:rPr lang="en-US" sz="1400" dirty="0" smtClean="0"/>
              <a:t>(Sayed)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06165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79108"/>
            <a:ext cx="8784976" cy="740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3333FF"/>
                </a:solidFill>
              </a:rPr>
              <a:t>Target System Optimizations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High-</a:t>
            </a:r>
            <a:r>
              <a:rPr lang="en-US" sz="2000" i="1" dirty="0" smtClean="0">
                <a:solidFill>
                  <a:srgbClr val="FF0000"/>
                </a:solidFill>
              </a:rPr>
              <a:t>Z</a:t>
            </a:r>
            <a:r>
              <a:rPr lang="en-US" sz="2000" dirty="0" smtClean="0">
                <a:solidFill>
                  <a:srgbClr val="FF0000"/>
                </a:solidFill>
              </a:rPr>
              <a:t> favored.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333FF"/>
                </a:solidFill>
              </a:rPr>
              <a:t>Optima for graphite </a:t>
            </a:r>
            <a:r>
              <a:rPr lang="en-US" sz="2000" dirty="0" smtClean="0">
                <a:solidFill>
                  <a:srgbClr val="3333FF"/>
                </a:solidFill>
              </a:rPr>
              <a:t>target (Ding): </a:t>
            </a:r>
            <a:r>
              <a:rPr lang="en-US" sz="2000" dirty="0" smtClean="0">
                <a:solidFill>
                  <a:srgbClr val="3333FF"/>
                </a:solidFill>
              </a:rPr>
              <a:t>length = 80 cm, </a:t>
            </a:r>
          </a:p>
          <a:p>
            <a:r>
              <a:rPr lang="en-US" sz="2000" dirty="0" smtClean="0">
                <a:solidFill>
                  <a:srgbClr val="3333FF"/>
                </a:solidFill>
              </a:rPr>
              <a:t>                            </a:t>
            </a:r>
            <a:r>
              <a:rPr lang="en-US" sz="1800" dirty="0" smtClean="0">
                <a:solidFill>
                  <a:srgbClr val="3333FF"/>
                </a:solidFill>
              </a:rPr>
              <a:t>radius ~ 8 mm (with </a:t>
            </a:r>
            <a:r>
              <a:rPr lang="el-GR" sz="1800" dirty="0" smtClean="0">
                <a:solidFill>
                  <a:srgbClr val="3333FF"/>
                </a:solidFill>
              </a:rPr>
              <a:t>σ</a:t>
            </a:r>
            <a:r>
              <a:rPr lang="en-US" sz="1800" baseline="-25000" dirty="0" smtClean="0">
                <a:solidFill>
                  <a:srgbClr val="3333FF"/>
                </a:solidFill>
              </a:rPr>
              <a:t>r</a:t>
            </a:r>
            <a:r>
              <a:rPr lang="en-US" sz="1800" dirty="0" smtClean="0">
                <a:solidFill>
                  <a:srgbClr val="3333FF"/>
                </a:solidFill>
              </a:rPr>
              <a:t> = 2 mm (</a:t>
            </a:r>
            <a:r>
              <a:rPr lang="en-US" sz="1800" dirty="0" err="1" smtClean="0">
                <a:solidFill>
                  <a:srgbClr val="3333FF"/>
                </a:solidFill>
              </a:rPr>
              <a:t>rms</a:t>
            </a:r>
            <a:r>
              <a:rPr lang="en-US" sz="1800" dirty="0" smtClean="0">
                <a:solidFill>
                  <a:srgbClr val="3333FF"/>
                </a:solidFill>
              </a:rPr>
              <a:t>) beam radius),</a:t>
            </a:r>
          </a:p>
          <a:p>
            <a:r>
              <a:rPr lang="en-US" sz="1800" dirty="0">
                <a:solidFill>
                  <a:srgbClr val="3333FF"/>
                </a:solidFill>
              </a:rPr>
              <a:t> </a:t>
            </a:r>
            <a:r>
              <a:rPr lang="en-US" sz="1800" dirty="0" smtClean="0">
                <a:solidFill>
                  <a:srgbClr val="3333FF"/>
                </a:solidFill>
              </a:rPr>
              <a:t>                           </a:t>
            </a:r>
            <a:r>
              <a:rPr lang="en-US" sz="1800" dirty="0" smtClean="0">
                <a:solidFill>
                  <a:srgbClr val="3333FF"/>
                </a:solidFill>
              </a:rPr>
              <a:t>   tilt </a:t>
            </a:r>
            <a:r>
              <a:rPr lang="en-US" sz="1800" dirty="0" smtClean="0">
                <a:solidFill>
                  <a:srgbClr val="3333FF"/>
                </a:solidFill>
              </a:rPr>
              <a:t>angle = 65 </a:t>
            </a:r>
            <a:r>
              <a:rPr lang="en-US" sz="1800" dirty="0" err="1" smtClean="0">
                <a:solidFill>
                  <a:srgbClr val="3333FF"/>
                </a:solidFill>
              </a:rPr>
              <a:t>mrad</a:t>
            </a:r>
            <a:r>
              <a:rPr lang="en-US" sz="1800" dirty="0" smtClean="0">
                <a:solidFill>
                  <a:srgbClr val="3333FF"/>
                </a:solidFill>
              </a:rPr>
              <a:t>,</a:t>
            </a:r>
          </a:p>
          <a:p>
            <a:r>
              <a:rPr lang="en-US" sz="1800" dirty="0">
                <a:solidFill>
                  <a:srgbClr val="3333FF"/>
                </a:solidFill>
              </a:rPr>
              <a:t> </a:t>
            </a:r>
            <a:r>
              <a:rPr lang="en-US" sz="1800" dirty="0" smtClean="0">
                <a:solidFill>
                  <a:srgbClr val="3333FF"/>
                </a:solidFill>
              </a:rPr>
              <a:t>                                    nominal geometric </a:t>
            </a:r>
            <a:r>
              <a:rPr lang="en-US" sz="1800" dirty="0" err="1" smtClean="0">
                <a:solidFill>
                  <a:srgbClr val="3333FF"/>
                </a:solidFill>
              </a:rPr>
              <a:t>rms</a:t>
            </a:r>
            <a:r>
              <a:rPr lang="en-US" sz="1800" dirty="0" smtClean="0">
                <a:solidFill>
                  <a:srgbClr val="3333FF"/>
                </a:solidFill>
              </a:rPr>
              <a:t> emittance </a:t>
            </a:r>
            <a:r>
              <a:rPr lang="el-GR" sz="1800" dirty="0" smtClean="0">
                <a:solidFill>
                  <a:srgbClr val="3333FF"/>
                </a:solidFill>
              </a:rPr>
              <a:t>ε</a:t>
            </a:r>
            <a:r>
              <a:rPr lang="el-GR" sz="1800" baseline="-25000" dirty="0" smtClean="0">
                <a:solidFill>
                  <a:srgbClr val="3333FF"/>
                </a:solidFill>
                <a:sym typeface="Symbol" panose="05050102010706020507" pitchFamily="18" charset="2"/>
              </a:rPr>
              <a:t></a:t>
            </a:r>
            <a:r>
              <a:rPr lang="en-US" sz="1800" dirty="0" smtClean="0">
                <a:solidFill>
                  <a:srgbClr val="3333FF"/>
                </a:solidFill>
              </a:rPr>
              <a:t> = 5 µm. </a:t>
            </a:r>
          </a:p>
          <a:p>
            <a:r>
              <a:rPr lang="en-US" sz="1800" dirty="0">
                <a:solidFill>
                  <a:srgbClr val="3333FF"/>
                </a:solidFill>
              </a:rPr>
              <a:t> </a:t>
            </a:r>
            <a:r>
              <a:rPr lang="en-US" sz="1800" dirty="0" smtClean="0">
                <a:solidFill>
                  <a:srgbClr val="3333FF"/>
                </a:solidFill>
              </a:rPr>
              <a:t>                                    </a:t>
            </a:r>
            <a:r>
              <a:rPr lang="el-GR" sz="1800" dirty="0" smtClean="0">
                <a:solidFill>
                  <a:srgbClr val="3333FF"/>
                </a:solidFill>
              </a:rPr>
              <a:t>β</a:t>
            </a:r>
            <a:r>
              <a:rPr lang="en-US" sz="1800" dirty="0" smtClean="0">
                <a:solidFill>
                  <a:srgbClr val="3333FF"/>
                </a:solidFill>
              </a:rPr>
              <a:t>* = </a:t>
            </a:r>
            <a:r>
              <a:rPr lang="el-GR" sz="1800" dirty="0" smtClean="0">
                <a:solidFill>
                  <a:srgbClr val="3333FF"/>
                </a:solidFill>
              </a:rPr>
              <a:t>σ</a:t>
            </a:r>
            <a:r>
              <a:rPr lang="en-US" sz="1800" baseline="-25000" dirty="0" smtClean="0">
                <a:solidFill>
                  <a:srgbClr val="3333FF"/>
                </a:solidFill>
              </a:rPr>
              <a:t>r</a:t>
            </a:r>
            <a:r>
              <a:rPr lang="en-US" sz="1800" baseline="30000" dirty="0" smtClean="0">
                <a:solidFill>
                  <a:srgbClr val="3333FF"/>
                </a:solidFill>
              </a:rPr>
              <a:t>2</a:t>
            </a:r>
            <a:r>
              <a:rPr lang="en-US" sz="1800" dirty="0" smtClean="0">
                <a:solidFill>
                  <a:srgbClr val="3333FF"/>
                </a:solidFill>
              </a:rPr>
              <a:t> /</a:t>
            </a:r>
            <a:r>
              <a:rPr lang="el-GR" sz="1800" dirty="0" smtClean="0">
                <a:solidFill>
                  <a:srgbClr val="3333FF"/>
                </a:solidFill>
              </a:rPr>
              <a:t>ε</a:t>
            </a:r>
            <a:r>
              <a:rPr lang="el-GR" sz="1800" baseline="-25000" dirty="0" smtClean="0">
                <a:solidFill>
                  <a:srgbClr val="3333FF"/>
                </a:solidFill>
                <a:sym typeface="Symbol" panose="05050102010706020507" pitchFamily="18" charset="2"/>
              </a:rPr>
              <a:t></a:t>
            </a:r>
            <a:r>
              <a:rPr lang="el-GR" sz="1800" dirty="0" smtClean="0">
                <a:solidFill>
                  <a:srgbClr val="3333FF"/>
                </a:solidFill>
                <a:sym typeface="Symbol" panose="05050102010706020507" pitchFamily="18" charset="2"/>
              </a:rPr>
              <a:t></a:t>
            </a:r>
            <a:r>
              <a:rPr lang="en-US" sz="1800" dirty="0" smtClean="0">
                <a:solidFill>
                  <a:srgbClr val="3333FF"/>
                </a:solidFill>
              </a:rPr>
              <a:t> = 0.8 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Graphite proton beam dump, 120 cm long, 24 mm radius to intercept most of the (diverging) </a:t>
            </a:r>
            <a:r>
              <a:rPr lang="en-US" sz="2000" dirty="0" err="1" smtClean="0">
                <a:solidFill>
                  <a:srgbClr val="FF0000"/>
                </a:solidFill>
              </a:rPr>
              <a:t>unscattered</a:t>
            </a:r>
            <a:r>
              <a:rPr lang="en-US" sz="2000" dirty="0" smtClean="0">
                <a:solidFill>
                  <a:srgbClr val="FF0000"/>
                </a:solidFill>
              </a:rPr>
              <a:t> proton beam.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333FF"/>
                </a:solidFill>
              </a:rPr>
              <a:t>The 20 T field on target should drop to the ~ 2 T field in the rest of the Front End over ~ 5 </a:t>
            </a:r>
            <a:r>
              <a:rPr lang="en-US" sz="2000" dirty="0" smtClean="0">
                <a:solidFill>
                  <a:srgbClr val="3333FF"/>
                </a:solidFill>
              </a:rPr>
              <a:t>m (Sayed; </a:t>
            </a:r>
            <a:r>
              <a:rPr lang="en-US" sz="1400" dirty="0" smtClean="0">
                <a:solidFill>
                  <a:srgbClr val="3333FF"/>
                </a:solidFill>
              </a:rPr>
              <a:t>but not verified when using graphite dump</a:t>
            </a:r>
            <a:r>
              <a:rPr lang="en-US" sz="2000" dirty="0" smtClean="0">
                <a:solidFill>
                  <a:srgbClr val="3333FF"/>
                </a:solidFill>
              </a:rPr>
              <a:t>).</a:t>
            </a:r>
            <a:endParaRPr lang="en-US" sz="2000" dirty="0" smtClean="0">
              <a:solidFill>
                <a:srgbClr val="3333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3333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However, difficult to deliver a beam of 5 </a:t>
            </a:r>
            <a:r>
              <a:rPr lang="en-US" sz="2000" dirty="0" smtClean="0">
                <a:solidFill>
                  <a:srgbClr val="FF0000"/>
                </a:solidFill>
                <a:sym typeface="Symbol" panose="05050102010706020507" pitchFamily="18" charset="2"/>
              </a:rPr>
              <a:t>m emittance with </a:t>
            </a:r>
            <a:r>
              <a:rPr lang="en-US" sz="2000" dirty="0" smtClean="0">
                <a:solidFill>
                  <a:srgbClr val="FF0000"/>
                </a:solidFill>
                <a:sym typeface="Symbol" panose="05050102010706020507" pitchFamily="18" charset="2"/>
              </a:rPr>
              <a:t>over             </a:t>
            </a:r>
            <a:r>
              <a:rPr lang="en-US" sz="2000" dirty="0" smtClean="0">
                <a:solidFill>
                  <a:srgbClr val="FF0000"/>
                </a:solidFill>
                <a:sym typeface="Symbol" panose="05050102010706020507" pitchFamily="18" charset="2"/>
              </a:rPr>
              <a:t>1 MW power.</a:t>
            </a:r>
            <a:endParaRPr lang="en-US" sz="2000" dirty="0" smtClean="0">
              <a:solidFill>
                <a:srgbClr val="FF0000"/>
              </a:solidFill>
            </a:endParaRPr>
          </a:p>
          <a:p>
            <a:endParaRPr lang="en-US" sz="3600" dirty="0" smtClean="0"/>
          </a:p>
          <a:p>
            <a:r>
              <a:rPr lang="en-US" sz="3600" dirty="0"/>
              <a:t> </a:t>
            </a:r>
            <a:r>
              <a:rPr lang="en-US" sz="3600" dirty="0" smtClean="0"/>
              <a:t>                             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5211075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29309</TotalTime>
  <Words>1266</Words>
  <Application>Microsoft Office PowerPoint</Application>
  <PresentationFormat>On-screen Show (4:3)</PresentationFormat>
  <Paragraphs>151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ＭＳ Ｐゴシック</vt:lpstr>
      <vt:lpstr>宋体</vt:lpstr>
      <vt:lpstr>Arial</vt:lpstr>
      <vt:lpstr>Calibri</vt:lpstr>
      <vt:lpstr>Comic Sans MS</vt:lpstr>
      <vt:lpstr>Symbol</vt:lpstr>
      <vt:lpstr>Times New Roman</vt:lpstr>
      <vt:lpstr>1_Custom Design</vt:lpstr>
      <vt:lpstr>Solid Target Options for an Intense Muon Source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Princeton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targettrans63</dc:title>
  <dc:creator>Kirk McDonald</dc:creator>
  <cp:lastModifiedBy>Kirk T McDonald</cp:lastModifiedBy>
  <cp:revision>485</cp:revision>
  <cp:lastPrinted>2014-12-05T17:14:51Z</cp:lastPrinted>
  <dcterms:created xsi:type="dcterms:W3CDTF">2007-03-05T16:41:11Z</dcterms:created>
  <dcterms:modified xsi:type="dcterms:W3CDTF">2014-12-05T20:47:53Z</dcterms:modified>
</cp:coreProperties>
</file>