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4"/>
  </p:notesMasterIdLst>
  <p:handoutMasterIdLst>
    <p:handoutMasterId r:id="rId5"/>
  </p:handoutMasterIdLst>
  <p:sldIdLst>
    <p:sldId id="381" r:id="rId2"/>
    <p:sldId id="43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9900"/>
    <a:srgbClr val="FFFF00"/>
    <a:srgbClr val="00CCFF"/>
    <a:srgbClr val="FFCC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6" autoAdjust="0"/>
    <p:restoredTop sz="95667" autoAdjust="0"/>
  </p:normalViewPr>
  <p:slideViewPr>
    <p:cSldViewPr>
      <p:cViewPr varScale="1">
        <p:scale>
          <a:sx n="97" d="100"/>
          <a:sy n="97" d="100"/>
        </p:scale>
        <p:origin x="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640" y="-11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pPr>
              <a:defRPr/>
            </a:pPr>
            <a:fld id="{DEEF65A6-AF70-4CA4-BD92-7D5FBD922ED7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pPr>
              <a:defRPr/>
            </a:pPr>
            <a:fld id="{2B551599-29F8-45AA-A663-ECA7F25B4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9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8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54A70A-8F34-4D96-B225-613A15AA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w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72175"/>
            <a:ext cx="790576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609600" y="476250"/>
            <a:ext cx="792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990600" y="6561138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87011" y="6546850"/>
            <a:ext cx="80922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/>
              <a:t>KT McDonald              </a:t>
            </a:r>
            <a:r>
              <a:rPr lang="en-US" sz="1600" dirty="0" smtClean="0">
                <a:solidFill>
                  <a:srgbClr val="FF0000"/>
                </a:solidFill>
              </a:rPr>
              <a:t>MAP</a:t>
            </a:r>
            <a:r>
              <a:rPr lang="en-US" sz="1600" baseline="0" dirty="0" smtClean="0">
                <a:solidFill>
                  <a:srgbClr val="FF0000"/>
                </a:solidFill>
              </a:rPr>
              <a:t> Weekly Meeting</a:t>
            </a:r>
            <a:r>
              <a:rPr lang="en-US" sz="1600" dirty="0" smtClean="0">
                <a:solidFill>
                  <a:srgbClr val="FF0000"/>
                </a:solidFill>
              </a:rPr>
              <a:t>    </a:t>
            </a:r>
            <a:r>
              <a:rPr lang="en-US" sz="1600" baseline="0" dirty="0" smtClean="0">
                <a:solidFill>
                  <a:srgbClr val="0000FF"/>
                </a:solidFill>
              </a:rPr>
              <a:t>           February 27</a:t>
            </a:r>
            <a:r>
              <a:rPr lang="en-US" sz="1600" dirty="0" smtClean="0"/>
              <a:t>, 2015 </a:t>
            </a:r>
            <a:r>
              <a:rPr lang="en-US" sz="1600" dirty="0" smtClean="0">
                <a:solidFill>
                  <a:srgbClr val="898989"/>
                </a:solidFill>
              </a:rPr>
              <a:t>    </a:t>
            </a:r>
            <a:fld id="{25336738-3AB6-4895-87C0-94F0D4E7FB39}" type="slidenum">
              <a:rPr lang="en-US" sz="1600" smtClean="0">
                <a:solidFill>
                  <a:srgbClr val="FF0000"/>
                </a:solidFill>
              </a:rPr>
              <a:pPr algn="ctr" eaLnBrk="1" hangingPunct="1">
                <a:defRPr/>
              </a:pPr>
              <a:t>‹#›</a:t>
            </a:fld>
            <a:r>
              <a:rPr lang="en-US" sz="1600" dirty="0" smtClean="0">
                <a:solidFill>
                  <a:srgbClr val="898989"/>
                </a:solidFill>
              </a:rPr>
              <a:t>   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5978525"/>
            <a:ext cx="78581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8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0FF2728-6F8C-44DE-A52B-55E7AD745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992" y="908261"/>
            <a:ext cx="9144000" cy="1044575"/>
          </a:xfrm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  <a:t>Should the JINST Target Report </a:t>
            </a:r>
            <a:b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  <a:t>Include an Updated Mercury Target Configuration?</a:t>
            </a:r>
            <a:b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/>
            </a:r>
            <a:br>
              <a:rPr lang="en-US" sz="2800" dirty="0" smtClean="0">
                <a:latin typeface="Comic Sans MS" pitchFamily="66" charset="0"/>
              </a:rPr>
            </a:b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" r="8798"/>
          <a:stretch/>
        </p:blipFill>
        <p:spPr>
          <a:xfrm>
            <a:off x="107504" y="1232756"/>
            <a:ext cx="4849383" cy="2628292"/>
          </a:xfrm>
          <a:prstGeom prst="rect">
            <a:avLst/>
          </a:prstGeom>
        </p:spPr>
      </p:pic>
      <p:pic>
        <p:nvPicPr>
          <p:cNvPr id="7" name="Picture 2" descr="130504 ids120_15-1.5T7m3+4 cryo1 angled iso"/>
          <p:cNvPicPr>
            <a:picLocks noGrp="1" noChangeAspect="1"/>
          </p:cNvPicPr>
          <p:nvPr isPhoto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002" y="3753036"/>
            <a:ext cx="2989002" cy="281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84068" y="1736812"/>
            <a:ext cx="3852428" cy="442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Present studies are for a carbon target in a 20-T solenoid, with a fast taper over 5 m down to 2 T.</a:t>
            </a:r>
          </a:p>
          <a:p>
            <a:r>
              <a:rPr lang="en-US" sz="1600" dirty="0" smtClean="0"/>
              <a:t>The proton beam has 6.75 GeV.</a:t>
            </a:r>
          </a:p>
          <a:p>
            <a:r>
              <a:rPr lang="en-US" sz="1600" dirty="0"/>
              <a:t>20to2T5m4PDL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The last Hg target configuration was that of Oct. 31, 2013, with a 15-T solenoid and a slightly different taper.</a:t>
            </a:r>
          </a:p>
          <a:p>
            <a:r>
              <a:rPr lang="en-US" altLang="en-US" sz="1600" dirty="0" smtClean="0">
                <a:solidFill>
                  <a:srgbClr val="FF0000"/>
                </a:solidFill>
              </a:rPr>
              <a:t>IDS120_15-1.5T7m3+4</a:t>
            </a:r>
          </a:p>
          <a:p>
            <a:endParaRPr lang="en-US" sz="1600" dirty="0" smtClean="0"/>
          </a:p>
          <a:p>
            <a:r>
              <a:rPr lang="en-US" sz="1600" dirty="0" smtClean="0"/>
              <a:t>Hg particle production studies were only performed for a 20-T solenoid, a slower taper, for 8 GeV, and with an older MARS version.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 smtClean="0">
                <a:ea typeface="宋体" pitchFamily="2" charset="-122"/>
              </a:rPr>
              <a:t>Proposal for an Update of Hg Target Studies</a:t>
            </a:r>
            <a:endParaRPr lang="en-US" dirty="0">
              <a:ea typeface="宋体" pitchFamily="2" charset="-122"/>
            </a:endParaRPr>
          </a:p>
        </p:txBody>
      </p:sp>
      <p:sp>
        <p:nvSpPr>
          <p:cNvPr id="20483" name="TextBox 1"/>
          <p:cNvSpPr txBox="1">
            <a:spLocks noChangeArrowheads="1"/>
          </p:cNvSpPr>
          <p:nvPr/>
        </p:nvSpPr>
        <p:spPr bwMode="auto">
          <a:xfrm>
            <a:off x="236538" y="440668"/>
            <a:ext cx="869156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FF0000"/>
                </a:solidFill>
              </a:rPr>
              <a:t>An Hg-target option for 2 or 4 MW is formally part of the MASS, but no work has been done on this in the last ~ 18 months.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 smtClean="0"/>
              <a:t>Older Hg-target studies are for 8-GeV protons rather than 6.75, for a 20-T solenoid rather than 15, for a longish taper, and with an older version of MARS.</a:t>
            </a:r>
          </a:p>
          <a:p>
            <a:pPr eaLnBrk="1" hangingPunct="1"/>
            <a:endParaRPr lang="en-US" sz="18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800" dirty="0" smtClean="0">
                <a:solidFill>
                  <a:srgbClr val="FF0000"/>
                </a:solidFill>
              </a:rPr>
              <a:t>It seems preferable for our “archival” record that the Hg target scenario be updated to match better the present vision of 15-T solenoid, short taper, and have particle production simulated with the latest MARS version.</a:t>
            </a:r>
          </a:p>
          <a:p>
            <a:pPr eaLnBrk="1" hangingPunct="1"/>
            <a:endParaRPr lang="en-US" sz="18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800" dirty="0" smtClean="0"/>
              <a:t>Such an effort would require modest consultation with Van Graves and Bob </a:t>
            </a:r>
            <a:r>
              <a:rPr lang="en-US" sz="1800" dirty="0" err="1" smtClean="0"/>
              <a:t>Weggel</a:t>
            </a:r>
            <a:r>
              <a:rPr lang="en-US" sz="1800" dirty="0" smtClean="0"/>
              <a:t> to verify details of an updated configuration, followed by ~ 3 weeks of particle-production simulation by Xiaoping Ding.</a:t>
            </a:r>
          </a:p>
          <a:p>
            <a:pPr eaLnBrk="1" hangingPunct="1"/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1800" dirty="0">
                <a:solidFill>
                  <a:srgbClr val="FF0000"/>
                </a:solidFill>
              </a:rPr>
              <a:t>We might also add a survey of C and Hg particle production vs beam energy</a:t>
            </a:r>
            <a:endParaRPr lang="en-US" sz="1800" dirty="0">
              <a:solidFill>
                <a:srgbClr val="FF0000"/>
              </a:solidFill>
            </a:endParaRPr>
          </a:p>
          <a:p>
            <a:pPr eaLnBrk="1" hangingPunct="1"/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1800" dirty="0" smtClean="0"/>
              <a:t>Particle-production simulations for the 6.75-GeV, C-target scenario are essentially complete (unless small inconsistencies emerge in a C-Hg comparison.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434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29342</TotalTime>
  <Words>269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Comic Sans MS</vt:lpstr>
      <vt:lpstr>Times New Roman</vt:lpstr>
      <vt:lpstr>1_Custom Design</vt:lpstr>
      <vt:lpstr>Should the JINST Target Report  Include an Updated Mercury Target Configuration?  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targettrans63</dc:title>
  <dc:creator>Kirk McDonald</dc:creator>
  <cp:lastModifiedBy>Kirk T McDonald</cp:lastModifiedBy>
  <cp:revision>492</cp:revision>
  <cp:lastPrinted>2015-02-27T05:21:54Z</cp:lastPrinted>
  <dcterms:created xsi:type="dcterms:W3CDTF">2007-03-05T16:41:11Z</dcterms:created>
  <dcterms:modified xsi:type="dcterms:W3CDTF">2015-03-03T04:11:47Z</dcterms:modified>
</cp:coreProperties>
</file>