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7"/>
  </p:notesMasterIdLst>
  <p:handoutMasterIdLst>
    <p:handoutMasterId r:id="rId8"/>
  </p:handoutMasterIdLst>
  <p:sldIdLst>
    <p:sldId id="427" r:id="rId2"/>
    <p:sldId id="426" r:id="rId3"/>
    <p:sldId id="428" r:id="rId4"/>
    <p:sldId id="429" r:id="rId5"/>
    <p:sldId id="430" r:id="rId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9900"/>
    <a:srgbClr val="FFFF00"/>
    <a:srgbClr val="00CCFF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6" autoAdjust="0"/>
    <p:restoredTop sz="95667" autoAdjust="0"/>
  </p:normalViewPr>
  <p:slideViewPr>
    <p:cSldViewPr>
      <p:cViewPr varScale="1">
        <p:scale>
          <a:sx n="79" d="100"/>
          <a:sy n="79" d="100"/>
        </p:scale>
        <p:origin x="-21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640" y="-114"/>
      </p:cViewPr>
      <p:guideLst>
        <p:guide orient="horz" pos="3024"/>
        <p:guide pos="230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EF65A6-AF70-4CA4-BD92-7D5FBD922ED7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B551599-29F8-45AA-A663-ECA7F25B4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99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8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588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154A70A-8F34-4D96-B225-613A15AA1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0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972175"/>
            <a:ext cx="790576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2"/>
          <p:cNvSpPr>
            <a:spLocks noChangeShapeType="1"/>
          </p:cNvSpPr>
          <p:nvPr userDrawn="1"/>
        </p:nvSpPr>
        <p:spPr bwMode="auto">
          <a:xfrm>
            <a:off x="609600" y="476250"/>
            <a:ext cx="7924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990600" y="6561138"/>
            <a:ext cx="7162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70981" y="6546850"/>
            <a:ext cx="812433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US" sz="1600" dirty="0" smtClean="0"/>
              <a:t>KT McDonald </a:t>
            </a:r>
            <a:r>
              <a:rPr lang="en-US" sz="1600" dirty="0" smtClean="0"/>
              <a:t>             </a:t>
            </a:r>
            <a:r>
              <a:rPr lang="en-US" sz="1600" dirty="0" smtClean="0">
                <a:solidFill>
                  <a:srgbClr val="FF0000"/>
                </a:solidFill>
              </a:rPr>
              <a:t>MAP</a:t>
            </a:r>
            <a:r>
              <a:rPr lang="en-US" sz="1600" baseline="0" dirty="0" smtClean="0">
                <a:solidFill>
                  <a:srgbClr val="FF0000"/>
                </a:solidFill>
              </a:rPr>
              <a:t> </a:t>
            </a:r>
            <a:r>
              <a:rPr lang="en-US" sz="1600" baseline="0" dirty="0" smtClean="0">
                <a:solidFill>
                  <a:srgbClr val="FF0000"/>
                </a:solidFill>
              </a:rPr>
              <a:t>Weekly Meeting</a:t>
            </a:r>
            <a:r>
              <a:rPr lang="en-US" sz="1600" dirty="0" smtClean="0">
                <a:solidFill>
                  <a:srgbClr val="FF0000"/>
                </a:solidFill>
              </a:rPr>
              <a:t>    </a:t>
            </a:r>
            <a:r>
              <a:rPr lang="en-US" sz="1600" dirty="0" smtClean="0">
                <a:solidFill>
                  <a:srgbClr val="FF0000"/>
                </a:solidFill>
              </a:rPr>
              <a:t>   </a:t>
            </a:r>
            <a:r>
              <a:rPr lang="en-US" sz="1600" baseline="0" dirty="0" smtClean="0">
                <a:solidFill>
                  <a:srgbClr val="0000FF"/>
                </a:solidFill>
              </a:rPr>
              <a:t>     </a:t>
            </a:r>
            <a:r>
              <a:rPr lang="en-US" sz="1600" baseline="0" dirty="0" smtClean="0">
                <a:solidFill>
                  <a:srgbClr val="0000FF"/>
                </a:solidFill>
              </a:rPr>
              <a:t>September 13</a:t>
            </a:r>
            <a:r>
              <a:rPr lang="en-US" sz="1600" dirty="0" smtClean="0"/>
              <a:t>, 2013 </a:t>
            </a:r>
            <a:r>
              <a:rPr lang="en-US" sz="1600" dirty="0" smtClean="0">
                <a:solidFill>
                  <a:srgbClr val="898989"/>
                </a:solidFill>
              </a:rPr>
              <a:t>    </a:t>
            </a:r>
            <a:fld id="{25336738-3AB6-4895-87C0-94F0D4E7FB39}" type="slidenum">
              <a:rPr lang="en-US" sz="1600" smtClean="0">
                <a:solidFill>
                  <a:srgbClr val="FF0000"/>
                </a:solidFill>
              </a:rPr>
              <a:pPr algn="ctr" eaLnBrk="1" hangingPunct="1">
                <a:defRPr/>
              </a:pPr>
              <a:t>‹#›</a:t>
            </a:fld>
            <a:r>
              <a:rPr lang="en-US" sz="1600" dirty="0" smtClean="0">
                <a:solidFill>
                  <a:srgbClr val="898989"/>
                </a:solidFill>
              </a:rPr>
              <a:t>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5978525"/>
            <a:ext cx="78581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82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0FF2728-6F8C-44DE-A52B-55E7AD74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iopscience.iop.org/1367-2630/5/1/301/fulltex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hyperlink" Target="http://accelconf.web.cern.ch/accelconf/HB2012/talks/weo3c05_talk.pdf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uhep1.princeton.edu/~kirkmcd/mumu/target/Ding/ding_130905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337842"/>
            <a:ext cx="85329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the staging scenarios, we consider various proton beam energies and beam powers.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We have come to desire particle production rates quoted in a manner that scale simply with beam power.</a:t>
            </a:r>
          </a:p>
          <a:p>
            <a:endParaRPr lang="en-US" sz="1600" dirty="0"/>
          </a:p>
          <a:p>
            <a:r>
              <a:rPr lang="en-US" sz="1600" dirty="0" smtClean="0"/>
              <a:t>Beam Power = Protons/s </a:t>
            </a:r>
            <a:r>
              <a:rPr lang="en-US" sz="1600" dirty="0" smtClean="0">
                <a:sym typeface="Symbol"/>
              </a:rPr>
              <a:t> Beam Energy;            </a:t>
            </a:r>
          </a:p>
          <a:p>
            <a:endParaRPr lang="en-US" sz="1600" dirty="0">
              <a:sym typeface="Symbol"/>
            </a:endParaRP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So, if we are interested in, say, “useful” muons per beam power, this is equivalent to</a:t>
            </a:r>
          </a:p>
          <a:p>
            <a:r>
              <a:rPr lang="en-US" sz="1600" dirty="0" smtClean="0">
                <a:solidFill>
                  <a:srgbClr val="FF0000"/>
                </a:solidFill>
                <a:sym typeface="Symbol"/>
              </a:rPr>
              <a:t>(“useful” muons/s) / (proton/s) / beam energy.</a:t>
            </a:r>
          </a:p>
          <a:p>
            <a:endParaRPr lang="en-US" sz="1600" dirty="0">
              <a:sym typeface="Symbol"/>
            </a:endParaRPr>
          </a:p>
          <a:p>
            <a:r>
              <a:rPr lang="en-US" sz="1600" dirty="0" smtClean="0">
                <a:sym typeface="Symbol"/>
              </a:rPr>
              <a:t>In the following we abbreviate this to </a:t>
            </a:r>
          </a:p>
          <a:p>
            <a:r>
              <a:rPr lang="en-US" sz="1600" dirty="0">
                <a:sym typeface="Symbol"/>
              </a:rPr>
              <a:t>M</a:t>
            </a:r>
            <a:r>
              <a:rPr lang="en-US" sz="1600" dirty="0" smtClean="0">
                <a:sym typeface="Symbol"/>
              </a:rPr>
              <a:t>uons / proton / </a:t>
            </a:r>
            <a:r>
              <a:rPr lang="en-US" sz="1600" dirty="0" err="1" smtClean="0">
                <a:sym typeface="Symbol"/>
              </a:rPr>
              <a:t>GeV</a:t>
            </a:r>
            <a:endParaRPr lang="en-US" sz="1600" dirty="0" smtClean="0">
              <a:sym typeface="Symbo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48780"/>
            <a:ext cx="786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to Compare Particle Production at Different Beam Energies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760" y="29815"/>
            <a:ext cx="508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 Pion Production at 3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3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760728" y="-1588"/>
            <a:ext cx="5583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Soft-Pion-Production Modeling Issues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71438" y="476672"/>
            <a:ext cx="9072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0000"/>
                </a:solidFill>
              </a:rPr>
              <a:t>MARS15 simulation (X. Ding) with 3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 protons and C target shows large production of soft pions (and 2</a:t>
            </a:r>
            <a:r>
              <a:rPr lang="en-US" sz="1600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dirty="0" smtClean="0">
                <a:solidFill>
                  <a:srgbClr val="FF0000"/>
                </a:solidFill>
              </a:rPr>
              <a:t> peak at 300 MeV KE).   Are these features real?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908720"/>
            <a:ext cx="3901740" cy="2898167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62389"/>
            <a:ext cx="4581728" cy="276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77288" y="2305217"/>
            <a:ext cx="1138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>
                <a:solidFill>
                  <a:srgbClr val="FF0000"/>
                </a:solidFill>
              </a:rPr>
              <a:t>3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</a:rPr>
              <a:t>GeV</a:t>
            </a:r>
            <a:endParaRPr lang="en-US" sz="1800" dirty="0" smtClean="0">
              <a:solidFill>
                <a:srgbClr val="FF0000"/>
              </a:solidFill>
            </a:endParaRP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MARS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</a:rPr>
              <a:t>Au: Pi-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</a:rPr>
              <a:t>5</a:t>
            </a:r>
            <a:r>
              <a:rPr lang="en-US" sz="1800" dirty="0" smtClean="0">
                <a:solidFill>
                  <a:srgbClr val="FF0000"/>
                </a:solidFill>
              </a:rPr>
              <a:t>MPOT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647564" y="1061447"/>
            <a:ext cx="504056" cy="5313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08202" y="980728"/>
            <a:ext cx="52526" cy="13770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73320"/>
            <a:ext cx="2587104" cy="2552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3868" y="3762771"/>
            <a:ext cx="285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MARS15 simulation (C. Yoshikawa) shows peak of backward </a:t>
            </a:r>
            <a:r>
              <a:rPr lang="en-US" sz="1200" dirty="0" smtClean="0">
                <a:sym typeface="Symbol"/>
              </a:rPr>
              <a:t></a:t>
            </a:r>
            <a:r>
              <a:rPr lang="en-US" sz="1200" baseline="30000" dirty="0" smtClean="0">
                <a:sym typeface="Symbol"/>
              </a:rPr>
              <a:t>- </a:t>
            </a:r>
            <a:r>
              <a:rPr lang="en-US" sz="1200" dirty="0" smtClean="0">
                <a:sym typeface="Symbol"/>
              </a:rPr>
              <a:t>with        </a:t>
            </a:r>
            <a:r>
              <a:rPr lang="en-US" sz="1200" i="1" dirty="0" smtClean="0">
                <a:sym typeface="Symbol"/>
              </a:rPr>
              <a:t>P</a:t>
            </a:r>
            <a:r>
              <a:rPr lang="en-US" sz="1200" dirty="0" smtClean="0">
                <a:sym typeface="Symbol"/>
              </a:rPr>
              <a:t> ~ 120 MeV/c independent of angle.</a:t>
            </a:r>
          </a:p>
          <a:p>
            <a:endParaRPr lang="en-US" sz="1200" dirty="0">
              <a:sym typeface="Symbol"/>
            </a:endParaRPr>
          </a:p>
          <a:p>
            <a:r>
              <a:rPr lang="en-US" sz="1200" dirty="0" smtClean="0">
                <a:solidFill>
                  <a:srgbClr val="FF0000"/>
                </a:solidFill>
                <a:sym typeface="Symbol"/>
              </a:rPr>
              <a:t>MARS15 model of invariant cross section does not seem to have the required drop-off at low KE (from symmetry of the production cross sections with </a:t>
            </a:r>
            <a:r>
              <a:rPr lang="en-US" sz="1200" i="1" dirty="0" err="1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1200" i="1" baseline="-25000" dirty="0" err="1" smtClean="0">
                <a:solidFill>
                  <a:srgbClr val="FF0000"/>
                </a:solidFill>
                <a:sym typeface="Symbol"/>
              </a:rPr>
              <a:t>z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 in the center of mass frame).  From </a:t>
            </a:r>
            <a:r>
              <a:rPr lang="en-US" sz="1200" dirty="0" err="1" smtClean="0">
                <a:solidFill>
                  <a:srgbClr val="FF0000"/>
                </a:solidFill>
                <a:sym typeface="Symbol"/>
              </a:rPr>
              <a:t>Mokhov</a:t>
            </a:r>
            <a:r>
              <a:rPr lang="en-US" sz="1200" dirty="0" smtClean="0">
                <a:solidFill>
                  <a:srgbClr val="FF0000"/>
                </a:solidFill>
                <a:sym typeface="Symbol"/>
              </a:rPr>
              <a:t> (1012):</a:t>
            </a:r>
          </a:p>
          <a:p>
            <a:r>
              <a:rPr lang="en-US" sz="600" dirty="0">
                <a:hlinkClick r:id="rId5"/>
              </a:rPr>
              <a:t>http://accelconf.web.cern.ch/accelconf/HB2012/talks/weo3c05_talk.pdf</a:t>
            </a:r>
            <a:endParaRPr lang="en-US" sz="600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283968" y="3320988"/>
            <a:ext cx="648072" cy="78531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496" y="4001230"/>
            <a:ext cx="9001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 + </a:t>
            </a:r>
            <a:r>
              <a:rPr lang="en-US" sz="1200" dirty="0" err="1" smtClean="0"/>
              <a:t>Pb</a:t>
            </a:r>
            <a:endParaRPr lang="en-US" sz="1200" dirty="0" smtClean="0"/>
          </a:p>
          <a:p>
            <a:r>
              <a:rPr lang="en-US" sz="1200" dirty="0" smtClean="0"/>
              <a:t>Collisions plotted vs. KE</a:t>
            </a:r>
            <a:endParaRPr lang="en-US" sz="1200" dirty="0"/>
          </a:p>
        </p:txBody>
      </p:sp>
      <p:pic>
        <p:nvPicPr>
          <p:cNvPr id="1026" name="Picture 2" descr="\begin{figure}&#10;\leavevmode\epsfxsize=20pc&#10;\epsfbox {555308.eps}&#10;\end{figure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36" y="4106298"/>
            <a:ext cx="2115784" cy="23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8280413" y="4190542"/>
            <a:ext cx="936103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Pb</a:t>
            </a:r>
            <a:r>
              <a:rPr lang="en-US" sz="1200" dirty="0" smtClean="0"/>
              <a:t> + </a:t>
            </a:r>
            <a:r>
              <a:rPr lang="en-US" sz="1200" dirty="0" err="1" smtClean="0"/>
              <a:t>Pb</a:t>
            </a:r>
            <a:endParaRPr lang="en-US" sz="1200" dirty="0" smtClean="0"/>
          </a:p>
          <a:p>
            <a:r>
              <a:rPr lang="en-US" sz="1200" dirty="0"/>
              <a:t>c</a:t>
            </a:r>
            <a:r>
              <a:rPr lang="en-US" sz="1200" dirty="0" smtClean="0"/>
              <a:t>ollisions plotted vs. rapidity y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3852428" y="635113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7"/>
              </a:rPr>
              <a:t>http://iopscience.iop.org/1367-2630/5/1/301/fulltext/</a:t>
            </a:r>
            <a:endParaRPr lang="en-US" sz="1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511660" y="4736732"/>
            <a:ext cx="1908212" cy="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12160" y="4824600"/>
            <a:ext cx="684076" cy="4732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23628" y="317697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-609"/>
            <a:ext cx="794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LAQGSM Mode </a:t>
            </a:r>
            <a:r>
              <a:rPr lang="en-US" dirty="0" smtClean="0">
                <a:sym typeface="Symbol"/>
              </a:rPr>
              <a:t></a:t>
            </a:r>
            <a:r>
              <a:rPr lang="en-US" dirty="0" smtClean="0"/>
              <a:t> </a:t>
            </a:r>
            <a:r>
              <a:rPr lang="en-US" dirty="0" smtClean="0"/>
              <a:t>Better MARS Model below 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Content Placeholder 5" descr="dnde_C_HG_0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>
          <a:xfrm>
            <a:off x="-324544" y="404664"/>
            <a:ext cx="7262664" cy="610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3624" y="1772816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Hg, 8 </a:t>
            </a:r>
            <a:r>
              <a:rPr lang="en-US" dirty="0" err="1" smtClean="0">
                <a:solidFill>
                  <a:srgbClr val="0070C0"/>
                </a:solidFill>
              </a:rPr>
              <a:t>GeV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313" y="2744924"/>
            <a:ext cx="325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C</a:t>
            </a:r>
            <a:r>
              <a:rPr lang="en-US" dirty="0" smtClean="0">
                <a:solidFill>
                  <a:srgbClr val="FFC000"/>
                </a:solidFill>
              </a:rPr>
              <a:t>, 3 </a:t>
            </a:r>
            <a:r>
              <a:rPr lang="en-US" dirty="0" err="1" smtClean="0">
                <a:solidFill>
                  <a:srgbClr val="FFC000"/>
                </a:solidFill>
              </a:rPr>
              <a:t>GeV</a:t>
            </a:r>
            <a:r>
              <a:rPr lang="en-US" dirty="0" smtClean="0">
                <a:solidFill>
                  <a:srgbClr val="FFC000"/>
                </a:solidFill>
              </a:rPr>
              <a:t>, 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sz="1400" dirty="0" smtClean="0">
                <a:solidFill>
                  <a:srgbClr val="FFC000"/>
                </a:solidFill>
              </a:rPr>
              <a:t>in LAQGSM MODE</a:t>
            </a:r>
            <a:endParaRPr lang="en-US" sz="14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7804" y="3291371"/>
            <a:ext cx="3408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GeV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sz="1400" dirty="0" smtClean="0">
                <a:solidFill>
                  <a:srgbClr val="FF0000"/>
                </a:solidFill>
              </a:rPr>
              <a:t>not in LAQGSM Mode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7116" y="3753036"/>
            <a:ext cx="1617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Hg, 3 </a:t>
            </a:r>
            <a:r>
              <a:rPr lang="en-US" dirty="0" err="1" smtClean="0"/>
              <a:t>GeV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65512" y="2003648"/>
            <a:ext cx="1008112" cy="12920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753544" y="2975756"/>
            <a:ext cx="1014770" cy="1008113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861556" y="3522203"/>
            <a:ext cx="906757" cy="8429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</p:cNvCxnSpPr>
          <p:nvPr/>
        </p:nvCxnSpPr>
        <p:spPr>
          <a:xfrm flipH="1">
            <a:off x="2274368" y="3983869"/>
            <a:ext cx="1442748" cy="993303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4208" y="980728"/>
            <a:ext cx="2628293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Pion production @ 3 </a:t>
            </a:r>
            <a:r>
              <a:rPr lang="en-US" sz="1400" dirty="0" err="1" smtClean="0"/>
              <a:t>GeV</a:t>
            </a:r>
            <a:r>
              <a:rPr lang="en-US" sz="1400" dirty="0" smtClean="0"/>
              <a:t> via MARS </a:t>
            </a:r>
            <a:r>
              <a:rPr lang="en-US" sz="1400" dirty="0" smtClean="0"/>
              <a:t>in LAQGSM mode </a:t>
            </a:r>
            <a:r>
              <a:rPr lang="en-US" sz="1400" dirty="0" smtClean="0"/>
              <a:t>seems much more plausible than </a:t>
            </a:r>
            <a:r>
              <a:rPr lang="en-US" sz="1400" dirty="0" smtClean="0"/>
              <a:t>when not in this mode.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As reported previously, pion production off Hg target is lower at 3 </a:t>
            </a:r>
            <a:r>
              <a:rPr lang="en-US" sz="1400" dirty="0" err="1" smtClean="0">
                <a:solidFill>
                  <a:srgbClr val="FF0000"/>
                </a:solidFill>
              </a:rPr>
              <a:t>GeV</a:t>
            </a:r>
            <a:r>
              <a:rPr lang="en-US" sz="1400" dirty="0" smtClean="0">
                <a:solidFill>
                  <a:srgbClr val="FF0000"/>
                </a:solidFill>
              </a:rPr>
              <a:t> than at 8 </a:t>
            </a:r>
            <a:r>
              <a:rPr lang="en-US" sz="1400" dirty="0" err="1" smtClean="0">
                <a:solidFill>
                  <a:srgbClr val="FF0000"/>
                </a:solidFill>
              </a:rPr>
              <a:t>GeV</a:t>
            </a:r>
            <a:r>
              <a:rPr lang="en-US" sz="1400" dirty="0" smtClean="0">
                <a:solidFill>
                  <a:srgbClr val="FF0000"/>
                </a:solidFill>
              </a:rPr>
              <a:t> by almost a factor of 2.</a:t>
            </a:r>
          </a:p>
          <a:p>
            <a:endParaRPr lang="en-US" sz="1400" dirty="0"/>
          </a:p>
          <a:p>
            <a:r>
              <a:rPr lang="en-US" sz="1400" dirty="0" smtClean="0"/>
              <a:t>Pion production off C target at 3 </a:t>
            </a:r>
            <a:r>
              <a:rPr lang="en-US" sz="1400" dirty="0" err="1" smtClean="0"/>
              <a:t>GeV</a:t>
            </a:r>
            <a:r>
              <a:rPr lang="en-US" sz="1400" dirty="0" smtClean="0"/>
              <a:t> is about ¾ that off Hg target at 8 </a:t>
            </a:r>
            <a:r>
              <a:rPr lang="en-US" sz="1400" dirty="0" err="1" smtClean="0"/>
              <a:t>GeV</a:t>
            </a:r>
            <a:r>
              <a:rPr lang="en-US" sz="1400" dirty="0" smtClean="0"/>
              <a:t>, but greater than that off Hg at 3 </a:t>
            </a:r>
            <a:r>
              <a:rPr lang="en-US" sz="1400" dirty="0" err="1" smtClean="0"/>
              <a:t>GeV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smtClean="0">
                <a:solidFill>
                  <a:srgbClr val="FF0000"/>
                </a:solidFill>
              </a:rPr>
              <a:t>Pion production off C target at 3 </a:t>
            </a:r>
            <a:r>
              <a:rPr lang="en-US" sz="1400" dirty="0" err="1" smtClean="0">
                <a:solidFill>
                  <a:srgbClr val="FF0000"/>
                </a:solidFill>
              </a:rPr>
              <a:t>GeV</a:t>
            </a:r>
            <a:r>
              <a:rPr lang="en-US" sz="1400" dirty="0" smtClean="0">
                <a:solidFill>
                  <a:srgbClr val="FF0000"/>
                </a:solidFill>
              </a:rPr>
              <a:t> and 1 MW is about 1/5 that off Hg at 8 </a:t>
            </a:r>
            <a:r>
              <a:rPr lang="en-US" sz="1400" dirty="0" err="1" smtClean="0">
                <a:solidFill>
                  <a:srgbClr val="FF0000"/>
                </a:solidFill>
              </a:rPr>
              <a:t>GeV</a:t>
            </a:r>
            <a:r>
              <a:rPr lang="en-US" sz="1400" dirty="0" smtClean="0">
                <a:solidFill>
                  <a:srgbClr val="FF0000"/>
                </a:solidFill>
              </a:rPr>
              <a:t> and 4 MW.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6273316"/>
            <a:ext cx="7452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X. </a:t>
            </a:r>
            <a:r>
              <a:rPr lang="en-US" sz="1400" dirty="0"/>
              <a:t>Ding:  </a:t>
            </a:r>
            <a:r>
              <a:rPr lang="en-US" sz="1400" dirty="0">
                <a:hlinkClick r:id="rId3"/>
              </a:rPr>
              <a:t>http://puhep1.princeton.edu/~</a:t>
            </a:r>
            <a:r>
              <a:rPr lang="en-US" sz="1400" dirty="0" smtClean="0">
                <a:hlinkClick r:id="rId3"/>
              </a:rPr>
              <a:t>kirkmcd/mumu/target/Ding/ding_130905.pdf</a:t>
            </a:r>
            <a:r>
              <a:rPr lang="en-US" sz="1400" dirty="0" smtClean="0"/>
              <a:t>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536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620"/>
            <a:ext cx="870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LAQGSM </a:t>
            </a:r>
            <a:r>
              <a:rPr lang="en-US" dirty="0" smtClean="0"/>
              <a:t>Mode Agrees </a:t>
            </a:r>
            <a:r>
              <a:rPr lang="en-US" dirty="0" smtClean="0"/>
              <a:t>Well with FLUKA @ 3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3" name="Content Placeholder 5" descr="dnde-mars-fluka_MCNP_LAQGSM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38182" r="5882" b="4546"/>
          <a:stretch>
            <a:fillRect/>
          </a:stretch>
        </p:blipFill>
        <p:spPr>
          <a:xfrm>
            <a:off x="1079612" y="470286"/>
            <a:ext cx="7441711" cy="625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7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336" y="862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764704"/>
            <a:ext cx="8712968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Models of particle production below 5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 are delicate, but MARS </a:t>
            </a:r>
            <a:r>
              <a:rPr lang="en-US" sz="1600" dirty="0" smtClean="0">
                <a:solidFill>
                  <a:srgbClr val="FF0000"/>
                </a:solidFill>
              </a:rPr>
              <a:t>in </a:t>
            </a:r>
            <a:r>
              <a:rPr lang="en-US" sz="1600" smtClean="0">
                <a:solidFill>
                  <a:srgbClr val="FF0000"/>
                </a:solidFill>
              </a:rPr>
              <a:t>LAQGSM </a:t>
            </a:r>
            <a:r>
              <a:rPr lang="en-US" sz="1600" smtClean="0">
                <a:solidFill>
                  <a:srgbClr val="FF0000"/>
                </a:solidFill>
              </a:rPr>
              <a:t>Mode seems </a:t>
            </a:r>
            <a:r>
              <a:rPr lang="en-US" sz="1600" dirty="0" smtClean="0">
                <a:solidFill>
                  <a:srgbClr val="FF0000"/>
                </a:solidFill>
              </a:rPr>
              <a:t>robust enough for us to proceed.</a:t>
            </a:r>
          </a:p>
          <a:p>
            <a:endParaRPr lang="en-US" sz="1600" dirty="0"/>
          </a:p>
          <a:p>
            <a:r>
              <a:rPr lang="en-US" sz="1600" dirty="0" smtClean="0"/>
              <a:t>At 3 </a:t>
            </a:r>
            <a:r>
              <a:rPr lang="en-US" sz="1600" dirty="0" err="1" smtClean="0"/>
              <a:t>GeV</a:t>
            </a:r>
            <a:r>
              <a:rPr lang="en-US" sz="1600" dirty="0" smtClean="0"/>
              <a:t>, a carbon target is favored over a mercury one in terms of rate alone (and a carbon target is very viable in a 1 MW beam).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Pion/</a:t>
            </a:r>
            <a:r>
              <a:rPr lang="en-US" sz="1600" dirty="0" err="1" smtClean="0">
                <a:solidFill>
                  <a:srgbClr val="FF0000"/>
                </a:solidFill>
              </a:rPr>
              <a:t>muon</a:t>
            </a:r>
            <a:r>
              <a:rPr lang="en-US" sz="1600" dirty="0" smtClean="0">
                <a:solidFill>
                  <a:srgbClr val="FF0000"/>
                </a:solidFill>
              </a:rPr>
              <a:t> production at 3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, 1 MW with a carbon target will be about 1/5 that with a mercury target at 8 </a:t>
            </a:r>
            <a:r>
              <a:rPr lang="en-US" sz="1600" dirty="0" err="1" smtClean="0">
                <a:solidFill>
                  <a:srgbClr val="FF0000"/>
                </a:solidFill>
              </a:rPr>
              <a:t>GeV</a:t>
            </a:r>
            <a:r>
              <a:rPr lang="en-US" sz="1600" dirty="0" smtClean="0">
                <a:solidFill>
                  <a:srgbClr val="FF0000"/>
                </a:solidFill>
              </a:rPr>
              <a:t> and 4 MW.</a:t>
            </a:r>
          </a:p>
          <a:p>
            <a:endParaRPr lang="en-US" sz="1600" dirty="0"/>
          </a:p>
          <a:p>
            <a:r>
              <a:rPr lang="en-US" sz="1600" dirty="0" smtClean="0"/>
              <a:t>Delivering a short pulse in a single proton beam will be difficult at 3 </a:t>
            </a:r>
            <a:r>
              <a:rPr lang="en-US" sz="1600" dirty="0" err="1" smtClean="0"/>
              <a:t>GeV</a:t>
            </a:r>
            <a:r>
              <a:rPr lang="en-US" sz="1600" dirty="0" smtClean="0"/>
              <a:t>, so we may need to consider multiple beams (onto a single target).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0000"/>
                </a:solidFill>
              </a:rPr>
              <a:t>Optimization for the configuration of carbon target, capture solenoid magnets, and possible multiple proton beams should begin now.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3662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26813</TotalTime>
  <Words>521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targettrans63</dc:title>
  <dc:creator>Kirk McDonald</dc:creator>
  <cp:lastModifiedBy>Kirk</cp:lastModifiedBy>
  <cp:revision>473</cp:revision>
  <cp:lastPrinted>2013-09-13T17:56:05Z</cp:lastPrinted>
  <dcterms:created xsi:type="dcterms:W3CDTF">2007-03-05T16:41:11Z</dcterms:created>
  <dcterms:modified xsi:type="dcterms:W3CDTF">2013-09-13T18:09:36Z</dcterms:modified>
</cp:coreProperties>
</file>