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1" r:id="rId4"/>
    <p:sldId id="262" r:id="rId5"/>
    <p:sldId id="263" r:id="rId6"/>
    <p:sldId id="264" r:id="rId7"/>
    <p:sldId id="265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451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8A572-0C93-4FD1-946B-D2A0688F2FF5}" type="datetimeFigureOut">
              <a:rPr lang="en-US" smtClean="0"/>
              <a:pPr/>
              <a:t>10/8/2010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28DBA-71D8-40CA-A9E2-40E260C2D4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8A572-0C93-4FD1-946B-D2A0688F2FF5}" type="datetimeFigureOut">
              <a:rPr lang="en-US" smtClean="0"/>
              <a:pPr/>
              <a:t>10/8/2010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28DBA-71D8-40CA-A9E2-40E260C2D4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8A572-0C93-4FD1-946B-D2A0688F2FF5}" type="datetimeFigureOut">
              <a:rPr lang="en-US" smtClean="0"/>
              <a:pPr/>
              <a:t>10/8/2010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28DBA-71D8-40CA-A9E2-40E260C2D4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8A572-0C93-4FD1-946B-D2A0688F2FF5}" type="datetimeFigureOut">
              <a:rPr lang="en-US" smtClean="0"/>
              <a:pPr/>
              <a:t>10/8/2010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28DBA-71D8-40CA-A9E2-40E260C2D4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8A572-0C93-4FD1-946B-D2A0688F2FF5}" type="datetimeFigureOut">
              <a:rPr lang="en-US" smtClean="0"/>
              <a:pPr/>
              <a:t>10/8/2010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28DBA-71D8-40CA-A9E2-40E260C2D4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8A572-0C93-4FD1-946B-D2A0688F2FF5}" type="datetimeFigureOut">
              <a:rPr lang="en-US" smtClean="0"/>
              <a:pPr/>
              <a:t>10/8/2010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28DBA-71D8-40CA-A9E2-40E260C2D4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8A572-0C93-4FD1-946B-D2A0688F2FF5}" type="datetimeFigureOut">
              <a:rPr lang="en-US" smtClean="0"/>
              <a:pPr/>
              <a:t>10/8/2010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28DBA-71D8-40CA-A9E2-40E260C2D4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8A572-0C93-4FD1-946B-D2A0688F2FF5}" type="datetimeFigureOut">
              <a:rPr lang="en-US" smtClean="0"/>
              <a:pPr/>
              <a:t>10/8/2010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28DBA-71D8-40CA-A9E2-40E260C2D4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8A572-0C93-4FD1-946B-D2A0688F2FF5}" type="datetimeFigureOut">
              <a:rPr lang="en-US" smtClean="0"/>
              <a:pPr/>
              <a:t>10/8/2010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28DBA-71D8-40CA-A9E2-40E260C2D4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8A572-0C93-4FD1-946B-D2A0688F2FF5}" type="datetimeFigureOut">
              <a:rPr lang="en-US" smtClean="0"/>
              <a:pPr/>
              <a:t>10/8/2010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28DBA-71D8-40CA-A9E2-40E260C2D4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8A572-0C93-4FD1-946B-D2A0688F2FF5}" type="datetimeFigureOut">
              <a:rPr lang="en-US" smtClean="0"/>
              <a:pPr/>
              <a:t>10/8/2010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28DBA-71D8-40CA-A9E2-40E260C2D4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08A572-0C93-4FD1-946B-D2A0688F2FF5}" type="datetimeFigureOut">
              <a:rPr lang="en-US" smtClean="0"/>
              <a:pPr/>
              <a:t>10/8/2010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328DBA-71D8-40CA-A9E2-40E260C2D4F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2.v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3.v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4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5.v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6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19201"/>
            <a:ext cx="7772400" cy="238125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Stresses and Deformations</a:t>
            </a:r>
            <a:br>
              <a:rPr lang="en-US" sz="3600" dirty="0" smtClean="0"/>
            </a:br>
            <a:r>
              <a:rPr lang="en-US" sz="3600" dirty="0" smtClean="0"/>
              <a:t>in 14 T Nb</a:t>
            </a:r>
            <a:r>
              <a:rPr lang="en-US" sz="3600" baseline="-25000" dirty="0" smtClean="0"/>
              <a:t>3</a:t>
            </a:r>
            <a:r>
              <a:rPr lang="en-US" sz="3600" dirty="0" smtClean="0"/>
              <a:t>Sn Solenoid of 0.8 m I.R.</a:t>
            </a:r>
            <a:br>
              <a:rPr lang="en-US" sz="3600" dirty="0" smtClean="0"/>
            </a:br>
            <a:r>
              <a:rPr lang="en-US" sz="3600" dirty="0" smtClean="0"/>
              <a:t> and 1.0 m O.R. &amp; Half Length</a:t>
            </a:r>
            <a:br>
              <a:rPr lang="en-US" sz="3600" dirty="0" smtClean="0"/>
            </a:b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Bob Weggel</a:t>
            </a:r>
          </a:p>
          <a:p>
            <a:r>
              <a:rPr lang="en-US" dirty="0" smtClean="0"/>
              <a:t>10/7/10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124200" cy="3003550"/>
          </a:xfrm>
        </p:spPr>
        <p:txBody>
          <a:bodyPr>
            <a:noAutofit/>
          </a:bodyPr>
          <a:lstStyle/>
          <a:p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99" y="3429000"/>
            <a:ext cx="2743201" cy="2438400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</a:pPr>
            <a:r>
              <a:rPr lang="en-US" sz="1800" dirty="0" smtClean="0"/>
              <a:t>Hoop stress, </a:t>
            </a:r>
            <a:r>
              <a:rPr lang="en-US" sz="1800" dirty="0" err="1" smtClean="0"/>
              <a:t>σ</a:t>
            </a:r>
            <a:r>
              <a:rPr lang="en-US" sz="1800" baseline="-25000" dirty="0" err="1" smtClean="0"/>
              <a:t>Bjr</a:t>
            </a:r>
            <a:r>
              <a:rPr lang="en-US" sz="1800" dirty="0" smtClean="0"/>
              <a:t> = B </a:t>
            </a:r>
            <a:r>
              <a:rPr lang="en-US" sz="1800" dirty="0" err="1" smtClean="0"/>
              <a:t>j</a:t>
            </a:r>
            <a:r>
              <a:rPr lang="en-US" sz="1800" baseline="-25000" dirty="0" err="1" smtClean="0"/>
              <a:t>coil</a:t>
            </a:r>
            <a:r>
              <a:rPr lang="en-US" sz="1800" dirty="0" smtClean="0"/>
              <a:t> r,</a:t>
            </a:r>
          </a:p>
          <a:p>
            <a:pPr>
              <a:spcBef>
                <a:spcPts val="0"/>
              </a:spcBef>
            </a:pPr>
            <a:r>
              <a:rPr lang="en-US" sz="1800" dirty="0" smtClean="0"/>
              <a:t>if each turn supported its own Lorentz force</a:t>
            </a:r>
          </a:p>
          <a:p>
            <a:pPr>
              <a:spcBef>
                <a:spcPts val="0"/>
              </a:spcBef>
            </a:pPr>
            <a:endParaRPr lang="en-US" sz="1800" dirty="0" smtClean="0"/>
          </a:p>
          <a:p>
            <a:pPr>
              <a:spcBef>
                <a:spcPts val="0"/>
              </a:spcBef>
            </a:pPr>
            <a:r>
              <a:rPr lang="en-US" sz="1800" dirty="0" smtClean="0"/>
              <a:t>Range −235 MPa (i.e., compression) to +926 MPa</a:t>
            </a:r>
          </a:p>
          <a:p>
            <a:pPr>
              <a:spcBef>
                <a:spcPts val="0"/>
              </a:spcBef>
            </a:pPr>
            <a:endParaRPr lang="en-US" sz="1800" dirty="0" smtClean="0"/>
          </a:p>
          <a:p>
            <a:pPr>
              <a:spcBef>
                <a:spcPts val="0"/>
              </a:spcBef>
            </a:pPr>
            <a:r>
              <a:rPr lang="en-US" sz="1800" dirty="0" smtClean="0"/>
              <a:t>Also, contour lines</a:t>
            </a:r>
          </a:p>
          <a:p>
            <a:pPr>
              <a:spcBef>
                <a:spcPts val="0"/>
              </a:spcBef>
            </a:pPr>
            <a:r>
              <a:rPr lang="en-US" sz="1800" dirty="0" smtClean="0"/>
              <a:t> </a:t>
            </a:r>
            <a:r>
              <a:rPr lang="en-US" sz="1800" dirty="0" err="1" smtClean="0"/>
              <a:t>B</a:t>
            </a:r>
            <a:r>
              <a:rPr lang="en-US" sz="1800" baseline="-25000" dirty="0" err="1" smtClean="0"/>
              <a:t>z</a:t>
            </a:r>
            <a:r>
              <a:rPr lang="en-US" sz="1800" dirty="0" smtClean="0"/>
              <a:t> =14 T &amp; 15 T </a:t>
            </a:r>
            <a:endParaRPr lang="en-US" sz="18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073" name="Object 1"/>
          <p:cNvGraphicFramePr>
            <a:graphicFrameLocks noChangeAspect="1"/>
          </p:cNvGraphicFramePr>
          <p:nvPr/>
        </p:nvGraphicFramePr>
        <p:xfrm>
          <a:off x="3579070" y="990600"/>
          <a:ext cx="5116466" cy="4724400"/>
        </p:xfrm>
        <a:graphic>
          <a:graphicData uri="http://schemas.openxmlformats.org/presentationml/2006/ole">
            <p:oleObj spid="_x0000_s3073" name="Photo Editor Photo" r:id="rId3" imgW="7621064" imgH="6668431" progId="">
              <p:embed/>
            </p:oleObj>
          </a:graphicData>
        </a:graphic>
      </p:graphicFrame>
      <p:sp>
        <p:nvSpPr>
          <p:cNvPr id="8" name="Rectangle 7"/>
          <p:cNvSpPr/>
          <p:nvPr/>
        </p:nvSpPr>
        <p:spPr>
          <a:xfrm>
            <a:off x="685800" y="838200"/>
            <a:ext cx="2438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Cross section of upper half of Nb</a:t>
            </a:r>
            <a:r>
              <a:rPr lang="en-US" b="1" baseline="-25000" dirty="0" smtClean="0"/>
              <a:t>3</a:t>
            </a:r>
            <a:r>
              <a:rPr lang="en-US" b="1" dirty="0" smtClean="0"/>
              <a:t>Sn magnet with 0.8 m I.R. and 1 m O.R. &amp; half length</a:t>
            </a:r>
          </a:p>
          <a:p>
            <a:endParaRPr lang="en-US" b="1" dirty="0" smtClean="0"/>
          </a:p>
          <a:p>
            <a:r>
              <a:rPr lang="en-US" b="1" dirty="0" smtClean="0"/>
              <a:t>Current density </a:t>
            </a:r>
            <a:r>
              <a:rPr lang="en-US" b="1" dirty="0" err="1" smtClean="0"/>
              <a:t>j</a:t>
            </a:r>
            <a:r>
              <a:rPr lang="en-US" b="1" baseline="-25000" dirty="0" err="1" smtClean="0"/>
              <a:t>coil</a:t>
            </a:r>
            <a:r>
              <a:rPr lang="en-US" b="1" dirty="0" smtClean="0"/>
              <a:t> = 74.93 A/m</a:t>
            </a:r>
            <a:r>
              <a:rPr lang="en-US" b="1" baseline="30000" dirty="0" smtClean="0"/>
              <a:t>2</a:t>
            </a:r>
            <a:r>
              <a:rPr lang="en-US" b="1" dirty="0" smtClean="0"/>
              <a:t>; central field B(r=0, z=0) = 14 T </a:t>
            </a:r>
            <a:endParaRPr lang="en-US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3429000" cy="1752600"/>
          </a:xfrm>
        </p:spPr>
        <p:txBody>
          <a:bodyPr>
            <a:normAutofit/>
          </a:bodyPr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principal stress, </a:t>
            </a:r>
            <a:r>
              <a:rPr lang="en-US" dirty="0" err="1" smtClean="0"/>
              <a:t>σ</a:t>
            </a:r>
            <a:r>
              <a:rPr lang="en-US" baseline="-25000" dirty="0" err="1" smtClean="0"/>
              <a:t>φ</a:t>
            </a:r>
            <a:r>
              <a:rPr lang="en-US" dirty="0" smtClean="0"/>
              <a:t>, with isotropic winding pack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Range = 250 to 476 </a:t>
            </a:r>
            <a:r>
              <a:rPr lang="en-US" dirty="0" err="1" smtClean="0"/>
              <a:t>Mpa</a:t>
            </a:r>
            <a:r>
              <a:rPr lang="en-US" dirty="0" smtClean="0"/>
              <a:t>,</a:t>
            </a:r>
            <a:br>
              <a:rPr lang="en-US" dirty="0" smtClean="0"/>
            </a:br>
            <a:r>
              <a:rPr lang="en-US" dirty="0" smtClean="0"/>
              <a:t>51% the peak </a:t>
            </a:r>
            <a:r>
              <a:rPr lang="en-US" dirty="0" err="1" smtClean="0"/>
              <a:t>σ</a:t>
            </a:r>
            <a:r>
              <a:rPr lang="en-US" baseline="-25000" dirty="0" err="1" smtClean="0"/>
              <a:t>Bjr</a:t>
            </a:r>
            <a:r>
              <a:rPr lang="en-US" dirty="0" smtClean="0"/>
              <a:t> stress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0" y="273050"/>
            <a:ext cx="3810000" cy="6203950"/>
          </a:xfrm>
        </p:spPr>
        <p:txBody>
          <a:bodyPr/>
          <a:lstStyle/>
          <a:p>
            <a:pPr>
              <a:buNone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90599" y="4191001"/>
            <a:ext cx="2133601" cy="1447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25" name="Object 1"/>
          <p:cNvGraphicFramePr>
            <a:graphicFrameLocks noChangeAspect="1"/>
          </p:cNvGraphicFramePr>
          <p:nvPr/>
        </p:nvGraphicFramePr>
        <p:xfrm>
          <a:off x="4419600" y="0"/>
          <a:ext cx="4114799" cy="6371436"/>
        </p:xfrm>
        <a:graphic>
          <a:graphicData uri="http://schemas.openxmlformats.org/presentationml/2006/ole">
            <p:oleObj spid="_x0000_s1025" name="Photo Editor Photo" r:id="rId3" imgW="5714286" imgH="7621064" progId="">
              <p:embed/>
            </p:oleObj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33400"/>
            <a:ext cx="3276600" cy="1295400"/>
          </a:xfrm>
        </p:spPr>
        <p:txBody>
          <a:bodyPr>
            <a:noAutofit/>
          </a:bodyPr>
          <a:lstStyle/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principal stress, </a:t>
            </a:r>
            <a:r>
              <a:rPr lang="en-US" dirty="0" err="1" smtClean="0"/>
              <a:t>σ</a:t>
            </a:r>
            <a:r>
              <a:rPr lang="en-US" baseline="-25000" dirty="0" err="1" smtClean="0"/>
              <a:t>r</a:t>
            </a:r>
            <a:r>
              <a:rPr lang="en-US" baseline="-25000" dirty="0" smtClean="0"/>
              <a:t/>
            </a:r>
            <a:br>
              <a:rPr lang="en-US" baseline="-25000" dirty="0" smtClean="0"/>
            </a:br>
            <a:r>
              <a:rPr lang="en-US" baseline="-25000" dirty="0" smtClean="0"/>
              <a:t/>
            </a:r>
            <a:br>
              <a:rPr lang="en-US" baseline="-25000" dirty="0" smtClean="0"/>
            </a:br>
            <a:r>
              <a:rPr lang="en-US" dirty="0" smtClean="0"/>
              <a:t>Maximum magnitude ≡ </a:t>
            </a:r>
            <a:r>
              <a:rPr lang="en-US" dirty="0" err="1" smtClean="0"/>
              <a:t>σ</a:t>
            </a:r>
            <a:r>
              <a:rPr lang="en-US" baseline="-25000" dirty="0" err="1" smtClean="0"/>
              <a:t>max</a:t>
            </a:r>
            <a:r>
              <a:rPr lang="en-US" dirty="0" smtClean="0"/>
              <a:t> = 28 MPa, compression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886200"/>
            <a:ext cx="3008313" cy="22399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9457" name="Object 1"/>
          <p:cNvGraphicFramePr>
            <a:graphicFrameLocks noChangeAspect="1"/>
          </p:cNvGraphicFramePr>
          <p:nvPr/>
        </p:nvGraphicFramePr>
        <p:xfrm>
          <a:off x="4191000" y="113737"/>
          <a:ext cx="4419600" cy="6328657"/>
        </p:xfrm>
        <a:graphic>
          <a:graphicData uri="http://schemas.openxmlformats.org/presentationml/2006/ole">
            <p:oleObj spid="_x0000_s19457" name="Photo Editor Photo" r:id="rId3" imgW="5714286" imgH="7621064" progId="">
              <p:embed/>
            </p:oleObj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3429000" cy="1219200"/>
          </a:xfrm>
        </p:spPr>
        <p:txBody>
          <a:bodyPr>
            <a:normAutofit/>
          </a:bodyPr>
          <a:lstStyle/>
          <a:p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principal stress, </a:t>
            </a:r>
            <a:r>
              <a:rPr lang="en-US" dirty="0" err="1" smtClean="0"/>
              <a:t>σ</a:t>
            </a:r>
            <a:r>
              <a:rPr lang="en-US" baseline="-25000" dirty="0" err="1" smtClean="0"/>
              <a:t>z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dirty="0" err="1" smtClean="0"/>
              <a:t>σ</a:t>
            </a:r>
            <a:r>
              <a:rPr lang="en-US" baseline="-25000" dirty="0" err="1" smtClean="0"/>
              <a:t>max</a:t>
            </a:r>
            <a:r>
              <a:rPr lang="en-US" dirty="0" smtClean="0"/>
              <a:t> = 198 MPa, compression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0" y="273050"/>
            <a:ext cx="4495800" cy="5853113"/>
          </a:xfrm>
        </p:spPr>
        <p:txBody>
          <a:bodyPr/>
          <a:lstStyle/>
          <a:p>
            <a:pPr>
              <a:buNone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2819400"/>
            <a:ext cx="3008313" cy="3001963"/>
          </a:xfrm>
        </p:spPr>
        <p:txBody>
          <a:bodyPr/>
          <a:lstStyle/>
          <a:p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0481" name="Object 1"/>
          <p:cNvGraphicFramePr>
            <a:graphicFrameLocks noChangeAspect="1"/>
          </p:cNvGraphicFramePr>
          <p:nvPr/>
        </p:nvGraphicFramePr>
        <p:xfrm>
          <a:off x="4495800" y="301580"/>
          <a:ext cx="4162425" cy="5803945"/>
        </p:xfrm>
        <a:graphic>
          <a:graphicData uri="http://schemas.openxmlformats.org/presentationml/2006/ole">
            <p:oleObj spid="_x0000_s20481" name="Photo Editor Photo" r:id="rId3" imgW="5714286" imgH="7621064" progId="">
              <p:embed/>
            </p:oleObj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2393950"/>
          </a:xfrm>
        </p:spPr>
        <p:txBody>
          <a:bodyPr>
            <a:normAutofit/>
          </a:bodyPr>
          <a:lstStyle/>
          <a:p>
            <a:r>
              <a:rPr lang="en-US" dirty="0" smtClean="0"/>
              <a:t>Von </a:t>
            </a:r>
            <a:r>
              <a:rPr lang="en-US" dirty="0" err="1" smtClean="0"/>
              <a:t>Mises</a:t>
            </a:r>
            <a:r>
              <a:rPr lang="en-US" dirty="0" smtClean="0"/>
              <a:t> ductile-material yield criterion,</a:t>
            </a:r>
            <a:br>
              <a:rPr lang="en-US" dirty="0" smtClean="0"/>
            </a:br>
            <a:r>
              <a:rPr lang="en-US" dirty="0" err="1" smtClean="0"/>
              <a:t>σ</a:t>
            </a:r>
            <a:r>
              <a:rPr lang="en-US" baseline="-25000" dirty="0" err="1" smtClean="0"/>
              <a:t>vM</a:t>
            </a:r>
            <a:r>
              <a:rPr lang="en-US" dirty="0" smtClean="0"/>
              <a:t> ≡ </a:t>
            </a:r>
            <a:r>
              <a:rPr lang="en-US" dirty="0" err="1" smtClean="0"/>
              <a:t>sqrt</a:t>
            </a:r>
            <a:r>
              <a:rPr lang="en-US" dirty="0" smtClean="0"/>
              <a:t>{½ [(</a:t>
            </a:r>
            <a:r>
              <a:rPr lang="en-US" dirty="0" err="1" smtClean="0"/>
              <a:t>σ</a:t>
            </a:r>
            <a:r>
              <a:rPr lang="en-US" baseline="-25000" dirty="0" err="1" smtClean="0"/>
              <a:t>φ</a:t>
            </a:r>
            <a:r>
              <a:rPr lang="en-US" dirty="0" err="1" smtClean="0"/>
              <a:t>−σ</a:t>
            </a:r>
            <a:r>
              <a:rPr lang="en-US" baseline="-25000" dirty="0" err="1" smtClean="0"/>
              <a:t>r</a:t>
            </a:r>
            <a:r>
              <a:rPr lang="en-US" dirty="0" smtClean="0"/>
              <a:t>)</a:t>
            </a:r>
            <a:r>
              <a:rPr lang="en-US" baseline="30000" dirty="0" smtClean="0"/>
              <a:t>2</a:t>
            </a:r>
            <a:r>
              <a:rPr lang="en-US" dirty="0" smtClean="0"/>
              <a:t> + (</a:t>
            </a:r>
            <a:r>
              <a:rPr lang="en-US" dirty="0" err="1" smtClean="0"/>
              <a:t>σ</a:t>
            </a:r>
            <a:r>
              <a:rPr lang="en-US" baseline="-25000" dirty="0" err="1" smtClean="0"/>
              <a:t>φ</a:t>
            </a:r>
            <a:r>
              <a:rPr lang="en-US" dirty="0" err="1" smtClean="0"/>
              <a:t>−σ</a:t>
            </a:r>
            <a:r>
              <a:rPr lang="en-US" baseline="-25000" dirty="0" err="1" smtClean="0"/>
              <a:t>z</a:t>
            </a:r>
            <a:r>
              <a:rPr lang="en-US" dirty="0" smtClean="0"/>
              <a:t>)</a:t>
            </a:r>
            <a:r>
              <a:rPr lang="en-US" baseline="30000" dirty="0" smtClean="0"/>
              <a:t>2</a:t>
            </a:r>
            <a:r>
              <a:rPr lang="en-US" dirty="0" smtClean="0"/>
              <a:t> + (σ</a:t>
            </a:r>
            <a:r>
              <a:rPr lang="en-US" baseline="-25000" dirty="0" smtClean="0"/>
              <a:t>r</a:t>
            </a:r>
            <a:r>
              <a:rPr lang="en-US" dirty="0" smtClean="0"/>
              <a:t>−σ</a:t>
            </a:r>
            <a:r>
              <a:rPr lang="en-US" baseline="-25000" dirty="0" smtClean="0"/>
              <a:t>z</a:t>
            </a:r>
            <a:r>
              <a:rPr lang="en-US" baseline="30000" dirty="0" smtClean="0"/>
              <a:t>2</a:t>
            </a:r>
            <a:r>
              <a:rPr lang="en-US" dirty="0" smtClean="0"/>
              <a:t>)]}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Range = 250-598 MPa, 65% of the peak </a:t>
            </a:r>
            <a:r>
              <a:rPr lang="en-US" dirty="0" err="1" smtClean="0"/>
              <a:t>σ</a:t>
            </a:r>
            <a:r>
              <a:rPr lang="en-US" baseline="-25000" dirty="0" err="1" smtClean="0"/>
              <a:t>Bjr</a:t>
            </a:r>
            <a:r>
              <a:rPr lang="en-US" dirty="0" smtClean="0"/>
              <a:t> stress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7200" y="273050"/>
            <a:ext cx="4419600" cy="585311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429000"/>
            <a:ext cx="3008313" cy="26209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1505" name="Object 1"/>
          <p:cNvGraphicFramePr>
            <a:graphicFrameLocks noChangeAspect="1"/>
          </p:cNvGraphicFramePr>
          <p:nvPr/>
        </p:nvGraphicFramePr>
        <p:xfrm>
          <a:off x="4648200" y="310350"/>
          <a:ext cx="4019550" cy="5795176"/>
        </p:xfrm>
        <a:graphic>
          <a:graphicData uri="http://schemas.openxmlformats.org/presentationml/2006/ole">
            <p:oleObj spid="_x0000_s21505" name="Photo Editor Photo" r:id="rId3" imgW="5714286" imgH="7621064" progId="">
              <p:embed/>
            </p:oleObj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886200" cy="1784350"/>
          </a:xfrm>
        </p:spPr>
        <p:txBody>
          <a:bodyPr>
            <a:normAutofit/>
          </a:bodyPr>
          <a:lstStyle/>
          <a:p>
            <a:r>
              <a:rPr lang="en-US" dirty="0" smtClean="0"/>
              <a:t>Deformation, exaggerated tenfold, with isotropic winding pack of</a:t>
            </a:r>
            <a:br>
              <a:rPr lang="en-US" dirty="0" smtClean="0"/>
            </a:br>
            <a:r>
              <a:rPr lang="en-US" dirty="0" smtClean="0"/>
              <a:t>100 </a:t>
            </a:r>
            <a:r>
              <a:rPr lang="en-US" dirty="0" err="1" smtClean="0"/>
              <a:t>GPa</a:t>
            </a:r>
            <a:r>
              <a:rPr lang="en-US" dirty="0" smtClean="0"/>
              <a:t> </a:t>
            </a:r>
            <a:r>
              <a:rPr lang="en-US" smtClean="0"/>
              <a:t>Young’s modulus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Range:  </a:t>
            </a:r>
            <a:r>
              <a:rPr lang="en-US" smtClean="0"/>
              <a:t>2.63-3.42 mm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273050"/>
            <a:ext cx="4114800" cy="585311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810000"/>
            <a:ext cx="3008313" cy="23161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2529" name="Object 1"/>
          <p:cNvGraphicFramePr>
            <a:graphicFrameLocks noChangeAspect="1"/>
          </p:cNvGraphicFramePr>
          <p:nvPr/>
        </p:nvGraphicFramePr>
        <p:xfrm>
          <a:off x="5029200" y="295810"/>
          <a:ext cx="3676650" cy="6093325"/>
        </p:xfrm>
        <a:graphic>
          <a:graphicData uri="http://schemas.openxmlformats.org/presentationml/2006/ole">
            <p:oleObj spid="_x0000_s22529" name="Photo Editor Photo" r:id="rId3" imgW="7621064" imgH="11904762" progId="">
              <p:embed/>
            </p:oleObj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122</Words>
  <Application>Microsoft Office PowerPoint</Application>
  <PresentationFormat>On-screen Show (4:3)</PresentationFormat>
  <Paragraphs>20</Paragraphs>
  <Slides>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Office Theme</vt:lpstr>
      <vt:lpstr>Photo Editor Photo</vt:lpstr>
      <vt:lpstr>Stresses and Deformations in 14 T Nb3Sn Solenoid of 0.8 m I.R.  and 1.0 m O.R. &amp; Half Length </vt:lpstr>
      <vt:lpstr>    </vt:lpstr>
      <vt:lpstr>1st principal stress, σφ, with isotropic winding pack  Range = 250 to 476 Mpa, 51% the peak σBjr stress </vt:lpstr>
      <vt:lpstr>2nd principal stress, σr  Maximum magnitude ≡ σmax = 28 MPa, compression</vt:lpstr>
      <vt:lpstr>3rd principal stress, σz   σmax = 198 MPa, compression </vt:lpstr>
      <vt:lpstr>Von Mises ductile-material yield criterion, σvM ≡ sqrt{½ [(σφ−σr)2 + (σφ−σz)2 + (σr−σz2)]}  Range = 250-598 MPa, 65% of the peak σBjr stress</vt:lpstr>
      <vt:lpstr>Deformation, exaggerated tenfold, with isotropic winding pack of 100 GPa Young’s modulus   Range:  2.63-3.42 mm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Stresses and Deformations   in Crossover Turn of YBCO Magnet</dc:title>
  <dc:creator>Weggel</dc:creator>
  <cp:lastModifiedBy>Kirk T McDonald</cp:lastModifiedBy>
  <cp:revision>23</cp:revision>
  <dcterms:created xsi:type="dcterms:W3CDTF">2010-10-06T02:29:31Z</dcterms:created>
  <dcterms:modified xsi:type="dcterms:W3CDTF">2010-10-09T01:30:27Z</dcterms:modified>
</cp:coreProperties>
</file>