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1" r:id="rId3"/>
    <p:sldId id="292" r:id="rId4"/>
    <p:sldId id="299" r:id="rId5"/>
    <p:sldId id="301" r:id="rId6"/>
    <p:sldId id="296" r:id="rId7"/>
    <p:sldId id="297" r:id="rId8"/>
    <p:sldId id="257" r:id="rId9"/>
    <p:sldId id="271" r:id="rId10"/>
    <p:sldId id="293" r:id="rId11"/>
    <p:sldId id="284" r:id="rId12"/>
    <p:sldId id="290" r:id="rId13"/>
    <p:sldId id="270" r:id="rId14"/>
    <p:sldId id="273" r:id="rId15"/>
    <p:sldId id="274" r:id="rId16"/>
    <p:sldId id="275" r:id="rId17"/>
    <p:sldId id="276" r:id="rId18"/>
    <p:sldId id="277" r:id="rId19"/>
    <p:sldId id="278" r:id="rId20"/>
    <p:sldId id="29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2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DA928-B0EB-4B59-9507-7787D43E1201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ED2F4-6425-4188-BDEE-9EA3F4AF6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ED2F4-6425-4188-BDEE-9EA3F4AF6C6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ED2F4-6425-4188-BDEE-9EA3F4AF6C6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05A3-918A-478E-809D-53A32DE2C4FA}" type="datetime1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DD35-C1DD-4C84-AD78-78516B77A7AC}" type="datetime1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B37A-9659-445C-8D2C-BF7A476832AF}" type="datetime1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66B3-E2BF-457C-821E-21E7D4141715}" type="datetime1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AC54-1B32-4F01-85E5-B038A1F58763}" type="datetime1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C3CD-4DF0-4DEF-B588-771779554B6A}" type="datetime1">
              <a:rPr lang="en-US" smtClean="0"/>
              <a:pPr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F40A-1FDD-4B8B-A60E-B60F28C4E65B}" type="datetime1">
              <a:rPr lang="en-US" smtClean="0"/>
              <a:pPr/>
              <a:t>3/4/2012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A359-D12D-4F2B-9880-AD7F1E180A65}" type="datetime1">
              <a:rPr lang="en-US" smtClean="0"/>
              <a:pPr/>
              <a:t>3/4/2012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15D5-6769-4A6E-9125-520613DD22A4}" type="datetime1">
              <a:rPr lang="en-US" smtClean="0"/>
              <a:pPr/>
              <a:t>3/4/2012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9E76-66AA-4A98-9DC5-F2F116591CC7}" type="datetime1">
              <a:rPr lang="en-US" smtClean="0"/>
              <a:pPr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4579-10BC-4499-B05F-AF5B76BA56E9}" type="datetime1">
              <a:rPr lang="en-US" smtClean="0"/>
              <a:pPr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D1CC6-DE17-4B9E-9307-55275D22FE40}" type="datetime1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3CFD-408A-43D9-BD7D-46D387455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838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Target Magnets &amp; Shielding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4478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Bob </a:t>
            </a:r>
            <a:r>
              <a:rPr lang="en-US" sz="2400" dirty="0" err="1" smtClean="0"/>
              <a:t>Weggel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Particle Beam Lasers, Inc.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Magnet Optimization Research Engineering, LLC.</a:t>
            </a:r>
          </a:p>
          <a:p>
            <a:pPr>
              <a:spcBef>
                <a:spcPts val="0"/>
              </a:spcBef>
            </a:pPr>
            <a:r>
              <a:rPr lang="en-US" sz="2400" smtClean="0"/>
              <a:t>March </a:t>
            </a:r>
            <a:r>
              <a:rPr lang="en-US" sz="2400" smtClean="0"/>
              <a:t>5, </a:t>
            </a:r>
            <a:r>
              <a:rPr lang="en-US" sz="2400" dirty="0" smtClean="0"/>
              <a:t>2012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0866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/>
              <a:t>On-Axis Field Profile B(z)of Target Magnet IDS120j</a:t>
            </a:r>
            <a:endParaRPr lang="en-US" sz="2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6096000"/>
            <a:ext cx="8153400" cy="381000"/>
          </a:xfrm>
        </p:spPr>
        <p:txBody>
          <a:bodyPr>
            <a:normAutofit fontScale="92500"/>
          </a:bodyPr>
          <a:lstStyle/>
          <a:p>
            <a:r>
              <a:rPr lang="en-US" sz="2100" dirty="0" smtClean="0"/>
              <a:t>&lt;B(z)&gt; = 20 T over the 75-cm length centered at z = −37.5 cm. B(z=15 m) ≈ 1.5 T.  </a:t>
            </a:r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98" t="6996" r="1122" b="1399"/>
          <a:stretch>
            <a:fillRect/>
          </a:stretch>
        </p:blipFill>
        <p:spPr bwMode="auto">
          <a:xfrm>
            <a:off x="831089" y="990600"/>
            <a:ext cx="7540749" cy="503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35" y="533400"/>
            <a:ext cx="801871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863" y="381000"/>
            <a:ext cx="817720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543800" cy="457200"/>
          </a:xfrm>
        </p:spPr>
        <p:txBody>
          <a:bodyPr>
            <a:noAutofit/>
          </a:bodyPr>
          <a:lstStyle/>
          <a:p>
            <a:pPr algn="ctr"/>
            <a:r>
              <a:rPr lang="en-US" sz="2400" b="0" dirty="0" smtClean="0"/>
              <a:t>Field Magnitude |B| ≡ (B</a:t>
            </a:r>
            <a:r>
              <a:rPr lang="en-US" sz="2400" b="0" baseline="-25000" dirty="0" smtClean="0"/>
              <a:t>r</a:t>
            </a:r>
            <a:r>
              <a:rPr lang="en-US" sz="2400" b="0" baseline="30000" dirty="0" smtClean="0"/>
              <a:t>2</a:t>
            </a:r>
            <a:r>
              <a:rPr lang="en-US" sz="2400" b="0" dirty="0" smtClean="0"/>
              <a:t>+B</a:t>
            </a:r>
            <a:r>
              <a:rPr lang="en-US" sz="2400" b="0" baseline="-25000" dirty="0" smtClean="0"/>
              <a:t>z</a:t>
            </a:r>
            <a:r>
              <a:rPr lang="en-US" sz="2400" b="0" baseline="30000" dirty="0" smtClean="0"/>
              <a:t>2</a:t>
            </a:r>
            <a:r>
              <a:rPr lang="en-US" sz="2400" b="0" dirty="0" smtClean="0"/>
              <a:t>)</a:t>
            </a:r>
            <a:r>
              <a:rPr lang="en-US" sz="2400" b="0" baseline="30000" dirty="0" smtClean="0"/>
              <a:t>½</a:t>
            </a:r>
            <a:r>
              <a:rPr lang="en-US" sz="2400" b="0" dirty="0" smtClean="0"/>
              <a:t> of Target Magnet IDS120j</a:t>
            </a:r>
            <a:endParaRPr lang="en-US" sz="2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867400"/>
            <a:ext cx="8229600" cy="4572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Maximum field = 20.4 T; contours at 1.5 T and integer values from 1 T through 20 T  </a:t>
            </a:r>
            <a:endParaRPr lang="en-US" sz="1800" dirty="0"/>
          </a:p>
        </p:txBody>
      </p:sp>
      <p:pic>
        <p:nvPicPr>
          <p:cNvPr id="1035" name="Picture 1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6883"/>
          <a:stretch>
            <a:fillRect/>
          </a:stretch>
        </p:blipFill>
        <p:spPr bwMode="auto">
          <a:xfrm rot="5400000">
            <a:off x="3421911" y="616689"/>
            <a:ext cx="2294145" cy="761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3" cstate="print"/>
          <a:srcRect l="16883"/>
          <a:stretch>
            <a:fillRect/>
          </a:stretch>
        </p:blipFill>
        <p:spPr bwMode="auto">
          <a:xfrm rot="16200000" flipV="1">
            <a:off x="3424016" y="-1671416"/>
            <a:ext cx="2295968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/>
              <a:t>Hoop Strain </a:t>
            </a:r>
            <a:r>
              <a:rPr lang="el-GR" sz="2400" b="0" dirty="0" smtClean="0"/>
              <a:t>σ</a:t>
            </a:r>
            <a:r>
              <a:rPr lang="en-US" sz="2400" b="0" baseline="-25000" dirty="0" smtClean="0"/>
              <a:t>hoop</a:t>
            </a:r>
            <a:r>
              <a:rPr lang="en-US" sz="2400" b="0" dirty="0" smtClean="0"/>
              <a:t> in Magnet of Copper Hollow Conductor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791200"/>
            <a:ext cx="7696200" cy="5334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700-MPa coil banding limits </a:t>
            </a:r>
            <a:r>
              <a:rPr lang="el-GR" sz="1800" dirty="0" smtClean="0"/>
              <a:t>σ</a:t>
            </a:r>
            <a:r>
              <a:rPr lang="en-US" sz="1800" baseline="-25000" dirty="0" smtClean="0"/>
              <a:t>hoop</a:t>
            </a:r>
            <a:r>
              <a:rPr lang="en-US" sz="1800" dirty="0" smtClean="0"/>
              <a:t> in each coil to 0.35%; contour interval = 0.02%.</a:t>
            </a:r>
            <a:endParaRPr lang="en-US" sz="18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/>
          <a:srcRect l="11746"/>
          <a:stretch>
            <a:fillRect/>
          </a:stretch>
        </p:blipFill>
        <p:spPr bwMode="auto">
          <a:xfrm rot="5400000">
            <a:off x="3352562" y="2133838"/>
            <a:ext cx="2152004" cy="458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2" cstate="print"/>
          <a:srcRect l="11746"/>
          <a:stretch>
            <a:fillRect/>
          </a:stretch>
        </p:blipFill>
        <p:spPr bwMode="auto">
          <a:xfrm rot="16200000" flipV="1">
            <a:off x="3352570" y="232"/>
            <a:ext cx="2151991" cy="458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533400"/>
          </a:xfrm>
        </p:spPr>
        <p:txBody>
          <a:bodyPr>
            <a:normAutofit/>
          </a:bodyPr>
          <a:lstStyle/>
          <a:p>
            <a:pPr algn="ctr"/>
            <a:r>
              <a:rPr lang="el-GR" sz="2400" b="0" dirty="0" smtClean="0"/>
              <a:t>σ</a:t>
            </a:r>
            <a:r>
              <a:rPr lang="en-US" sz="2400" b="0" baseline="-25000" dirty="0" smtClean="0"/>
              <a:t>hoop</a:t>
            </a:r>
            <a:r>
              <a:rPr lang="en-US" sz="2400" b="0" dirty="0" smtClean="0"/>
              <a:t> in Copper &amp; Nb</a:t>
            </a:r>
            <a:r>
              <a:rPr lang="en-US" sz="2400" b="0" baseline="-25000" dirty="0" smtClean="0"/>
              <a:t>3</a:t>
            </a:r>
            <a:r>
              <a:rPr lang="en-US" sz="2400" b="0" dirty="0" smtClean="0"/>
              <a:t>Sn Magnets (Most-Upstream Cryostat)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791200"/>
            <a:ext cx="7696200" cy="3810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Maximum hoop strain in each coil is 0.35%; contour interval = 0.02%.</a:t>
            </a:r>
            <a:endParaRPr lang="en-US" sz="1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8000"/>
          <a:stretch>
            <a:fillRect/>
          </a:stretch>
        </p:blipFill>
        <p:spPr bwMode="auto">
          <a:xfrm rot="16200000" flipV="1">
            <a:off x="2480691" y="338709"/>
            <a:ext cx="425881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533400"/>
          </a:xfrm>
        </p:spPr>
        <p:txBody>
          <a:bodyPr>
            <a:normAutofit/>
          </a:bodyPr>
          <a:lstStyle/>
          <a:p>
            <a:pPr algn="ctr"/>
            <a:r>
              <a:rPr lang="el-GR" sz="2400" b="0" dirty="0" smtClean="0"/>
              <a:t>σ</a:t>
            </a:r>
            <a:r>
              <a:rPr lang="en-US" sz="2400" b="0" baseline="-25000" dirty="0" smtClean="0"/>
              <a:t>hoop</a:t>
            </a:r>
            <a:r>
              <a:rPr lang="en-US" sz="2400" b="0" dirty="0" smtClean="0"/>
              <a:t> in Coils of Cryostat #2 (NbTi Conductor)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943600"/>
            <a:ext cx="7696200" cy="3810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Maximum hoop strain in each coil is 0.35%; contour interval = 0.02%.</a:t>
            </a: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9231"/>
          <a:stretch>
            <a:fillRect/>
          </a:stretch>
        </p:blipFill>
        <p:spPr bwMode="auto">
          <a:xfrm rot="16200000" flipV="1">
            <a:off x="2324098" y="-342904"/>
            <a:ext cx="4495801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533400"/>
          </a:xfrm>
        </p:spPr>
        <p:txBody>
          <a:bodyPr>
            <a:normAutofit/>
          </a:bodyPr>
          <a:lstStyle/>
          <a:p>
            <a:pPr algn="ctr"/>
            <a:r>
              <a:rPr lang="el-GR" sz="2400" b="0" dirty="0" smtClean="0"/>
              <a:t>σ</a:t>
            </a:r>
            <a:r>
              <a:rPr lang="en-US" sz="2400" b="0" baseline="-25000" dirty="0" smtClean="0"/>
              <a:t>hoop </a:t>
            </a:r>
            <a:r>
              <a:rPr lang="en-US" sz="2400" b="0" dirty="0" smtClean="0"/>
              <a:t> in in Coils of Cryostat #3 (NbTi Conductor)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715000"/>
            <a:ext cx="7696200" cy="3810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Maximum hoop strain in each coil is 0.35%.</a:t>
            </a:r>
            <a:endParaRPr lang="en-US" sz="1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l="12973"/>
          <a:stretch>
            <a:fillRect/>
          </a:stretch>
        </p:blipFill>
        <p:spPr bwMode="auto">
          <a:xfrm rot="16200000" flipV="1">
            <a:off x="3021433" y="-430633"/>
            <a:ext cx="3249417" cy="807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533400"/>
          </a:xfrm>
        </p:spPr>
        <p:txBody>
          <a:bodyPr>
            <a:normAutofit/>
          </a:bodyPr>
          <a:lstStyle/>
          <a:p>
            <a:pPr algn="ctr"/>
            <a:r>
              <a:rPr lang="el-GR" sz="2400" b="0" dirty="0" smtClean="0"/>
              <a:t>σ</a:t>
            </a:r>
            <a:r>
              <a:rPr lang="en-US" sz="2400" b="0" baseline="-25000" dirty="0" smtClean="0"/>
              <a:t>hoop</a:t>
            </a:r>
            <a:r>
              <a:rPr lang="en-US" sz="2400" b="0" dirty="0" smtClean="0"/>
              <a:t> in Coils of Cryostat #4 (NbTi Conductor)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715000"/>
            <a:ext cx="7696200" cy="60960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Maximum hoop strain in two upstream coils = 0.35%; max.(</a:t>
            </a:r>
            <a:r>
              <a:rPr lang="el-GR" sz="1800" dirty="0" smtClean="0"/>
              <a:t>σ</a:t>
            </a:r>
            <a:r>
              <a:rPr lang="en-US" sz="1800" baseline="-25000" dirty="0" smtClean="0"/>
              <a:t>hoop</a:t>
            </a:r>
            <a:r>
              <a:rPr lang="en-US" sz="1800" dirty="0" smtClean="0"/>
              <a:t>) in downstream coil also is 0.35% if one adds an identical set of coils downstream.</a:t>
            </a:r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3333"/>
          <a:stretch>
            <a:fillRect/>
          </a:stretch>
        </p:blipFill>
        <p:spPr bwMode="auto">
          <a:xfrm rot="16200000" flipV="1">
            <a:off x="2757854" y="-1081453"/>
            <a:ext cx="3429001" cy="879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/>
              <a:t>Target Magnet “DS120j5”:  Optimized I.R. of Flanking Coils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638800"/>
            <a:ext cx="8305800" cy="53340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I.R.’s of coils in cryostats #2-#4 are [120, 90, 116] cm, [76, 70, 75] cm &amp; [67, 50, 67] cm.</a:t>
            </a: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4960"/>
          <a:stretch>
            <a:fillRect/>
          </a:stretch>
        </p:blipFill>
        <p:spPr bwMode="auto">
          <a:xfrm rot="5400000">
            <a:off x="3806232" y="-148631"/>
            <a:ext cx="1581914" cy="843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4960"/>
          <a:stretch>
            <a:fillRect/>
          </a:stretch>
        </p:blipFill>
        <p:spPr bwMode="auto">
          <a:xfrm rot="16200000" flipV="1">
            <a:off x="3806225" y="-1672625"/>
            <a:ext cx="1581911" cy="843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6324600" cy="457200"/>
          </a:xfrm>
        </p:spPr>
        <p:txBody>
          <a:bodyPr>
            <a:noAutofit/>
          </a:bodyPr>
          <a:lstStyle/>
          <a:p>
            <a:pPr algn="ctr"/>
            <a:r>
              <a:rPr lang="en-US" sz="2400" b="0" dirty="0" smtClean="0"/>
              <a:t>Isometric View of Three Target-Magnet Designs</a:t>
            </a:r>
            <a:endParaRPr lang="en-US" sz="2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943600"/>
            <a:ext cx="8534400" cy="45720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Design IDS120h (top), IDS120i (middle) &amp; IDS120j (bottom)  [courtesy Van Graves]</a:t>
            </a:r>
            <a:endParaRPr lang="en-US" sz="1800" dirty="0"/>
          </a:p>
        </p:txBody>
      </p:sp>
      <p:pic>
        <p:nvPicPr>
          <p:cNvPr id="5" name="Picture 2" descr="C:\Users\Weggel\AppData\Local\Microsoft\Windows Live Mail\WLMDSS.tmp\WLMAA3E.tmp\120301 ids120hij iso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81" b="581"/>
          <a:stretch>
            <a:fillRect/>
          </a:stretch>
        </p:blipFill>
        <p:spPr bwMode="auto">
          <a:xfrm>
            <a:off x="1079903" y="1219200"/>
            <a:ext cx="7149697" cy="4572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0866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/>
              <a:t>On-Axis Field Profile B(z)of Target Magnet IDS120j5</a:t>
            </a:r>
            <a:endParaRPr lang="en-US" sz="2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6096000"/>
            <a:ext cx="8153400" cy="3810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Maximum field error is nearly 30% less than in design IDS120j.  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898" t="6996" r="1122" b="1399"/>
          <a:stretch>
            <a:fillRect/>
          </a:stretch>
        </p:blipFill>
        <p:spPr bwMode="auto">
          <a:xfrm>
            <a:off x="762000" y="1047874"/>
            <a:ext cx="7543800" cy="489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457200"/>
          </a:xfrm>
        </p:spPr>
        <p:txBody>
          <a:bodyPr>
            <a:noAutofit/>
          </a:bodyPr>
          <a:lstStyle/>
          <a:p>
            <a:pPr algn="ctr"/>
            <a:r>
              <a:rPr lang="en-US" sz="2400" b="0" dirty="0" smtClean="0"/>
              <a:t>Cross Sections of Target-Magnet Designs  [courtesy Van Graves]</a:t>
            </a:r>
            <a:endParaRPr lang="en-US" sz="2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334000"/>
            <a:ext cx="8534400" cy="99060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IDS120h:  I.R.’s step down gradually from 120 cm to 45 cm; minimal gaps between coils </a:t>
            </a:r>
          </a:p>
          <a:p>
            <a:pPr algn="ctr"/>
            <a:r>
              <a:rPr lang="en-US" sz="1800" dirty="0" smtClean="0"/>
              <a:t>IDS120i:  Large gaps between cryostats;  I.R.’s = [120, 100, 80, 60] cm; gaps at [3, 9, 15] m</a:t>
            </a:r>
          </a:p>
          <a:p>
            <a:pPr algn="ctr"/>
            <a:r>
              <a:rPr lang="en-US" sz="1800" dirty="0" smtClean="0"/>
              <a:t>IDS120j:  3 coils per cryostat; I.R.’s = [120, 90, 70, 50] cm; gaps at [4,10,15] m; </a:t>
            </a:r>
            <a:r>
              <a:rPr lang="en-US" sz="1800" dirty="0" err="1" smtClean="0"/>
              <a:t>z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 = 20 m</a:t>
            </a:r>
            <a:endParaRPr lang="en-US" sz="1800" dirty="0"/>
          </a:p>
        </p:txBody>
      </p:sp>
      <p:pic>
        <p:nvPicPr>
          <p:cNvPr id="2050" name="Picture 2" descr="C:\Users\Weggel\AppData\Local\Microsoft\Windows Live Mail\WLMDSS.tmp\WLM6B1.tmp\120301 ids120hij p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1219200"/>
            <a:ext cx="6669365" cy="402413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6200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/>
              <a:t>Cross section of Coils &amp; Shielding Vessels of IDS120h</a:t>
            </a:r>
            <a:endParaRPr lang="en-US" sz="2400" b="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5943600"/>
            <a:ext cx="8763000" cy="5334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Tubes &amp; flanges:  = 7.85 g/cm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; shielding = 10 g/cm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; Outer</a:t>
            </a:r>
            <a:r>
              <a:rPr lang="en-US" sz="1800" dirty="0" smtClean="0">
                <a:latin typeface="Calibri"/>
                <a:cs typeface="Calibri"/>
              </a:rPr>
              <a:t> ≈ </a:t>
            </a:r>
            <a:r>
              <a:rPr lang="en-US" sz="1800" dirty="0" smtClean="0">
                <a:cs typeface="Calibri"/>
              </a:rPr>
              <a:t>30 tons/m; Inner ≈ 8 tons/m.</a:t>
            </a:r>
            <a:endParaRPr lang="en-US" sz="1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Content Placeholder 4"/>
          <p:cNvPicPr>
            <a:picLocks/>
          </p:cNvPicPr>
          <p:nvPr/>
        </p:nvPicPr>
        <p:blipFill>
          <a:blip r:embed="rId2" cstate="print"/>
          <a:srcRect l="2560"/>
          <a:stretch>
            <a:fillRect/>
          </a:stretch>
        </p:blipFill>
        <p:spPr bwMode="auto">
          <a:xfrm>
            <a:off x="762000" y="1219200"/>
            <a:ext cx="792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Isometric View of Meshed Shielding Vessels of IDS120h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7162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6200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/>
              <a:t>Sag of Shielding Vessel vs. Length </a:t>
            </a:r>
            <a:r>
              <a:rPr lang="en-US" sz="2400" b="0" i="1" dirty="0" smtClean="0"/>
              <a:t>L</a:t>
            </a:r>
            <a:r>
              <a:rPr lang="en-US" sz="2400" b="0" dirty="0" smtClean="0"/>
              <a:t> &amp; Wall Thickness </a:t>
            </a:r>
            <a:r>
              <a:rPr lang="en-US" sz="2400" b="0" i="1" dirty="0" smtClean="0"/>
              <a:t>t</a:t>
            </a:r>
            <a:endParaRPr lang="en-US" sz="2400" b="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5715000"/>
            <a:ext cx="8763000" cy="6858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1800" dirty="0" err="1" smtClean="0"/>
              <a:t>O.R.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 = 114 cm; </a:t>
            </a:r>
            <a:r>
              <a:rPr lang="en-US" sz="1800" dirty="0" err="1" smtClean="0"/>
              <a:t>I.R.</a:t>
            </a:r>
            <a:r>
              <a:rPr lang="en-US" sz="1800" baseline="-25000" dirty="0" err="1" smtClean="0"/>
              <a:t>min</a:t>
            </a:r>
            <a:r>
              <a:rPr lang="en-US" sz="1800" dirty="0" smtClean="0"/>
              <a:t> = 60 cm; </a:t>
            </a:r>
            <a:r>
              <a:rPr lang="el-GR" sz="1800" dirty="0" smtClean="0"/>
              <a:t>γ</a:t>
            </a:r>
            <a:r>
              <a:rPr lang="en-US" sz="1800" dirty="0" smtClean="0"/>
              <a:t> = 7.85 g/cm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; </a:t>
            </a:r>
            <a:r>
              <a:rPr lang="el-GR" sz="1800" dirty="0" smtClean="0"/>
              <a:t>γ</a:t>
            </a:r>
            <a:r>
              <a:rPr lang="en-US" sz="1800" baseline="-25000" dirty="0" smtClean="0"/>
              <a:t>shielding</a:t>
            </a:r>
            <a:r>
              <a:rPr lang="en-US" sz="1800" dirty="0" smtClean="0"/>
              <a:t> = 10 g/cm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; t</a:t>
            </a:r>
            <a:r>
              <a:rPr lang="en-US" sz="1800" baseline="-25000" dirty="0" smtClean="0"/>
              <a:t>in</a:t>
            </a:r>
            <a:r>
              <a:rPr lang="en-US" sz="1800" dirty="0" smtClean="0"/>
              <a:t> = </a:t>
            </a:r>
            <a:r>
              <a:rPr lang="en-US" sz="1800" dirty="0" smtClean="0">
                <a:latin typeface="Calibri"/>
                <a:cs typeface="Calibri"/>
              </a:rPr>
              <a:t>½t</a:t>
            </a:r>
            <a:r>
              <a:rPr lang="en-US" sz="1800" baseline="-25000" dirty="0" smtClean="0">
                <a:latin typeface="Calibri"/>
                <a:cs typeface="Calibri"/>
              </a:rPr>
              <a:t>out</a:t>
            </a:r>
            <a:r>
              <a:rPr lang="en-US" sz="1800" dirty="0" smtClean="0">
                <a:latin typeface="Calibri"/>
                <a:cs typeface="Calibri"/>
              </a:rPr>
              <a:t>; ~30 tons/m.</a:t>
            </a:r>
            <a:endParaRPr lang="en-US" sz="1800" dirty="0" smtClean="0"/>
          </a:p>
          <a:p>
            <a:pPr algn="ctr"/>
            <a:r>
              <a:rPr lang="en-US" sz="1800" dirty="0" smtClean="0"/>
              <a:t>With </a:t>
            </a:r>
            <a:r>
              <a:rPr lang="en-US" sz="1800" i="1" dirty="0" smtClean="0"/>
              <a:t>t</a:t>
            </a:r>
            <a:r>
              <a:rPr lang="en-US" sz="1800" i="1" baseline="-25000" dirty="0" smtClean="0"/>
              <a:t>out</a:t>
            </a:r>
            <a:r>
              <a:rPr lang="en-US" sz="1800" dirty="0" smtClean="0"/>
              <a:t> = 4 cm,</a:t>
            </a:r>
            <a:r>
              <a:rPr lang="en-US" sz="1800" i="1" dirty="0" smtClean="0"/>
              <a:t> t</a:t>
            </a:r>
            <a:r>
              <a:rPr lang="en-US" sz="1800" i="1" baseline="-25000" dirty="0" smtClean="0"/>
              <a:t>in</a:t>
            </a:r>
            <a:r>
              <a:rPr lang="en-US" sz="1800" dirty="0" smtClean="0"/>
              <a:t> = 2 cm &amp; </a:t>
            </a:r>
            <a:r>
              <a:rPr lang="en-US" sz="1800" i="1" dirty="0" smtClean="0"/>
              <a:t>L</a:t>
            </a:r>
            <a:r>
              <a:rPr lang="en-US" sz="1800" dirty="0" smtClean="0"/>
              <a:t> = [6, 7, 8, 9] m, </a:t>
            </a:r>
            <a:r>
              <a:rPr lang="en-US" sz="1800" dirty="0" err="1" smtClean="0"/>
              <a:t>sag</a:t>
            </a:r>
            <a:r>
              <a:rPr lang="en-US" sz="1800" baseline="-25000" dirty="0" err="1" smtClean="0"/>
              <a:t>FEM</a:t>
            </a:r>
            <a:r>
              <a:rPr lang="en-US" sz="1800" dirty="0" smtClean="0"/>
              <a:t> = [1.5, 2.5, 4.1, 6.4] mm</a:t>
            </a:r>
            <a:r>
              <a:rPr lang="en-US" sz="1800" dirty="0" smtClean="0">
                <a:sym typeface="Wingdings" pitchFamily="2" charset="2"/>
              </a:rPr>
              <a:t> Limit </a:t>
            </a:r>
            <a:r>
              <a:rPr lang="en-US" sz="1800" i="1" dirty="0" smtClean="0">
                <a:sym typeface="Wingdings" pitchFamily="2" charset="2"/>
              </a:rPr>
              <a:t>L</a:t>
            </a:r>
            <a:r>
              <a:rPr lang="en-US" sz="1800" dirty="0" smtClean="0">
                <a:sym typeface="Wingdings" pitchFamily="2" charset="2"/>
              </a:rPr>
              <a:t> to 8 m</a:t>
            </a:r>
            <a:r>
              <a:rPr lang="en-US" sz="1800" dirty="0" smtClean="0"/>
              <a:t>.</a:t>
            </a:r>
          </a:p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 t="8787"/>
          <a:stretch>
            <a:fillRect/>
          </a:stretch>
        </p:blipFill>
        <p:spPr bwMode="auto">
          <a:xfrm>
            <a:off x="1295400" y="990600"/>
            <a:ext cx="6858000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6200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/>
              <a:t>Sag of Shielding Vessel vs. Length </a:t>
            </a:r>
            <a:r>
              <a:rPr lang="en-US" sz="2400" b="0" i="1" dirty="0" smtClean="0"/>
              <a:t>L</a:t>
            </a:r>
            <a:r>
              <a:rPr lang="en-US" sz="2400" b="0" dirty="0" smtClean="0"/>
              <a:t> &amp; Wall Thickness </a:t>
            </a:r>
            <a:r>
              <a:rPr lang="en-US" sz="2400" b="0" i="1" dirty="0" smtClean="0"/>
              <a:t>t</a:t>
            </a:r>
            <a:endParaRPr lang="en-US" sz="2400" b="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5715000"/>
            <a:ext cx="8686800" cy="685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1800" dirty="0" err="1" smtClean="0"/>
              <a:t>O.R.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= 58 cm; I.R. </a:t>
            </a:r>
            <a:r>
              <a:rPr lang="en-US" sz="1800" baseline="-25000" dirty="0" smtClean="0"/>
              <a:t>min</a:t>
            </a:r>
            <a:r>
              <a:rPr lang="en-US" sz="1800" dirty="0" smtClean="0"/>
              <a:t> = 16 cm; </a:t>
            </a:r>
            <a:r>
              <a:rPr lang="en-US" sz="1800" i="1" dirty="0" smtClean="0"/>
              <a:t>t</a:t>
            </a:r>
            <a:r>
              <a:rPr lang="en-US" sz="1800" i="1" baseline="-25000" dirty="0" smtClean="0"/>
              <a:t>out</a:t>
            </a:r>
            <a:r>
              <a:rPr lang="en-US" sz="1800" dirty="0" smtClean="0"/>
              <a:t> = 4 cm; </a:t>
            </a:r>
            <a:r>
              <a:rPr lang="en-US" sz="1800" i="1" dirty="0" smtClean="0"/>
              <a:t>t</a:t>
            </a:r>
            <a:r>
              <a:rPr lang="en-US" sz="1800" i="1" baseline="-25000" dirty="0" smtClean="0"/>
              <a:t>in</a:t>
            </a:r>
            <a:r>
              <a:rPr lang="en-US" sz="1800" dirty="0" smtClean="0"/>
              <a:t> = 2 cm; </a:t>
            </a:r>
            <a:r>
              <a:rPr lang="el-GR" sz="1800" dirty="0" smtClean="0"/>
              <a:t>γ</a:t>
            </a:r>
            <a:r>
              <a:rPr lang="en-US" sz="1800" dirty="0" smtClean="0"/>
              <a:t> = 7.85 g/cm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; </a:t>
            </a:r>
            <a:r>
              <a:rPr lang="el-GR" sz="1800" dirty="0" smtClean="0"/>
              <a:t>γ</a:t>
            </a:r>
            <a:r>
              <a:rPr lang="en-US" sz="1800" baseline="-25000" dirty="0" smtClean="0"/>
              <a:t>shielding</a:t>
            </a:r>
            <a:r>
              <a:rPr lang="en-US" sz="1800" dirty="0" smtClean="0"/>
              <a:t> = 10 g/cm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; </a:t>
            </a:r>
          </a:p>
          <a:p>
            <a:pPr algn="ctr"/>
            <a:r>
              <a:rPr lang="en-US" sz="1800" smtClean="0"/>
              <a:t>~8 </a:t>
            </a:r>
            <a:r>
              <a:rPr lang="en-US" sz="1800" dirty="0" smtClean="0"/>
              <a:t>tons/m. When </a:t>
            </a:r>
            <a:r>
              <a:rPr lang="en-US" sz="1800" i="1" dirty="0" smtClean="0"/>
              <a:t>L</a:t>
            </a:r>
            <a:r>
              <a:rPr lang="en-US" sz="1800" dirty="0" smtClean="0"/>
              <a:t> = [6, 6</a:t>
            </a:r>
            <a:r>
              <a:rPr lang="en-US" sz="1800" dirty="0" smtClean="0">
                <a:latin typeface="Calibri"/>
                <a:cs typeface="Calibri"/>
              </a:rPr>
              <a:t>½</a:t>
            </a:r>
            <a:r>
              <a:rPr lang="en-US" sz="1800" dirty="0" smtClean="0"/>
              <a:t>, 7, 7</a:t>
            </a:r>
            <a:r>
              <a:rPr lang="en-US" sz="1800" dirty="0" smtClean="0">
                <a:latin typeface="Calibri"/>
                <a:cs typeface="Calibri"/>
              </a:rPr>
              <a:t>½</a:t>
            </a:r>
            <a:r>
              <a:rPr lang="en-US" sz="1800" dirty="0" smtClean="0"/>
              <a:t>, 8] m, sag = [2.0, 2.9, 4.0, 5.4, 8.0] mm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Limit </a:t>
            </a:r>
            <a:r>
              <a:rPr lang="en-US" sz="1800" i="1" dirty="0" smtClean="0"/>
              <a:t>L</a:t>
            </a:r>
            <a:r>
              <a:rPr lang="en-US" sz="1800" dirty="0" smtClean="0"/>
              <a:t> to 7 m.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 t="5967"/>
          <a:stretch>
            <a:fillRect/>
          </a:stretch>
        </p:blipFill>
        <p:spPr bwMode="auto">
          <a:xfrm>
            <a:off x="1219200" y="1111032"/>
            <a:ext cx="6781800" cy="461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1095" t="1441" r="1095" b="3603"/>
          <a:stretch>
            <a:fillRect/>
          </a:stretch>
        </p:blipFill>
        <p:spPr bwMode="auto">
          <a:xfrm>
            <a:off x="762000" y="381000"/>
            <a:ext cx="7772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533400"/>
          </a:xfrm>
        </p:spPr>
        <p:txBody>
          <a:bodyPr>
            <a:noAutofit/>
          </a:bodyPr>
          <a:lstStyle/>
          <a:p>
            <a:pPr algn="ctr"/>
            <a:r>
              <a:rPr lang="en-US" sz="2400" b="0" dirty="0" smtClean="0"/>
              <a:t>Normalized Maximum Hoop Stress </a:t>
            </a:r>
            <a:r>
              <a:rPr lang="el-GR" sz="2400" b="0" dirty="0" smtClean="0"/>
              <a:t>σ</a:t>
            </a:r>
            <a:r>
              <a:rPr lang="en-US" sz="2400" b="0" dirty="0" smtClean="0"/>
              <a:t>* ≡ </a:t>
            </a:r>
            <a:r>
              <a:rPr lang="el-GR" sz="2400" b="0" dirty="0" smtClean="0"/>
              <a:t>σ</a:t>
            </a:r>
            <a:r>
              <a:rPr lang="en-US" sz="2400" b="0" baseline="-25000" dirty="0" smtClean="0"/>
              <a:t>max</a:t>
            </a:r>
            <a:r>
              <a:rPr lang="en-US" sz="2400" b="0" dirty="0" smtClean="0"/>
              <a:t> / (B</a:t>
            </a:r>
            <a:r>
              <a:rPr lang="en-US" sz="2400" b="0" baseline="-25000" dirty="0" smtClean="0"/>
              <a:t>1</a:t>
            </a:r>
            <a:r>
              <a:rPr lang="en-US" sz="2400" b="0" dirty="0" smtClean="0"/>
              <a:t> j</a:t>
            </a:r>
            <a:r>
              <a:rPr lang="en-US" sz="2400" b="0" baseline="-25000" dirty="0" smtClean="0"/>
              <a:t>1</a:t>
            </a:r>
            <a:r>
              <a:rPr lang="en-US" sz="2400" b="0" dirty="0" smtClean="0"/>
              <a:t> a</a:t>
            </a:r>
            <a:r>
              <a:rPr lang="en-US" sz="2400" b="0" baseline="-25000" dirty="0" smtClean="0"/>
              <a:t>1</a:t>
            </a:r>
            <a:r>
              <a:rPr lang="en-US" sz="2400" b="0" dirty="0" smtClean="0"/>
              <a:t>)</a:t>
            </a:r>
            <a:endParaRPr lang="en-US" sz="2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096000"/>
            <a:ext cx="7848600" cy="4572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a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≡ I.R. of coil; a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≡ O.R. of coil; B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≡ B(r=a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), B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≡ B(r=a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); j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≡ current density </a:t>
            </a:r>
            <a:endParaRPr lang="en-US" sz="1800" dirty="0"/>
          </a:p>
        </p:txBody>
      </p:sp>
      <p:pic>
        <p:nvPicPr>
          <p:cNvPr id="7" name="Picture Placeholder 4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552" t="7832" r="1105" b="4272"/>
          <a:stretch>
            <a:fillRect/>
          </a:stretch>
        </p:blipFill>
        <p:spPr bwMode="auto">
          <a:xfrm>
            <a:off x="1295400" y="1295400"/>
            <a:ext cx="647699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694</Words>
  <Application>Microsoft Office PowerPoint</Application>
  <PresentationFormat>On-screen Show (4:3)</PresentationFormat>
  <Paragraphs>62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Target Magnets &amp; Shielding</vt:lpstr>
      <vt:lpstr>Isometric View of Three Target-Magnet Designs</vt:lpstr>
      <vt:lpstr>Cross Sections of Target-Magnet Designs  [courtesy Van Graves]</vt:lpstr>
      <vt:lpstr>Cross section of Coils &amp; Shielding Vessels of IDS120h</vt:lpstr>
      <vt:lpstr>Isometric View of Meshed Shielding Vessels of IDS120h</vt:lpstr>
      <vt:lpstr>Sag of Shielding Vessel vs. Length L &amp; Wall Thickness t</vt:lpstr>
      <vt:lpstr>Sag of Shielding Vessel vs. Length L &amp; Wall Thickness t</vt:lpstr>
      <vt:lpstr>PowerPoint Presentation</vt:lpstr>
      <vt:lpstr>Normalized Maximum Hoop Stress σ* ≡ σmax / (B1 j1 a1)</vt:lpstr>
      <vt:lpstr>On-Axis Field Profile B(z)of Target Magnet IDS120j</vt:lpstr>
      <vt:lpstr>PowerPoint Presentation</vt:lpstr>
      <vt:lpstr>PowerPoint Presentation</vt:lpstr>
      <vt:lpstr>Field Magnitude |B| ≡ (Br2+Bz2)½ of Target Magnet IDS120j</vt:lpstr>
      <vt:lpstr>Hoop Strain σhoop in Magnet of Copper Hollow Conductor</vt:lpstr>
      <vt:lpstr>σhoop in Copper &amp; Nb3Sn Magnets (Most-Upstream Cryostat)</vt:lpstr>
      <vt:lpstr>σhoop in Coils of Cryostat #2 (NbTi Conductor)</vt:lpstr>
      <vt:lpstr>σhoop  in in Coils of Cryostat #3 (NbTi Conductor)</vt:lpstr>
      <vt:lpstr>σhoop in Coils of Cryostat #4 (NbTi Conductor)</vt:lpstr>
      <vt:lpstr>Target Magnet “DS120j5”:  Optimized I.R. of Flanking Coils</vt:lpstr>
      <vt:lpstr>On-Axis Field Profile B(z)of Target Magnet IDS120j5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</dc:creator>
  <cp:lastModifiedBy>Kirk T McDonald</cp:lastModifiedBy>
  <cp:revision>112</cp:revision>
  <dcterms:created xsi:type="dcterms:W3CDTF">2012-02-28T04:41:17Z</dcterms:created>
  <dcterms:modified xsi:type="dcterms:W3CDTF">2012-03-04T18:29:05Z</dcterms:modified>
</cp:coreProperties>
</file>