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Override1.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sldIdLst>
    <p:sldId id="256" r:id="rId2"/>
    <p:sldId id="321" r:id="rId3"/>
    <p:sldId id="364" r:id="rId4"/>
    <p:sldId id="401" r:id="rId5"/>
    <p:sldId id="340" r:id="rId6"/>
    <p:sldId id="265" r:id="rId7"/>
    <p:sldId id="393" r:id="rId8"/>
    <p:sldId id="326" r:id="rId9"/>
    <p:sldId id="398" r:id="rId10"/>
    <p:sldId id="400" r:id="rId11"/>
    <p:sldId id="325" r:id="rId12"/>
    <p:sldId id="396" r:id="rId13"/>
    <p:sldId id="392" r:id="rId14"/>
    <p:sldId id="397" r:id="rId15"/>
    <p:sldId id="394" r:id="rId16"/>
    <p:sldId id="391" r:id="rId17"/>
    <p:sldId id="385" r:id="rId18"/>
    <p:sldId id="338" r:id="rId19"/>
    <p:sldId id="351" r:id="rId20"/>
    <p:sldId id="355" r:id="rId21"/>
    <p:sldId id="377" r:id="rId22"/>
    <p:sldId id="390" r:id="rId2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859" autoAdjust="0"/>
  </p:normalViewPr>
  <p:slideViewPr>
    <p:cSldViewPr snapToGrid="0">
      <p:cViewPr varScale="1">
        <p:scale>
          <a:sx n="93" d="100"/>
          <a:sy n="93" d="100"/>
        </p:scale>
        <p:origin x="1398" y="84"/>
      </p:cViewPr>
      <p:guideLst>
        <p:guide orient="horz" pos="2160"/>
        <p:guide pos="2880"/>
      </p:guideLst>
    </p:cSldViewPr>
  </p:slideViewPr>
  <p:notesTextViewPr>
    <p:cViewPr>
      <p:scale>
        <a:sx n="1" d="1"/>
        <a:sy n="1" d="1"/>
      </p:scale>
      <p:origin x="0" y="0"/>
    </p:cViewPr>
  </p:notesTextViewPr>
  <p:sorterViewPr>
    <p:cViewPr>
      <p:scale>
        <a:sx n="190" d="100"/>
        <a:sy n="190" d="100"/>
      </p:scale>
      <p:origin x="0" y="1905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80D84A7-3585-4E33-BA6E-2B3725D49758}" type="doc">
      <dgm:prSet loTypeId="urn:microsoft.com/office/officeart/2011/layout/HexagonRadial" loCatId="officeonline" qsTypeId="urn:microsoft.com/office/officeart/2005/8/quickstyle/simple5" qsCatId="simple" csTypeId="urn:microsoft.com/office/officeart/2005/8/colors/colorful1" csCatId="colorful" phldr="1"/>
      <dgm:spPr/>
      <dgm:t>
        <a:bodyPr/>
        <a:lstStyle/>
        <a:p>
          <a:endParaRPr lang="en-US"/>
        </a:p>
      </dgm:t>
    </dgm:pt>
    <dgm:pt modelId="{2D67025E-5F11-494F-BD46-B461C73CD77A}">
      <dgm:prSet phldrT="[Text]" custT="1"/>
      <dgm:spPr/>
      <dgm:t>
        <a:bodyPr/>
        <a:lstStyle/>
        <a:p>
          <a:r>
            <a:rPr lang="en-US" sz="2400" dirty="0" smtClean="0"/>
            <a:t>&gt; x100 Performance Gains</a:t>
          </a:r>
          <a:endParaRPr lang="en-US" sz="2400" dirty="0"/>
        </a:p>
      </dgm:t>
    </dgm:pt>
    <dgm:pt modelId="{4995F121-665D-4DC6-8C5C-90C8E096F008}" type="parTrans" cxnId="{C9CD61B3-846B-4126-A062-C8314AD2E651}">
      <dgm:prSet/>
      <dgm:spPr/>
      <dgm:t>
        <a:bodyPr/>
        <a:lstStyle/>
        <a:p>
          <a:endParaRPr lang="en-US"/>
        </a:p>
      </dgm:t>
    </dgm:pt>
    <dgm:pt modelId="{1005422F-7EF9-4E04-A590-C34550CF7401}" type="sibTrans" cxnId="{C9CD61B3-846B-4126-A062-C8314AD2E651}">
      <dgm:prSet/>
      <dgm:spPr/>
      <dgm:t>
        <a:bodyPr/>
        <a:lstStyle/>
        <a:p>
          <a:endParaRPr lang="en-US"/>
        </a:p>
      </dgm:t>
    </dgm:pt>
    <dgm:pt modelId="{85E775D1-5FE7-4F2C-B731-B9165A7C92C9}">
      <dgm:prSet phldrT="[Text]"/>
      <dgm:spPr/>
      <dgm:t>
        <a:bodyPr/>
        <a:lstStyle/>
        <a:p>
          <a:r>
            <a:rPr lang="en-US" dirty="0" smtClean="0"/>
            <a:t>Source Parameters</a:t>
          </a:r>
          <a:endParaRPr lang="en-US" dirty="0"/>
        </a:p>
      </dgm:t>
    </dgm:pt>
    <dgm:pt modelId="{82056F03-5D8B-4FC3-A2A3-1F75CBB72C5F}" type="parTrans" cxnId="{56C6F890-8307-44FF-8ABD-5E28B158316D}">
      <dgm:prSet/>
      <dgm:spPr/>
      <dgm:t>
        <a:bodyPr/>
        <a:lstStyle/>
        <a:p>
          <a:endParaRPr lang="en-US"/>
        </a:p>
      </dgm:t>
    </dgm:pt>
    <dgm:pt modelId="{D48A5864-CC82-45FD-B6FF-B320362F36EE}" type="sibTrans" cxnId="{56C6F890-8307-44FF-8ABD-5E28B158316D}">
      <dgm:prSet/>
      <dgm:spPr/>
      <dgm:t>
        <a:bodyPr/>
        <a:lstStyle/>
        <a:p>
          <a:endParaRPr lang="en-US"/>
        </a:p>
      </dgm:t>
    </dgm:pt>
    <dgm:pt modelId="{21F7A96F-BAFA-45AB-8CA7-99CD4222B459}">
      <dgm:prSet phldrT="[Text]"/>
      <dgm:spPr/>
      <dgm:t>
        <a:bodyPr/>
        <a:lstStyle/>
        <a:p>
          <a:r>
            <a:rPr lang="en-US" dirty="0" smtClean="0"/>
            <a:t>Beam Transport</a:t>
          </a:r>
        </a:p>
      </dgm:t>
    </dgm:pt>
    <dgm:pt modelId="{D618DD0A-AB05-4938-9204-1CCCA97155DC}" type="parTrans" cxnId="{773BE5BF-FEFA-49BE-990A-DA5996591CB3}">
      <dgm:prSet/>
      <dgm:spPr/>
      <dgm:t>
        <a:bodyPr/>
        <a:lstStyle/>
        <a:p>
          <a:endParaRPr lang="en-US"/>
        </a:p>
      </dgm:t>
    </dgm:pt>
    <dgm:pt modelId="{EF2C2CE8-BED8-4C72-81A1-60293EB6D27D}" type="sibTrans" cxnId="{773BE5BF-FEFA-49BE-990A-DA5996591CB3}">
      <dgm:prSet/>
      <dgm:spPr/>
      <dgm:t>
        <a:bodyPr/>
        <a:lstStyle/>
        <a:p>
          <a:endParaRPr lang="en-US"/>
        </a:p>
      </dgm:t>
    </dgm:pt>
    <dgm:pt modelId="{21EBDB81-82E9-4A84-B814-0B771A95B580}">
      <dgm:prSet phldrT="[Text]"/>
      <dgm:spPr/>
      <dgm:t>
        <a:bodyPr/>
        <a:lstStyle/>
        <a:p>
          <a:r>
            <a:rPr lang="en-US" dirty="0" smtClean="0"/>
            <a:t>Sample</a:t>
          </a:r>
          <a:endParaRPr lang="en-US" dirty="0"/>
        </a:p>
      </dgm:t>
    </dgm:pt>
    <dgm:pt modelId="{F2E89132-9154-4917-8E41-3A4E9C5ED82F}" type="parTrans" cxnId="{7BD171D8-20DE-4F58-BCB9-46A046BFCCC8}">
      <dgm:prSet/>
      <dgm:spPr/>
      <dgm:t>
        <a:bodyPr/>
        <a:lstStyle/>
        <a:p>
          <a:endParaRPr lang="en-US"/>
        </a:p>
      </dgm:t>
    </dgm:pt>
    <dgm:pt modelId="{8E79EC12-5E0E-4D02-B752-5D9E886FE27C}" type="sibTrans" cxnId="{7BD171D8-20DE-4F58-BCB9-46A046BFCCC8}">
      <dgm:prSet/>
      <dgm:spPr/>
      <dgm:t>
        <a:bodyPr/>
        <a:lstStyle/>
        <a:p>
          <a:endParaRPr lang="en-US"/>
        </a:p>
      </dgm:t>
    </dgm:pt>
    <dgm:pt modelId="{48A377DD-7EFD-4D6B-A380-EDC120F31586}">
      <dgm:prSet phldrT="[Text]"/>
      <dgm:spPr/>
      <dgm:t>
        <a:bodyPr/>
        <a:lstStyle/>
        <a:p>
          <a:r>
            <a:rPr lang="en-US" dirty="0" smtClean="0"/>
            <a:t>Detectors</a:t>
          </a:r>
          <a:endParaRPr lang="en-US" dirty="0"/>
        </a:p>
      </dgm:t>
    </dgm:pt>
    <dgm:pt modelId="{3B2642F2-3A7A-421D-B8EE-6E021FC1AB57}" type="parTrans" cxnId="{B0442A4F-6F4D-43CC-AC11-D177DE67AB15}">
      <dgm:prSet/>
      <dgm:spPr/>
      <dgm:t>
        <a:bodyPr/>
        <a:lstStyle/>
        <a:p>
          <a:endParaRPr lang="en-US"/>
        </a:p>
      </dgm:t>
    </dgm:pt>
    <dgm:pt modelId="{EE975044-612C-45F0-BE5E-C9357919016C}" type="sibTrans" cxnId="{B0442A4F-6F4D-43CC-AC11-D177DE67AB15}">
      <dgm:prSet/>
      <dgm:spPr/>
      <dgm:t>
        <a:bodyPr/>
        <a:lstStyle/>
        <a:p>
          <a:endParaRPr lang="en-US"/>
        </a:p>
      </dgm:t>
    </dgm:pt>
    <dgm:pt modelId="{A8776431-D74C-4A6C-92DC-D6BF043493CF}">
      <dgm:prSet phldrT="[Text]"/>
      <dgm:spPr/>
      <dgm:t>
        <a:bodyPr/>
        <a:lstStyle/>
        <a:p>
          <a:r>
            <a:rPr lang="en-US" dirty="0" smtClean="0"/>
            <a:t>Data Acquisition/Data Reduction</a:t>
          </a:r>
          <a:endParaRPr lang="en-US" dirty="0"/>
        </a:p>
      </dgm:t>
    </dgm:pt>
    <dgm:pt modelId="{F7884A92-C10D-4984-B596-5407C1FD7616}" type="parTrans" cxnId="{15FA7A3F-DE22-40D5-9C94-A04A93DDEAF6}">
      <dgm:prSet/>
      <dgm:spPr/>
      <dgm:t>
        <a:bodyPr/>
        <a:lstStyle/>
        <a:p>
          <a:endParaRPr lang="en-US"/>
        </a:p>
      </dgm:t>
    </dgm:pt>
    <dgm:pt modelId="{40D3BA02-9CE3-4C0E-A2CB-BBD786FA80BE}" type="sibTrans" cxnId="{15FA7A3F-DE22-40D5-9C94-A04A93DDEAF6}">
      <dgm:prSet/>
      <dgm:spPr/>
      <dgm:t>
        <a:bodyPr/>
        <a:lstStyle/>
        <a:p>
          <a:endParaRPr lang="en-US"/>
        </a:p>
      </dgm:t>
    </dgm:pt>
    <dgm:pt modelId="{A57531C7-52FC-4799-913D-520DD3E92B65}">
      <dgm:prSet phldrT="[Text]"/>
      <dgm:spPr/>
      <dgm:t>
        <a:bodyPr/>
        <a:lstStyle/>
        <a:p>
          <a:r>
            <a:rPr lang="en-US" dirty="0" smtClean="0"/>
            <a:t>Data Analysis</a:t>
          </a:r>
          <a:endParaRPr lang="en-US" dirty="0"/>
        </a:p>
      </dgm:t>
    </dgm:pt>
    <dgm:pt modelId="{9A2D451F-FB99-4308-96C7-4FC1F247157F}" type="parTrans" cxnId="{0D344FA0-DB62-4E45-9301-0DB4892CAB31}">
      <dgm:prSet/>
      <dgm:spPr/>
      <dgm:t>
        <a:bodyPr/>
        <a:lstStyle/>
        <a:p>
          <a:endParaRPr lang="en-US"/>
        </a:p>
      </dgm:t>
    </dgm:pt>
    <dgm:pt modelId="{4797FEC4-6CC0-4620-8977-55447DBE03C2}" type="sibTrans" cxnId="{0D344FA0-DB62-4E45-9301-0DB4892CAB31}">
      <dgm:prSet/>
      <dgm:spPr/>
      <dgm:t>
        <a:bodyPr/>
        <a:lstStyle/>
        <a:p>
          <a:endParaRPr lang="en-US"/>
        </a:p>
      </dgm:t>
    </dgm:pt>
    <dgm:pt modelId="{C648ACFA-8C8A-42CE-80DE-A40C1787045F}">
      <dgm:prSet/>
      <dgm:spPr/>
      <dgm:t>
        <a:bodyPr/>
        <a:lstStyle/>
        <a:p>
          <a:r>
            <a:rPr lang="en-US" dirty="0" smtClean="0"/>
            <a:t>Repetition Rate</a:t>
          </a:r>
          <a:endParaRPr lang="en-US" dirty="0"/>
        </a:p>
      </dgm:t>
    </dgm:pt>
    <dgm:pt modelId="{5266C462-F019-4431-9177-01A14DBFD9BC}" type="parTrans" cxnId="{717F6879-D6FD-401D-90E2-56C5EDC89C62}">
      <dgm:prSet/>
      <dgm:spPr/>
      <dgm:t>
        <a:bodyPr/>
        <a:lstStyle/>
        <a:p>
          <a:endParaRPr lang="en-US"/>
        </a:p>
      </dgm:t>
    </dgm:pt>
    <dgm:pt modelId="{B26AD1D1-B598-4DC4-9246-65823A2C5AF4}" type="sibTrans" cxnId="{717F6879-D6FD-401D-90E2-56C5EDC89C62}">
      <dgm:prSet/>
      <dgm:spPr/>
      <dgm:t>
        <a:bodyPr/>
        <a:lstStyle/>
        <a:p>
          <a:endParaRPr lang="en-US"/>
        </a:p>
      </dgm:t>
    </dgm:pt>
    <dgm:pt modelId="{2C5344D9-1304-4F34-A8D4-40611D89B2F7}">
      <dgm:prSet/>
      <dgm:spPr/>
      <dgm:t>
        <a:bodyPr/>
        <a:lstStyle/>
        <a:p>
          <a:r>
            <a:rPr lang="en-US" dirty="0" smtClean="0"/>
            <a:t>Target</a:t>
          </a:r>
          <a:endParaRPr lang="en-US" dirty="0"/>
        </a:p>
      </dgm:t>
    </dgm:pt>
    <dgm:pt modelId="{606513BA-53DB-44DD-B166-A7D350C17624}" type="parTrans" cxnId="{90AAA2A5-21B4-4A0D-B499-CEA1F04E262F}">
      <dgm:prSet/>
      <dgm:spPr/>
      <dgm:t>
        <a:bodyPr/>
        <a:lstStyle/>
        <a:p>
          <a:endParaRPr lang="en-US"/>
        </a:p>
      </dgm:t>
    </dgm:pt>
    <dgm:pt modelId="{6A960DD1-3786-42D4-8123-83D04899F892}" type="sibTrans" cxnId="{90AAA2A5-21B4-4A0D-B499-CEA1F04E262F}">
      <dgm:prSet/>
      <dgm:spPr/>
      <dgm:t>
        <a:bodyPr/>
        <a:lstStyle/>
        <a:p>
          <a:endParaRPr lang="en-US"/>
        </a:p>
      </dgm:t>
    </dgm:pt>
    <dgm:pt modelId="{19210B4D-EA65-49DE-AA6D-2C4A6CF2F780}">
      <dgm:prSet/>
      <dgm:spPr/>
      <dgm:t>
        <a:bodyPr/>
        <a:lstStyle/>
        <a:p>
          <a:r>
            <a:rPr lang="en-US" b="0" dirty="0" smtClean="0"/>
            <a:t>Moderators</a:t>
          </a:r>
          <a:endParaRPr lang="en-US" b="0" dirty="0"/>
        </a:p>
      </dgm:t>
    </dgm:pt>
    <dgm:pt modelId="{4DCA5DCF-DCD8-457B-9246-004677D688A5}" type="parTrans" cxnId="{1AD37B74-20D3-4BF3-8BF7-D46C23234691}">
      <dgm:prSet/>
      <dgm:spPr/>
      <dgm:t>
        <a:bodyPr/>
        <a:lstStyle/>
        <a:p>
          <a:endParaRPr lang="en-US"/>
        </a:p>
      </dgm:t>
    </dgm:pt>
    <dgm:pt modelId="{DA121DD7-8D69-4792-B3A4-079FE4FAEB23}" type="sibTrans" cxnId="{1AD37B74-20D3-4BF3-8BF7-D46C23234691}">
      <dgm:prSet/>
      <dgm:spPr/>
      <dgm:t>
        <a:bodyPr/>
        <a:lstStyle/>
        <a:p>
          <a:endParaRPr lang="en-US"/>
        </a:p>
      </dgm:t>
    </dgm:pt>
    <dgm:pt modelId="{0B415886-1785-426B-AA74-C436E6253D94}">
      <dgm:prSet/>
      <dgm:spPr/>
      <dgm:t>
        <a:bodyPr/>
        <a:lstStyle/>
        <a:p>
          <a:r>
            <a:rPr lang="en-US" dirty="0" smtClean="0"/>
            <a:t>Small Moderators to Small Samples</a:t>
          </a:r>
          <a:endParaRPr lang="en-US" dirty="0"/>
        </a:p>
      </dgm:t>
    </dgm:pt>
    <dgm:pt modelId="{8C08B580-FBF2-45EA-8C1A-56E84CD50067}" type="parTrans" cxnId="{8CB6C788-C8D3-4392-9DB8-E710E15A2FE8}">
      <dgm:prSet/>
      <dgm:spPr/>
      <dgm:t>
        <a:bodyPr/>
        <a:lstStyle/>
        <a:p>
          <a:endParaRPr lang="en-US"/>
        </a:p>
      </dgm:t>
    </dgm:pt>
    <dgm:pt modelId="{E08DF976-67F2-48EF-8D24-2F98DFCCBBCF}" type="sibTrans" cxnId="{8CB6C788-C8D3-4392-9DB8-E710E15A2FE8}">
      <dgm:prSet/>
      <dgm:spPr/>
      <dgm:t>
        <a:bodyPr/>
        <a:lstStyle/>
        <a:p>
          <a:endParaRPr lang="en-US"/>
        </a:p>
      </dgm:t>
    </dgm:pt>
    <dgm:pt modelId="{0B295A7F-4F00-409A-8F5B-21BE867F9111}">
      <dgm:prSet/>
      <dgm:spPr/>
      <dgm:t>
        <a:bodyPr/>
        <a:lstStyle/>
        <a:p>
          <a:r>
            <a:rPr lang="en-US" dirty="0" smtClean="0"/>
            <a:t>Size</a:t>
          </a:r>
          <a:endParaRPr lang="en-US" dirty="0"/>
        </a:p>
      </dgm:t>
    </dgm:pt>
    <dgm:pt modelId="{F014724C-80E2-4A83-9CEC-EBFB9DF43934}" type="parTrans" cxnId="{C78679AE-102C-45D8-AFD3-6C504EF1EFD7}">
      <dgm:prSet/>
      <dgm:spPr/>
      <dgm:t>
        <a:bodyPr/>
        <a:lstStyle/>
        <a:p>
          <a:endParaRPr lang="en-US"/>
        </a:p>
      </dgm:t>
    </dgm:pt>
    <dgm:pt modelId="{23D2C6A7-E7BF-40BC-BD9D-C4F323BFB325}" type="sibTrans" cxnId="{C78679AE-102C-45D8-AFD3-6C504EF1EFD7}">
      <dgm:prSet/>
      <dgm:spPr/>
      <dgm:t>
        <a:bodyPr/>
        <a:lstStyle/>
        <a:p>
          <a:endParaRPr lang="en-US"/>
        </a:p>
      </dgm:t>
    </dgm:pt>
    <dgm:pt modelId="{7CD904F3-186B-4701-A248-5D66F3B3C117}">
      <dgm:prSet/>
      <dgm:spPr/>
      <dgm:t>
        <a:bodyPr/>
        <a:lstStyle/>
        <a:p>
          <a:r>
            <a:rPr lang="en-US" dirty="0" smtClean="0"/>
            <a:t>Beam Divergence</a:t>
          </a:r>
          <a:endParaRPr lang="en-US" dirty="0"/>
        </a:p>
      </dgm:t>
    </dgm:pt>
    <dgm:pt modelId="{F29DD82C-0879-46F8-B0CF-ACE548850D70}" type="parTrans" cxnId="{3DBF05B4-C803-4266-8710-3113E3D1F558}">
      <dgm:prSet/>
      <dgm:spPr/>
      <dgm:t>
        <a:bodyPr/>
        <a:lstStyle/>
        <a:p>
          <a:endParaRPr lang="en-US"/>
        </a:p>
      </dgm:t>
    </dgm:pt>
    <dgm:pt modelId="{7730483A-8028-4DF5-9ADC-B1E7590936D3}" type="sibTrans" cxnId="{3DBF05B4-C803-4266-8710-3113E3D1F558}">
      <dgm:prSet/>
      <dgm:spPr/>
      <dgm:t>
        <a:bodyPr/>
        <a:lstStyle/>
        <a:p>
          <a:endParaRPr lang="en-US"/>
        </a:p>
      </dgm:t>
    </dgm:pt>
    <dgm:pt modelId="{C0A1FEAE-0C82-4AA8-82E8-B680533CC1D5}">
      <dgm:prSet/>
      <dgm:spPr/>
      <dgm:t>
        <a:bodyPr/>
        <a:lstStyle/>
        <a:p>
          <a:r>
            <a:rPr lang="en-US" dirty="0" smtClean="0"/>
            <a:t>Sample Environment</a:t>
          </a:r>
          <a:endParaRPr lang="en-US" dirty="0"/>
        </a:p>
      </dgm:t>
    </dgm:pt>
    <dgm:pt modelId="{96187A3F-6187-4C6B-9A6F-7421217BC359}" type="parTrans" cxnId="{D1FAEE90-9CF4-4854-AB90-DB71498491F1}">
      <dgm:prSet/>
      <dgm:spPr/>
      <dgm:t>
        <a:bodyPr/>
        <a:lstStyle/>
        <a:p>
          <a:endParaRPr lang="en-US"/>
        </a:p>
      </dgm:t>
    </dgm:pt>
    <dgm:pt modelId="{572DCA2D-C391-4F0D-B980-E6ECA96FFE4C}" type="sibTrans" cxnId="{D1FAEE90-9CF4-4854-AB90-DB71498491F1}">
      <dgm:prSet/>
      <dgm:spPr/>
      <dgm:t>
        <a:bodyPr/>
        <a:lstStyle/>
        <a:p>
          <a:endParaRPr lang="en-US"/>
        </a:p>
      </dgm:t>
    </dgm:pt>
    <dgm:pt modelId="{DE7E29B7-3BFD-42E6-872A-8C0D02C832CD}">
      <dgm:prSet phldrT="[Text]"/>
      <dgm:spPr/>
      <dgm:t>
        <a:bodyPr/>
        <a:lstStyle/>
        <a:p>
          <a:r>
            <a:rPr lang="en-US" dirty="0" smtClean="0"/>
            <a:t>Spatial Resolution</a:t>
          </a:r>
          <a:endParaRPr lang="en-US" dirty="0"/>
        </a:p>
      </dgm:t>
    </dgm:pt>
    <dgm:pt modelId="{25311EE2-8F92-4FD4-ACB3-60DFFD0874A5}" type="parTrans" cxnId="{67186A9F-9AA1-4226-9CFB-392979C1B5F4}">
      <dgm:prSet/>
      <dgm:spPr/>
      <dgm:t>
        <a:bodyPr/>
        <a:lstStyle/>
        <a:p>
          <a:endParaRPr lang="en-US"/>
        </a:p>
      </dgm:t>
    </dgm:pt>
    <dgm:pt modelId="{A292654C-C7BB-472D-8A12-EAE21306A108}" type="sibTrans" cxnId="{67186A9F-9AA1-4226-9CFB-392979C1B5F4}">
      <dgm:prSet/>
      <dgm:spPr/>
      <dgm:t>
        <a:bodyPr/>
        <a:lstStyle/>
        <a:p>
          <a:endParaRPr lang="en-US"/>
        </a:p>
      </dgm:t>
    </dgm:pt>
    <dgm:pt modelId="{EE59C80F-5FB3-423B-83EF-FD91395C57F4}">
      <dgm:prSet phldrT="[Text]"/>
      <dgm:spPr/>
      <dgm:t>
        <a:bodyPr/>
        <a:lstStyle/>
        <a:p>
          <a:r>
            <a:rPr lang="en-US" dirty="0" smtClean="0"/>
            <a:t>Count Rates</a:t>
          </a:r>
          <a:endParaRPr lang="en-US" dirty="0"/>
        </a:p>
      </dgm:t>
    </dgm:pt>
    <dgm:pt modelId="{DD2A8671-02C8-4186-9430-75E7BC1D487C}" type="parTrans" cxnId="{3F9AD23B-A342-4823-9002-978AB481F287}">
      <dgm:prSet/>
      <dgm:spPr/>
      <dgm:t>
        <a:bodyPr/>
        <a:lstStyle/>
        <a:p>
          <a:endParaRPr lang="en-US"/>
        </a:p>
      </dgm:t>
    </dgm:pt>
    <dgm:pt modelId="{324747F0-F6E1-4E00-A19B-3FAEFC034FE4}" type="sibTrans" cxnId="{3F9AD23B-A342-4823-9002-978AB481F287}">
      <dgm:prSet/>
      <dgm:spPr/>
      <dgm:t>
        <a:bodyPr/>
        <a:lstStyle/>
        <a:p>
          <a:endParaRPr lang="en-US"/>
        </a:p>
      </dgm:t>
    </dgm:pt>
    <dgm:pt modelId="{657235DF-F646-425D-B876-CBDC8AE3F6AA}">
      <dgm:prSet phldrT="[Text]"/>
      <dgm:spPr/>
      <dgm:t>
        <a:bodyPr/>
        <a:lstStyle/>
        <a:p>
          <a:r>
            <a:rPr lang="en-US" dirty="0" smtClean="0"/>
            <a:t>Area</a:t>
          </a:r>
          <a:endParaRPr lang="en-US" dirty="0"/>
        </a:p>
      </dgm:t>
    </dgm:pt>
    <dgm:pt modelId="{18E1BF74-0F05-420E-9B9A-3B8A95F9F020}" type="parTrans" cxnId="{98822553-093C-4FAF-8E15-CCABE771B296}">
      <dgm:prSet/>
      <dgm:spPr/>
      <dgm:t>
        <a:bodyPr/>
        <a:lstStyle/>
        <a:p>
          <a:endParaRPr lang="en-US"/>
        </a:p>
      </dgm:t>
    </dgm:pt>
    <dgm:pt modelId="{91C7DDBC-465A-4EBF-B246-6AA41ACA28D2}" type="sibTrans" cxnId="{98822553-093C-4FAF-8E15-CCABE771B296}">
      <dgm:prSet/>
      <dgm:spPr/>
      <dgm:t>
        <a:bodyPr/>
        <a:lstStyle/>
        <a:p>
          <a:endParaRPr lang="en-US"/>
        </a:p>
      </dgm:t>
    </dgm:pt>
    <dgm:pt modelId="{FDC9C29B-1B8C-4861-A01D-FC6AE1D7E4F4}">
      <dgm:prSet phldrT="[Text]"/>
      <dgm:spPr/>
      <dgm:t>
        <a:bodyPr/>
        <a:lstStyle/>
        <a:p>
          <a:r>
            <a:rPr lang="en-US" dirty="0" smtClean="0"/>
            <a:t>$$$</a:t>
          </a:r>
          <a:endParaRPr lang="en-US" dirty="0"/>
        </a:p>
      </dgm:t>
    </dgm:pt>
    <dgm:pt modelId="{12826D55-6DFA-43B4-9DC5-919137CF38C8}" type="parTrans" cxnId="{21AA146C-7FD5-470B-A15A-B4D7DF025242}">
      <dgm:prSet/>
      <dgm:spPr/>
      <dgm:t>
        <a:bodyPr/>
        <a:lstStyle/>
        <a:p>
          <a:endParaRPr lang="en-US"/>
        </a:p>
      </dgm:t>
    </dgm:pt>
    <dgm:pt modelId="{7E900398-F330-4A65-B828-D39065B749BA}" type="sibTrans" cxnId="{21AA146C-7FD5-470B-A15A-B4D7DF025242}">
      <dgm:prSet/>
      <dgm:spPr/>
      <dgm:t>
        <a:bodyPr/>
        <a:lstStyle/>
        <a:p>
          <a:endParaRPr lang="en-US"/>
        </a:p>
      </dgm:t>
    </dgm:pt>
    <dgm:pt modelId="{7545C3CD-046E-444B-9402-EB1CE0B7C1E9}">
      <dgm:prSet phldrT="[Text]"/>
      <dgm:spPr/>
      <dgm:t>
        <a:bodyPr/>
        <a:lstStyle/>
        <a:p>
          <a:r>
            <a:rPr lang="en-US" dirty="0" smtClean="0"/>
            <a:t>Integrated</a:t>
          </a:r>
          <a:endParaRPr lang="en-US" dirty="0"/>
        </a:p>
      </dgm:t>
    </dgm:pt>
    <dgm:pt modelId="{00FD3945-11EA-44A5-A9C6-6203AA4F9454}" type="parTrans" cxnId="{C7CBB935-A83A-4444-A049-2A71EFBB2BD6}">
      <dgm:prSet/>
      <dgm:spPr/>
      <dgm:t>
        <a:bodyPr/>
        <a:lstStyle/>
        <a:p>
          <a:endParaRPr lang="en-US"/>
        </a:p>
      </dgm:t>
    </dgm:pt>
    <dgm:pt modelId="{E2CEBF8A-BBFF-4E40-899D-48F6B127992A}" type="sibTrans" cxnId="{C7CBB935-A83A-4444-A049-2A71EFBB2BD6}">
      <dgm:prSet/>
      <dgm:spPr/>
      <dgm:t>
        <a:bodyPr/>
        <a:lstStyle/>
        <a:p>
          <a:endParaRPr lang="en-US"/>
        </a:p>
      </dgm:t>
    </dgm:pt>
    <dgm:pt modelId="{986CC80E-96BE-4F2C-AC20-AE565318FAF8}">
      <dgm:prSet phldrT="[Text]"/>
      <dgm:spPr/>
      <dgm:t>
        <a:bodyPr/>
        <a:lstStyle/>
        <a:p>
          <a:r>
            <a:rPr lang="en-US" dirty="0" smtClean="0"/>
            <a:t>Live Results</a:t>
          </a:r>
          <a:endParaRPr lang="en-US" dirty="0"/>
        </a:p>
      </dgm:t>
    </dgm:pt>
    <dgm:pt modelId="{609AB15F-68FD-424D-82AC-42C05AB208A1}" type="parTrans" cxnId="{51C1BC87-1BEF-4BC1-B49C-C337F1E4713D}">
      <dgm:prSet/>
      <dgm:spPr/>
      <dgm:t>
        <a:bodyPr/>
        <a:lstStyle/>
        <a:p>
          <a:endParaRPr lang="en-US"/>
        </a:p>
      </dgm:t>
    </dgm:pt>
    <dgm:pt modelId="{26E47883-4F9D-48FE-BE50-AA87A2E5DD4B}" type="sibTrans" cxnId="{51C1BC87-1BEF-4BC1-B49C-C337F1E4713D}">
      <dgm:prSet/>
      <dgm:spPr/>
      <dgm:t>
        <a:bodyPr/>
        <a:lstStyle/>
        <a:p>
          <a:endParaRPr lang="en-US"/>
        </a:p>
      </dgm:t>
    </dgm:pt>
    <dgm:pt modelId="{83ECB923-D27F-4201-A18D-66A297A12BE8}">
      <dgm:prSet phldrT="[Text]"/>
      <dgm:spPr/>
      <dgm:t>
        <a:bodyPr/>
        <a:lstStyle/>
        <a:p>
          <a:endParaRPr lang="en-US" dirty="0"/>
        </a:p>
      </dgm:t>
    </dgm:pt>
    <dgm:pt modelId="{1D671670-B99A-463B-80C9-8BA74474A755}" type="parTrans" cxnId="{610FE277-6CD6-4769-966A-DB0305B8D81D}">
      <dgm:prSet/>
      <dgm:spPr/>
      <dgm:t>
        <a:bodyPr/>
        <a:lstStyle/>
        <a:p>
          <a:endParaRPr lang="en-US"/>
        </a:p>
      </dgm:t>
    </dgm:pt>
    <dgm:pt modelId="{EF1C406A-8C40-48B8-9A54-0CF45EEA1A5E}" type="sibTrans" cxnId="{610FE277-6CD6-4769-966A-DB0305B8D81D}">
      <dgm:prSet/>
      <dgm:spPr/>
      <dgm:t>
        <a:bodyPr/>
        <a:lstStyle/>
        <a:p>
          <a:endParaRPr lang="en-US"/>
        </a:p>
      </dgm:t>
    </dgm:pt>
    <dgm:pt modelId="{52A3486D-2D45-4A7B-A500-73D0A215D265}">
      <dgm:prSet/>
      <dgm:spPr/>
      <dgm:t>
        <a:bodyPr/>
        <a:lstStyle/>
        <a:p>
          <a:r>
            <a:rPr lang="en-US" dirty="0" smtClean="0"/>
            <a:t>Computational Sciences</a:t>
          </a:r>
          <a:endParaRPr lang="en-US" dirty="0"/>
        </a:p>
      </dgm:t>
    </dgm:pt>
    <dgm:pt modelId="{E6AEB3C9-0D2E-40A4-A8DD-428E58265FED}" type="parTrans" cxnId="{813A0788-42A9-4B18-8634-1EF19D6B6D00}">
      <dgm:prSet/>
      <dgm:spPr/>
      <dgm:t>
        <a:bodyPr/>
        <a:lstStyle/>
        <a:p>
          <a:endParaRPr lang="en-US"/>
        </a:p>
      </dgm:t>
    </dgm:pt>
    <dgm:pt modelId="{5531117D-5379-4D4D-A56A-860608B304FC}" type="sibTrans" cxnId="{813A0788-42A9-4B18-8634-1EF19D6B6D00}">
      <dgm:prSet/>
      <dgm:spPr/>
      <dgm:t>
        <a:bodyPr/>
        <a:lstStyle/>
        <a:p>
          <a:endParaRPr lang="en-US"/>
        </a:p>
      </dgm:t>
    </dgm:pt>
    <dgm:pt modelId="{44534B94-E49A-4991-89DD-E3E2D27DD34B}">
      <dgm:prSet/>
      <dgm:spPr/>
      <dgm:t>
        <a:bodyPr/>
        <a:lstStyle/>
        <a:p>
          <a:r>
            <a:rPr lang="en-US" dirty="0" smtClean="0"/>
            <a:t>High Performance Computing</a:t>
          </a:r>
          <a:endParaRPr lang="en-US" dirty="0"/>
        </a:p>
      </dgm:t>
    </dgm:pt>
    <dgm:pt modelId="{E65280FD-7D94-4F6C-B652-387D5BA67573}" type="parTrans" cxnId="{B709CCB6-9494-4CCF-B037-4C3AFF3E2EEB}">
      <dgm:prSet/>
      <dgm:spPr/>
      <dgm:t>
        <a:bodyPr/>
        <a:lstStyle/>
        <a:p>
          <a:endParaRPr lang="en-US"/>
        </a:p>
      </dgm:t>
    </dgm:pt>
    <dgm:pt modelId="{1D4A0C2B-26A3-4C96-9A68-9D6BDFD8C5D8}" type="sibTrans" cxnId="{B709CCB6-9494-4CCF-B037-4C3AFF3E2EEB}">
      <dgm:prSet/>
      <dgm:spPr/>
      <dgm:t>
        <a:bodyPr/>
        <a:lstStyle/>
        <a:p>
          <a:endParaRPr lang="en-US"/>
        </a:p>
      </dgm:t>
    </dgm:pt>
    <dgm:pt modelId="{849B55BF-D301-4202-903F-E413DFD82D49}">
      <dgm:prSet/>
      <dgm:spPr/>
      <dgm:t>
        <a:bodyPr/>
        <a:lstStyle/>
        <a:p>
          <a:r>
            <a:rPr lang="en-US" dirty="0" smtClean="0"/>
            <a:t>Theory</a:t>
          </a:r>
          <a:endParaRPr lang="en-US" dirty="0"/>
        </a:p>
      </dgm:t>
    </dgm:pt>
    <dgm:pt modelId="{7300862F-A8CF-4D4C-B0E1-025A31DDF05E}" type="parTrans" cxnId="{FF21234E-8081-4309-8322-5945AEE038CF}">
      <dgm:prSet/>
      <dgm:spPr/>
      <dgm:t>
        <a:bodyPr/>
        <a:lstStyle/>
        <a:p>
          <a:endParaRPr lang="en-US"/>
        </a:p>
      </dgm:t>
    </dgm:pt>
    <dgm:pt modelId="{EDF134AE-9148-4A23-8A23-9FED5AE40E5F}" type="sibTrans" cxnId="{FF21234E-8081-4309-8322-5945AEE038CF}">
      <dgm:prSet/>
      <dgm:spPr/>
      <dgm:t>
        <a:bodyPr/>
        <a:lstStyle/>
        <a:p>
          <a:endParaRPr lang="en-US"/>
        </a:p>
      </dgm:t>
    </dgm:pt>
    <dgm:pt modelId="{808721F8-D5D6-40BE-A815-3C06F68B51F4}">
      <dgm:prSet/>
      <dgm:spPr/>
      <dgm:t>
        <a:bodyPr/>
        <a:lstStyle/>
        <a:p>
          <a:r>
            <a:rPr lang="en-US" dirty="0" smtClean="0"/>
            <a:t>Polarization</a:t>
          </a:r>
          <a:endParaRPr lang="en-US" dirty="0"/>
        </a:p>
      </dgm:t>
    </dgm:pt>
    <dgm:pt modelId="{F271C079-09A7-4684-A6B0-B952D3F17E91}" type="parTrans" cxnId="{15D1D72F-96F7-4C69-9421-385B8F02EA12}">
      <dgm:prSet/>
      <dgm:spPr/>
      <dgm:t>
        <a:bodyPr/>
        <a:lstStyle/>
        <a:p>
          <a:endParaRPr lang="en-US"/>
        </a:p>
      </dgm:t>
    </dgm:pt>
    <dgm:pt modelId="{7BFE9AB4-3D6A-4DAF-BA77-96238E3EFB28}" type="sibTrans" cxnId="{15D1D72F-96F7-4C69-9421-385B8F02EA12}">
      <dgm:prSet/>
      <dgm:spPr/>
      <dgm:t>
        <a:bodyPr/>
        <a:lstStyle/>
        <a:p>
          <a:endParaRPr lang="en-US"/>
        </a:p>
      </dgm:t>
    </dgm:pt>
    <dgm:pt modelId="{E8C7B007-9A7B-435E-B9D0-1BB81AC0341C}">
      <dgm:prSet phldrT="[Text]"/>
      <dgm:spPr/>
      <dgm:t>
        <a:bodyPr/>
        <a:lstStyle/>
        <a:p>
          <a:r>
            <a:rPr lang="en-US" dirty="0" smtClean="0"/>
            <a:t>Visualization</a:t>
          </a:r>
          <a:endParaRPr lang="en-US" dirty="0"/>
        </a:p>
      </dgm:t>
    </dgm:pt>
    <dgm:pt modelId="{FDB26858-F9C0-447F-A11E-5AA55F97980F}" type="parTrans" cxnId="{3D8BD0CC-458C-49BA-9612-C69579F62A6A}">
      <dgm:prSet/>
      <dgm:spPr/>
      <dgm:t>
        <a:bodyPr/>
        <a:lstStyle/>
        <a:p>
          <a:endParaRPr lang="en-US"/>
        </a:p>
      </dgm:t>
    </dgm:pt>
    <dgm:pt modelId="{10605823-7EF3-440B-9A74-4DA494CFC7FA}" type="sibTrans" cxnId="{3D8BD0CC-458C-49BA-9612-C69579F62A6A}">
      <dgm:prSet/>
      <dgm:spPr/>
      <dgm:t>
        <a:bodyPr/>
        <a:lstStyle/>
        <a:p>
          <a:endParaRPr lang="en-US"/>
        </a:p>
      </dgm:t>
    </dgm:pt>
    <dgm:pt modelId="{DFE27362-978B-4F1D-9186-C847BDED4539}" type="pres">
      <dgm:prSet presAssocID="{380D84A7-3585-4E33-BA6E-2B3725D49758}" presName="Name0" presStyleCnt="0">
        <dgm:presLayoutVars>
          <dgm:chMax val="1"/>
          <dgm:chPref val="1"/>
          <dgm:dir/>
          <dgm:animOne val="branch"/>
          <dgm:animLvl val="lvl"/>
        </dgm:presLayoutVars>
      </dgm:prSet>
      <dgm:spPr/>
      <dgm:t>
        <a:bodyPr/>
        <a:lstStyle/>
        <a:p>
          <a:endParaRPr lang="en-US"/>
        </a:p>
      </dgm:t>
    </dgm:pt>
    <dgm:pt modelId="{2070EEF6-0367-4DE8-99C3-EDF236BB3F31}" type="pres">
      <dgm:prSet presAssocID="{2D67025E-5F11-494F-BD46-B461C73CD77A}" presName="Parent" presStyleLbl="node0" presStyleIdx="0" presStyleCnt="1">
        <dgm:presLayoutVars>
          <dgm:chMax val="6"/>
          <dgm:chPref val="6"/>
        </dgm:presLayoutVars>
      </dgm:prSet>
      <dgm:spPr/>
      <dgm:t>
        <a:bodyPr/>
        <a:lstStyle/>
        <a:p>
          <a:endParaRPr lang="en-US"/>
        </a:p>
      </dgm:t>
    </dgm:pt>
    <dgm:pt modelId="{1F10AD39-7F7A-4A56-9FA3-5C67D16074B0}" type="pres">
      <dgm:prSet presAssocID="{85E775D1-5FE7-4F2C-B731-B9165A7C92C9}" presName="Accent1" presStyleCnt="0"/>
      <dgm:spPr/>
    </dgm:pt>
    <dgm:pt modelId="{8FEAB654-5777-452F-A509-41267711D49A}" type="pres">
      <dgm:prSet presAssocID="{85E775D1-5FE7-4F2C-B731-B9165A7C92C9}" presName="Accent" presStyleLbl="bgShp" presStyleIdx="0" presStyleCnt="6"/>
      <dgm:spPr/>
    </dgm:pt>
    <dgm:pt modelId="{D2B875DA-CC08-4ADE-9A02-340A84FAC2CF}" type="pres">
      <dgm:prSet presAssocID="{85E775D1-5FE7-4F2C-B731-B9165A7C92C9}" presName="Child1" presStyleLbl="node1" presStyleIdx="0" presStyleCnt="6">
        <dgm:presLayoutVars>
          <dgm:chMax val="0"/>
          <dgm:chPref val="0"/>
          <dgm:bulletEnabled val="1"/>
        </dgm:presLayoutVars>
      </dgm:prSet>
      <dgm:spPr/>
      <dgm:t>
        <a:bodyPr/>
        <a:lstStyle/>
        <a:p>
          <a:endParaRPr lang="en-US"/>
        </a:p>
      </dgm:t>
    </dgm:pt>
    <dgm:pt modelId="{3E4BA7A4-8278-4D58-A440-6E10DFF9D95D}" type="pres">
      <dgm:prSet presAssocID="{21F7A96F-BAFA-45AB-8CA7-99CD4222B459}" presName="Accent2" presStyleCnt="0"/>
      <dgm:spPr/>
    </dgm:pt>
    <dgm:pt modelId="{E1A2EA83-074B-4033-A408-9773AF63FD70}" type="pres">
      <dgm:prSet presAssocID="{21F7A96F-BAFA-45AB-8CA7-99CD4222B459}" presName="Accent" presStyleLbl="bgShp" presStyleIdx="1" presStyleCnt="6"/>
      <dgm:spPr/>
    </dgm:pt>
    <dgm:pt modelId="{D013169A-12F9-4E37-AD73-6F124D7E284A}" type="pres">
      <dgm:prSet presAssocID="{21F7A96F-BAFA-45AB-8CA7-99CD4222B459}" presName="Child2" presStyleLbl="node1" presStyleIdx="1" presStyleCnt="6">
        <dgm:presLayoutVars>
          <dgm:chMax val="0"/>
          <dgm:chPref val="0"/>
          <dgm:bulletEnabled val="1"/>
        </dgm:presLayoutVars>
      </dgm:prSet>
      <dgm:spPr/>
      <dgm:t>
        <a:bodyPr/>
        <a:lstStyle/>
        <a:p>
          <a:endParaRPr lang="en-US"/>
        </a:p>
      </dgm:t>
    </dgm:pt>
    <dgm:pt modelId="{3D32F83C-C59D-4F15-8F1D-43CB4A15DB58}" type="pres">
      <dgm:prSet presAssocID="{21EBDB81-82E9-4A84-B814-0B771A95B580}" presName="Accent3" presStyleCnt="0"/>
      <dgm:spPr/>
    </dgm:pt>
    <dgm:pt modelId="{148C856B-3763-44BE-99CC-E1706E4C9646}" type="pres">
      <dgm:prSet presAssocID="{21EBDB81-82E9-4A84-B814-0B771A95B580}" presName="Accent" presStyleLbl="bgShp" presStyleIdx="2" presStyleCnt="6"/>
      <dgm:spPr/>
    </dgm:pt>
    <dgm:pt modelId="{E98C4CE1-9483-4A49-8A86-CE6FC8B9D5E5}" type="pres">
      <dgm:prSet presAssocID="{21EBDB81-82E9-4A84-B814-0B771A95B580}" presName="Child3" presStyleLbl="node1" presStyleIdx="2" presStyleCnt="6">
        <dgm:presLayoutVars>
          <dgm:chMax val="0"/>
          <dgm:chPref val="0"/>
          <dgm:bulletEnabled val="1"/>
        </dgm:presLayoutVars>
      </dgm:prSet>
      <dgm:spPr/>
      <dgm:t>
        <a:bodyPr/>
        <a:lstStyle/>
        <a:p>
          <a:endParaRPr lang="en-US"/>
        </a:p>
      </dgm:t>
    </dgm:pt>
    <dgm:pt modelId="{1BE18EAA-226C-462F-B914-4FB4927E0416}" type="pres">
      <dgm:prSet presAssocID="{48A377DD-7EFD-4D6B-A380-EDC120F31586}" presName="Accent4" presStyleCnt="0"/>
      <dgm:spPr/>
    </dgm:pt>
    <dgm:pt modelId="{83D17C0F-5E4B-49F6-8AB9-A4C8300FED0E}" type="pres">
      <dgm:prSet presAssocID="{48A377DD-7EFD-4D6B-A380-EDC120F31586}" presName="Accent" presStyleLbl="bgShp" presStyleIdx="3" presStyleCnt="6"/>
      <dgm:spPr/>
    </dgm:pt>
    <dgm:pt modelId="{917329FD-5333-4767-82DA-CC5C6942970F}" type="pres">
      <dgm:prSet presAssocID="{48A377DD-7EFD-4D6B-A380-EDC120F31586}" presName="Child4" presStyleLbl="node1" presStyleIdx="3" presStyleCnt="6">
        <dgm:presLayoutVars>
          <dgm:chMax val="0"/>
          <dgm:chPref val="0"/>
          <dgm:bulletEnabled val="1"/>
        </dgm:presLayoutVars>
      </dgm:prSet>
      <dgm:spPr/>
      <dgm:t>
        <a:bodyPr/>
        <a:lstStyle/>
        <a:p>
          <a:endParaRPr lang="en-US"/>
        </a:p>
      </dgm:t>
    </dgm:pt>
    <dgm:pt modelId="{8A33DC78-6416-427F-9548-02B6F91FD516}" type="pres">
      <dgm:prSet presAssocID="{A8776431-D74C-4A6C-92DC-D6BF043493CF}" presName="Accent5" presStyleCnt="0"/>
      <dgm:spPr/>
    </dgm:pt>
    <dgm:pt modelId="{FBCB1F10-749F-467B-9FA6-C67BCE47E6C8}" type="pres">
      <dgm:prSet presAssocID="{A8776431-D74C-4A6C-92DC-D6BF043493CF}" presName="Accent" presStyleLbl="bgShp" presStyleIdx="4" presStyleCnt="6"/>
      <dgm:spPr/>
    </dgm:pt>
    <dgm:pt modelId="{449A9126-6F22-494E-B851-1D107C619313}" type="pres">
      <dgm:prSet presAssocID="{A8776431-D74C-4A6C-92DC-D6BF043493CF}" presName="Child5" presStyleLbl="node1" presStyleIdx="4" presStyleCnt="6">
        <dgm:presLayoutVars>
          <dgm:chMax val="0"/>
          <dgm:chPref val="0"/>
          <dgm:bulletEnabled val="1"/>
        </dgm:presLayoutVars>
      </dgm:prSet>
      <dgm:spPr/>
      <dgm:t>
        <a:bodyPr/>
        <a:lstStyle/>
        <a:p>
          <a:endParaRPr lang="en-US"/>
        </a:p>
      </dgm:t>
    </dgm:pt>
    <dgm:pt modelId="{FA6BFFDF-3F3C-4DF9-AEBA-0EAA4E36C307}" type="pres">
      <dgm:prSet presAssocID="{A57531C7-52FC-4799-913D-520DD3E92B65}" presName="Accent6" presStyleCnt="0"/>
      <dgm:spPr/>
    </dgm:pt>
    <dgm:pt modelId="{428617CF-2C03-4BD2-B80D-65B5E6B5C31F}" type="pres">
      <dgm:prSet presAssocID="{A57531C7-52FC-4799-913D-520DD3E92B65}" presName="Accent" presStyleLbl="bgShp" presStyleIdx="5" presStyleCnt="6"/>
      <dgm:spPr/>
    </dgm:pt>
    <dgm:pt modelId="{D0E068A9-8693-460F-9CD7-975B0DBEE450}" type="pres">
      <dgm:prSet presAssocID="{A57531C7-52FC-4799-913D-520DD3E92B65}" presName="Child6" presStyleLbl="node1" presStyleIdx="5" presStyleCnt="6">
        <dgm:presLayoutVars>
          <dgm:chMax val="0"/>
          <dgm:chPref val="0"/>
          <dgm:bulletEnabled val="1"/>
        </dgm:presLayoutVars>
      </dgm:prSet>
      <dgm:spPr/>
      <dgm:t>
        <a:bodyPr/>
        <a:lstStyle/>
        <a:p>
          <a:endParaRPr lang="en-US"/>
        </a:p>
      </dgm:t>
    </dgm:pt>
  </dgm:ptLst>
  <dgm:cxnLst>
    <dgm:cxn modelId="{773BE5BF-FEFA-49BE-990A-DA5996591CB3}" srcId="{2D67025E-5F11-494F-BD46-B461C73CD77A}" destId="{21F7A96F-BAFA-45AB-8CA7-99CD4222B459}" srcOrd="1" destOrd="0" parTransId="{D618DD0A-AB05-4938-9204-1CCCA97155DC}" sibTransId="{EF2C2CE8-BED8-4C72-81A1-60293EB6D27D}"/>
    <dgm:cxn modelId="{FF21234E-8081-4309-8322-5945AEE038CF}" srcId="{A57531C7-52FC-4799-913D-520DD3E92B65}" destId="{849B55BF-D301-4202-903F-E413DFD82D49}" srcOrd="2" destOrd="0" parTransId="{7300862F-A8CF-4D4C-B0E1-025A31DDF05E}" sibTransId="{EDF134AE-9148-4A23-8A23-9FED5AE40E5F}"/>
    <dgm:cxn modelId="{56C6F890-8307-44FF-8ABD-5E28B158316D}" srcId="{2D67025E-5F11-494F-BD46-B461C73CD77A}" destId="{85E775D1-5FE7-4F2C-B731-B9165A7C92C9}" srcOrd="0" destOrd="0" parTransId="{82056F03-5D8B-4FC3-A2A3-1F75CBB72C5F}" sibTransId="{D48A5864-CC82-45FD-B6FF-B320362F36EE}"/>
    <dgm:cxn modelId="{98822553-093C-4FAF-8E15-CCABE771B296}" srcId="{48A377DD-7EFD-4D6B-A380-EDC120F31586}" destId="{657235DF-F646-425D-B876-CBDC8AE3F6AA}" srcOrd="2" destOrd="0" parTransId="{18E1BF74-0F05-420E-9B9A-3B8A95F9F020}" sibTransId="{91C7DDBC-465A-4EBF-B246-6AA41ACA28D2}"/>
    <dgm:cxn modelId="{B709CCB6-9494-4CCF-B037-4C3AFF3E2EEB}" srcId="{A57531C7-52FC-4799-913D-520DD3E92B65}" destId="{44534B94-E49A-4991-89DD-E3E2D27DD34B}" srcOrd="1" destOrd="0" parTransId="{E65280FD-7D94-4F6C-B652-387D5BA67573}" sibTransId="{1D4A0C2B-26A3-4C96-9A68-9D6BDFD8C5D8}"/>
    <dgm:cxn modelId="{64C1666A-019C-440A-8E46-E07D634C4DB1}" type="presOf" srcId="{7CD904F3-186B-4701-A248-5D66F3B3C117}" destId="{E98C4CE1-9483-4A49-8A86-CE6FC8B9D5E5}" srcOrd="0" destOrd="2" presId="urn:microsoft.com/office/officeart/2011/layout/HexagonRadial"/>
    <dgm:cxn modelId="{CD22653D-DB68-49A3-BA85-306DC060719D}" type="presOf" srcId="{0B415886-1785-426B-AA74-C436E6253D94}" destId="{D013169A-12F9-4E37-AD73-6F124D7E284A}" srcOrd="0" destOrd="1" presId="urn:microsoft.com/office/officeart/2011/layout/HexagonRadial"/>
    <dgm:cxn modelId="{E20D3E91-EB52-4C88-9674-C4B2BE909685}" type="presOf" srcId="{2C5344D9-1304-4F34-A8D4-40611D89B2F7}" destId="{D2B875DA-CC08-4ADE-9A02-340A84FAC2CF}" srcOrd="0" destOrd="2" presId="urn:microsoft.com/office/officeart/2011/layout/HexagonRadial"/>
    <dgm:cxn modelId="{7BD171D8-20DE-4F58-BCB9-46A046BFCCC8}" srcId="{2D67025E-5F11-494F-BD46-B461C73CD77A}" destId="{21EBDB81-82E9-4A84-B814-0B771A95B580}" srcOrd="2" destOrd="0" parTransId="{F2E89132-9154-4917-8E41-3A4E9C5ED82F}" sibTransId="{8E79EC12-5E0E-4D02-B752-5D9E886FE27C}"/>
    <dgm:cxn modelId="{21AA146C-7FD5-470B-A15A-B4D7DF025242}" srcId="{48A377DD-7EFD-4D6B-A380-EDC120F31586}" destId="{FDC9C29B-1B8C-4861-A01D-FC6AE1D7E4F4}" srcOrd="3" destOrd="0" parTransId="{12826D55-6DFA-43B4-9DC5-919137CF38C8}" sibTransId="{7E900398-F330-4A65-B828-D39065B749BA}"/>
    <dgm:cxn modelId="{A018F6D5-8CB6-4D1F-979F-283AAEF98B53}" type="presOf" srcId="{986CC80E-96BE-4F2C-AC20-AE565318FAF8}" destId="{449A9126-6F22-494E-B851-1D107C619313}" srcOrd="0" destOrd="2" presId="urn:microsoft.com/office/officeart/2011/layout/HexagonRadial"/>
    <dgm:cxn modelId="{610FE277-6CD6-4769-966A-DB0305B8D81D}" srcId="{380D84A7-3585-4E33-BA6E-2B3725D49758}" destId="{83ECB923-D27F-4201-A18D-66A297A12BE8}" srcOrd="1" destOrd="0" parTransId="{1D671670-B99A-463B-80C9-8BA74474A755}" sibTransId="{EF1C406A-8C40-48B8-9A54-0CF45EEA1A5E}"/>
    <dgm:cxn modelId="{5DA312CB-C590-48BD-BE4E-514FC8939B45}" type="presOf" srcId="{808721F8-D5D6-40BE-A815-3C06F68B51F4}" destId="{D013169A-12F9-4E37-AD73-6F124D7E284A}" srcOrd="0" destOrd="2" presId="urn:microsoft.com/office/officeart/2011/layout/HexagonRadial"/>
    <dgm:cxn modelId="{C01A8752-ADE7-4B19-A299-21A3EC71BBBB}" type="presOf" srcId="{0B295A7F-4F00-409A-8F5B-21BE867F9111}" destId="{E98C4CE1-9483-4A49-8A86-CE6FC8B9D5E5}" srcOrd="0" destOrd="1" presId="urn:microsoft.com/office/officeart/2011/layout/HexagonRadial"/>
    <dgm:cxn modelId="{0D344FA0-DB62-4E45-9301-0DB4892CAB31}" srcId="{2D67025E-5F11-494F-BD46-B461C73CD77A}" destId="{A57531C7-52FC-4799-913D-520DD3E92B65}" srcOrd="5" destOrd="0" parTransId="{9A2D451F-FB99-4308-96C7-4FC1F247157F}" sibTransId="{4797FEC4-6CC0-4620-8977-55447DBE03C2}"/>
    <dgm:cxn modelId="{6C2580D1-9CD1-472C-A9A0-A3164D522A67}" type="presOf" srcId="{C648ACFA-8C8A-42CE-80DE-A40C1787045F}" destId="{D2B875DA-CC08-4ADE-9A02-340A84FAC2CF}" srcOrd="0" destOrd="1" presId="urn:microsoft.com/office/officeart/2011/layout/HexagonRadial"/>
    <dgm:cxn modelId="{90AAA2A5-21B4-4A0D-B499-CEA1F04E262F}" srcId="{85E775D1-5FE7-4F2C-B731-B9165A7C92C9}" destId="{2C5344D9-1304-4F34-A8D4-40611D89B2F7}" srcOrd="1" destOrd="0" parTransId="{606513BA-53DB-44DD-B166-A7D350C17624}" sibTransId="{6A960DD1-3786-42D4-8123-83D04899F892}"/>
    <dgm:cxn modelId="{C78679AE-102C-45D8-AFD3-6C504EF1EFD7}" srcId="{21EBDB81-82E9-4A84-B814-0B771A95B580}" destId="{0B295A7F-4F00-409A-8F5B-21BE867F9111}" srcOrd="0" destOrd="0" parTransId="{F014724C-80E2-4A83-9CEC-EBFB9DF43934}" sibTransId="{23D2C6A7-E7BF-40BC-BD9D-C4F323BFB325}"/>
    <dgm:cxn modelId="{D1FAEE90-9CF4-4854-AB90-DB71498491F1}" srcId="{21EBDB81-82E9-4A84-B814-0B771A95B580}" destId="{C0A1FEAE-0C82-4AA8-82E8-B680533CC1D5}" srcOrd="2" destOrd="0" parTransId="{96187A3F-6187-4C6B-9A6F-7421217BC359}" sibTransId="{572DCA2D-C391-4F0D-B980-E6ECA96FFE4C}"/>
    <dgm:cxn modelId="{8CB6C788-C8D3-4392-9DB8-E710E15A2FE8}" srcId="{21F7A96F-BAFA-45AB-8CA7-99CD4222B459}" destId="{0B415886-1785-426B-AA74-C436E6253D94}" srcOrd="0" destOrd="0" parTransId="{8C08B580-FBF2-45EA-8C1A-56E84CD50067}" sibTransId="{E08DF976-67F2-48EF-8D24-2F98DFCCBBCF}"/>
    <dgm:cxn modelId="{F8F05475-1A04-4D78-AED5-E252337A1400}" type="presOf" srcId="{7545C3CD-046E-444B-9402-EB1CE0B7C1E9}" destId="{449A9126-6F22-494E-B851-1D107C619313}" srcOrd="0" destOrd="1" presId="urn:microsoft.com/office/officeart/2011/layout/HexagonRadial"/>
    <dgm:cxn modelId="{3DBF05B4-C803-4266-8710-3113E3D1F558}" srcId="{21EBDB81-82E9-4A84-B814-0B771A95B580}" destId="{7CD904F3-186B-4701-A248-5D66F3B3C117}" srcOrd="1" destOrd="0" parTransId="{F29DD82C-0879-46F8-B0CF-ACE548850D70}" sibTransId="{7730483A-8028-4DF5-9ADC-B1E7590936D3}"/>
    <dgm:cxn modelId="{9162E6A1-AD02-4376-A5BA-7E21426B51A0}" type="presOf" srcId="{85E775D1-5FE7-4F2C-B731-B9165A7C92C9}" destId="{D2B875DA-CC08-4ADE-9A02-340A84FAC2CF}" srcOrd="0" destOrd="0" presId="urn:microsoft.com/office/officeart/2011/layout/HexagonRadial"/>
    <dgm:cxn modelId="{638B433A-7163-46AB-BA9D-E0597DD4004D}" type="presOf" srcId="{657235DF-F646-425D-B876-CBDC8AE3F6AA}" destId="{917329FD-5333-4767-82DA-CC5C6942970F}" srcOrd="0" destOrd="3" presId="urn:microsoft.com/office/officeart/2011/layout/HexagonRadial"/>
    <dgm:cxn modelId="{14D2CEE3-9CA0-4667-94D0-957CA02AD3CE}" type="presOf" srcId="{21F7A96F-BAFA-45AB-8CA7-99CD4222B459}" destId="{D013169A-12F9-4E37-AD73-6F124D7E284A}" srcOrd="0" destOrd="0" presId="urn:microsoft.com/office/officeart/2011/layout/HexagonRadial"/>
    <dgm:cxn modelId="{51C1BC87-1BEF-4BC1-B49C-C337F1E4713D}" srcId="{A8776431-D74C-4A6C-92DC-D6BF043493CF}" destId="{986CC80E-96BE-4F2C-AC20-AE565318FAF8}" srcOrd="1" destOrd="0" parTransId="{609AB15F-68FD-424D-82AC-42C05AB208A1}" sibTransId="{26E47883-4F9D-48FE-BE50-AA87A2E5DD4B}"/>
    <dgm:cxn modelId="{D147351D-FE5A-4B7B-8828-D2B6D2CFB3D5}" type="presOf" srcId="{52A3486D-2D45-4A7B-A500-73D0A215D265}" destId="{D0E068A9-8693-460F-9CD7-975B0DBEE450}" srcOrd="0" destOrd="1" presId="urn:microsoft.com/office/officeart/2011/layout/HexagonRadial"/>
    <dgm:cxn modelId="{727CC185-E674-4143-AAC0-9F53D8A2D513}" type="presOf" srcId="{FDC9C29B-1B8C-4861-A01D-FC6AE1D7E4F4}" destId="{917329FD-5333-4767-82DA-CC5C6942970F}" srcOrd="0" destOrd="4" presId="urn:microsoft.com/office/officeart/2011/layout/HexagonRadial"/>
    <dgm:cxn modelId="{C7CBB935-A83A-4444-A049-2A71EFBB2BD6}" srcId="{A8776431-D74C-4A6C-92DC-D6BF043493CF}" destId="{7545C3CD-046E-444B-9402-EB1CE0B7C1E9}" srcOrd="0" destOrd="0" parTransId="{00FD3945-11EA-44A5-A9C6-6203AA4F9454}" sibTransId="{E2CEBF8A-BBFF-4E40-899D-48F6B127992A}"/>
    <dgm:cxn modelId="{FA5764B1-FBF3-496F-A783-B4700BC414FE}" type="presOf" srcId="{E8C7B007-9A7B-435E-B9D0-1BB81AC0341C}" destId="{449A9126-6F22-494E-B851-1D107C619313}" srcOrd="0" destOrd="3" presId="urn:microsoft.com/office/officeart/2011/layout/HexagonRadial"/>
    <dgm:cxn modelId="{813A0788-42A9-4B18-8634-1EF19D6B6D00}" srcId="{A57531C7-52FC-4799-913D-520DD3E92B65}" destId="{52A3486D-2D45-4A7B-A500-73D0A215D265}" srcOrd="0" destOrd="0" parTransId="{E6AEB3C9-0D2E-40A4-A8DD-428E58265FED}" sibTransId="{5531117D-5379-4D4D-A56A-860608B304FC}"/>
    <dgm:cxn modelId="{1151CF37-7D17-49C0-BCEF-11E0458E5E3C}" type="presOf" srcId="{A57531C7-52FC-4799-913D-520DD3E92B65}" destId="{D0E068A9-8693-460F-9CD7-975B0DBEE450}" srcOrd="0" destOrd="0" presId="urn:microsoft.com/office/officeart/2011/layout/HexagonRadial"/>
    <dgm:cxn modelId="{1AD37B74-20D3-4BF3-8BF7-D46C23234691}" srcId="{85E775D1-5FE7-4F2C-B731-B9165A7C92C9}" destId="{19210B4D-EA65-49DE-AA6D-2C4A6CF2F780}" srcOrd="2" destOrd="0" parTransId="{4DCA5DCF-DCD8-457B-9246-004677D688A5}" sibTransId="{DA121DD7-8D69-4792-B3A4-079FE4FAEB23}"/>
    <dgm:cxn modelId="{15D1D72F-96F7-4C69-9421-385B8F02EA12}" srcId="{21F7A96F-BAFA-45AB-8CA7-99CD4222B459}" destId="{808721F8-D5D6-40BE-A815-3C06F68B51F4}" srcOrd="1" destOrd="0" parTransId="{F271C079-09A7-4684-A6B0-B952D3F17E91}" sibTransId="{7BFE9AB4-3D6A-4DAF-BA77-96238E3EFB28}"/>
    <dgm:cxn modelId="{B0442A4F-6F4D-43CC-AC11-D177DE67AB15}" srcId="{2D67025E-5F11-494F-BD46-B461C73CD77A}" destId="{48A377DD-7EFD-4D6B-A380-EDC120F31586}" srcOrd="3" destOrd="0" parTransId="{3B2642F2-3A7A-421D-B8EE-6E021FC1AB57}" sibTransId="{EE975044-612C-45F0-BE5E-C9357919016C}"/>
    <dgm:cxn modelId="{4F3C7FE8-A903-4E0A-A238-6568BBD298F5}" type="presOf" srcId="{380D84A7-3585-4E33-BA6E-2B3725D49758}" destId="{DFE27362-978B-4F1D-9186-C847BDED4539}" srcOrd="0" destOrd="0" presId="urn:microsoft.com/office/officeart/2011/layout/HexagonRadial"/>
    <dgm:cxn modelId="{C520811A-C94F-4725-9FE6-E11DB50FCBB5}" type="presOf" srcId="{DE7E29B7-3BFD-42E6-872A-8C0D02C832CD}" destId="{917329FD-5333-4767-82DA-CC5C6942970F}" srcOrd="0" destOrd="1" presId="urn:microsoft.com/office/officeart/2011/layout/HexagonRadial"/>
    <dgm:cxn modelId="{3B439108-959B-451A-8B68-9B2FC6DF71D2}" type="presOf" srcId="{19210B4D-EA65-49DE-AA6D-2C4A6CF2F780}" destId="{D2B875DA-CC08-4ADE-9A02-340A84FAC2CF}" srcOrd="0" destOrd="3" presId="urn:microsoft.com/office/officeart/2011/layout/HexagonRadial"/>
    <dgm:cxn modelId="{ED97884E-69E4-4CC6-B3EC-41A6E07882F6}" type="presOf" srcId="{849B55BF-D301-4202-903F-E413DFD82D49}" destId="{D0E068A9-8693-460F-9CD7-975B0DBEE450}" srcOrd="0" destOrd="3" presId="urn:microsoft.com/office/officeart/2011/layout/HexagonRadial"/>
    <dgm:cxn modelId="{08A8257A-5296-4972-ACB3-C2D6838EF2BD}" type="presOf" srcId="{C0A1FEAE-0C82-4AA8-82E8-B680533CC1D5}" destId="{E98C4CE1-9483-4A49-8A86-CE6FC8B9D5E5}" srcOrd="0" destOrd="3" presId="urn:microsoft.com/office/officeart/2011/layout/HexagonRadial"/>
    <dgm:cxn modelId="{C9CD61B3-846B-4126-A062-C8314AD2E651}" srcId="{380D84A7-3585-4E33-BA6E-2B3725D49758}" destId="{2D67025E-5F11-494F-BD46-B461C73CD77A}" srcOrd="0" destOrd="0" parTransId="{4995F121-665D-4DC6-8C5C-90C8E096F008}" sibTransId="{1005422F-7EF9-4E04-A590-C34550CF7401}"/>
    <dgm:cxn modelId="{F311B3A6-6438-494D-BA31-BD13B96590DA}" type="presOf" srcId="{44534B94-E49A-4991-89DD-E3E2D27DD34B}" destId="{D0E068A9-8693-460F-9CD7-975B0DBEE450}" srcOrd="0" destOrd="2" presId="urn:microsoft.com/office/officeart/2011/layout/HexagonRadial"/>
    <dgm:cxn modelId="{3F9AD23B-A342-4823-9002-978AB481F287}" srcId="{48A377DD-7EFD-4D6B-A380-EDC120F31586}" destId="{EE59C80F-5FB3-423B-83EF-FD91395C57F4}" srcOrd="1" destOrd="0" parTransId="{DD2A8671-02C8-4186-9430-75E7BC1D487C}" sibTransId="{324747F0-F6E1-4E00-A19B-3FAEFC034FE4}"/>
    <dgm:cxn modelId="{15FA7A3F-DE22-40D5-9C94-A04A93DDEAF6}" srcId="{2D67025E-5F11-494F-BD46-B461C73CD77A}" destId="{A8776431-D74C-4A6C-92DC-D6BF043493CF}" srcOrd="4" destOrd="0" parTransId="{F7884A92-C10D-4984-B596-5407C1FD7616}" sibTransId="{40D3BA02-9CE3-4C0E-A2CB-BBD786FA80BE}"/>
    <dgm:cxn modelId="{717F6879-D6FD-401D-90E2-56C5EDC89C62}" srcId="{85E775D1-5FE7-4F2C-B731-B9165A7C92C9}" destId="{C648ACFA-8C8A-42CE-80DE-A40C1787045F}" srcOrd="0" destOrd="0" parTransId="{5266C462-F019-4431-9177-01A14DBFD9BC}" sibTransId="{B26AD1D1-B598-4DC4-9246-65823A2C5AF4}"/>
    <dgm:cxn modelId="{13425EF3-FDE6-4C97-AD7A-DB22D7D6FA4A}" type="presOf" srcId="{21EBDB81-82E9-4A84-B814-0B771A95B580}" destId="{E98C4CE1-9483-4A49-8A86-CE6FC8B9D5E5}" srcOrd="0" destOrd="0" presId="urn:microsoft.com/office/officeart/2011/layout/HexagonRadial"/>
    <dgm:cxn modelId="{83B7A24A-294C-483F-BDC0-C8E74CED4448}" type="presOf" srcId="{48A377DD-7EFD-4D6B-A380-EDC120F31586}" destId="{917329FD-5333-4767-82DA-CC5C6942970F}" srcOrd="0" destOrd="0" presId="urn:microsoft.com/office/officeart/2011/layout/HexagonRadial"/>
    <dgm:cxn modelId="{67186A9F-9AA1-4226-9CFB-392979C1B5F4}" srcId="{48A377DD-7EFD-4D6B-A380-EDC120F31586}" destId="{DE7E29B7-3BFD-42E6-872A-8C0D02C832CD}" srcOrd="0" destOrd="0" parTransId="{25311EE2-8F92-4FD4-ACB3-60DFFD0874A5}" sibTransId="{A292654C-C7BB-472D-8A12-EAE21306A108}"/>
    <dgm:cxn modelId="{4B910E17-C422-462E-9B03-B21BD95F06D3}" type="presOf" srcId="{EE59C80F-5FB3-423B-83EF-FD91395C57F4}" destId="{917329FD-5333-4767-82DA-CC5C6942970F}" srcOrd="0" destOrd="2" presId="urn:microsoft.com/office/officeart/2011/layout/HexagonRadial"/>
    <dgm:cxn modelId="{842A733D-F4F4-420C-82DC-D951FFEC8507}" type="presOf" srcId="{2D67025E-5F11-494F-BD46-B461C73CD77A}" destId="{2070EEF6-0367-4DE8-99C3-EDF236BB3F31}" srcOrd="0" destOrd="0" presId="urn:microsoft.com/office/officeart/2011/layout/HexagonRadial"/>
    <dgm:cxn modelId="{3D8BD0CC-458C-49BA-9612-C69579F62A6A}" srcId="{A8776431-D74C-4A6C-92DC-D6BF043493CF}" destId="{E8C7B007-9A7B-435E-B9D0-1BB81AC0341C}" srcOrd="2" destOrd="0" parTransId="{FDB26858-F9C0-447F-A11E-5AA55F97980F}" sibTransId="{10605823-7EF3-440B-9A74-4DA494CFC7FA}"/>
    <dgm:cxn modelId="{206955BE-65E2-4CB6-9135-BCC1CFE6F947}" type="presOf" srcId="{A8776431-D74C-4A6C-92DC-D6BF043493CF}" destId="{449A9126-6F22-494E-B851-1D107C619313}" srcOrd="0" destOrd="0" presId="urn:microsoft.com/office/officeart/2011/layout/HexagonRadial"/>
    <dgm:cxn modelId="{A44EFC70-BEFA-4B54-8915-95DDE11BBC2E}" type="presParOf" srcId="{DFE27362-978B-4F1D-9186-C847BDED4539}" destId="{2070EEF6-0367-4DE8-99C3-EDF236BB3F31}" srcOrd="0" destOrd="0" presId="urn:microsoft.com/office/officeart/2011/layout/HexagonRadial"/>
    <dgm:cxn modelId="{4C8F16E6-3F87-40D1-987E-1F46A20F6064}" type="presParOf" srcId="{DFE27362-978B-4F1D-9186-C847BDED4539}" destId="{1F10AD39-7F7A-4A56-9FA3-5C67D16074B0}" srcOrd="1" destOrd="0" presId="urn:microsoft.com/office/officeart/2011/layout/HexagonRadial"/>
    <dgm:cxn modelId="{86E70463-C9BF-49E0-ACD1-F2D1A1654C69}" type="presParOf" srcId="{1F10AD39-7F7A-4A56-9FA3-5C67D16074B0}" destId="{8FEAB654-5777-452F-A509-41267711D49A}" srcOrd="0" destOrd="0" presId="urn:microsoft.com/office/officeart/2011/layout/HexagonRadial"/>
    <dgm:cxn modelId="{ED90A54D-2D68-4462-8DAE-A254526D49BD}" type="presParOf" srcId="{DFE27362-978B-4F1D-9186-C847BDED4539}" destId="{D2B875DA-CC08-4ADE-9A02-340A84FAC2CF}" srcOrd="2" destOrd="0" presId="urn:microsoft.com/office/officeart/2011/layout/HexagonRadial"/>
    <dgm:cxn modelId="{8487CBB6-10DD-4D5A-9061-3952A7F1434F}" type="presParOf" srcId="{DFE27362-978B-4F1D-9186-C847BDED4539}" destId="{3E4BA7A4-8278-4D58-A440-6E10DFF9D95D}" srcOrd="3" destOrd="0" presId="urn:microsoft.com/office/officeart/2011/layout/HexagonRadial"/>
    <dgm:cxn modelId="{9CE113B3-8110-453B-B86D-1EAC024E28C4}" type="presParOf" srcId="{3E4BA7A4-8278-4D58-A440-6E10DFF9D95D}" destId="{E1A2EA83-074B-4033-A408-9773AF63FD70}" srcOrd="0" destOrd="0" presId="urn:microsoft.com/office/officeart/2011/layout/HexagonRadial"/>
    <dgm:cxn modelId="{897E10F6-8F71-43F7-9502-6C3B37615201}" type="presParOf" srcId="{DFE27362-978B-4F1D-9186-C847BDED4539}" destId="{D013169A-12F9-4E37-AD73-6F124D7E284A}" srcOrd="4" destOrd="0" presId="urn:microsoft.com/office/officeart/2011/layout/HexagonRadial"/>
    <dgm:cxn modelId="{1C958F15-BA39-4F0E-9801-6E2A6BEC170E}" type="presParOf" srcId="{DFE27362-978B-4F1D-9186-C847BDED4539}" destId="{3D32F83C-C59D-4F15-8F1D-43CB4A15DB58}" srcOrd="5" destOrd="0" presId="urn:microsoft.com/office/officeart/2011/layout/HexagonRadial"/>
    <dgm:cxn modelId="{1F383944-8E4B-4EA3-B728-1400258D1523}" type="presParOf" srcId="{3D32F83C-C59D-4F15-8F1D-43CB4A15DB58}" destId="{148C856B-3763-44BE-99CC-E1706E4C9646}" srcOrd="0" destOrd="0" presId="urn:microsoft.com/office/officeart/2011/layout/HexagonRadial"/>
    <dgm:cxn modelId="{524424F8-C81B-402F-B0CC-B752C372B79E}" type="presParOf" srcId="{DFE27362-978B-4F1D-9186-C847BDED4539}" destId="{E98C4CE1-9483-4A49-8A86-CE6FC8B9D5E5}" srcOrd="6" destOrd="0" presId="urn:microsoft.com/office/officeart/2011/layout/HexagonRadial"/>
    <dgm:cxn modelId="{AB6E00AE-91C7-4812-87E1-98247C43552F}" type="presParOf" srcId="{DFE27362-978B-4F1D-9186-C847BDED4539}" destId="{1BE18EAA-226C-462F-B914-4FB4927E0416}" srcOrd="7" destOrd="0" presId="urn:microsoft.com/office/officeart/2011/layout/HexagonRadial"/>
    <dgm:cxn modelId="{75E639D9-8423-42EA-8D56-FF9134A0BBD2}" type="presParOf" srcId="{1BE18EAA-226C-462F-B914-4FB4927E0416}" destId="{83D17C0F-5E4B-49F6-8AB9-A4C8300FED0E}" srcOrd="0" destOrd="0" presId="urn:microsoft.com/office/officeart/2011/layout/HexagonRadial"/>
    <dgm:cxn modelId="{44417709-61E2-48CF-B738-CF33B908F4D0}" type="presParOf" srcId="{DFE27362-978B-4F1D-9186-C847BDED4539}" destId="{917329FD-5333-4767-82DA-CC5C6942970F}" srcOrd="8" destOrd="0" presId="urn:microsoft.com/office/officeart/2011/layout/HexagonRadial"/>
    <dgm:cxn modelId="{C82B86F5-B233-4DAB-B311-15E0E5BBD810}" type="presParOf" srcId="{DFE27362-978B-4F1D-9186-C847BDED4539}" destId="{8A33DC78-6416-427F-9548-02B6F91FD516}" srcOrd="9" destOrd="0" presId="urn:microsoft.com/office/officeart/2011/layout/HexagonRadial"/>
    <dgm:cxn modelId="{E2232943-1835-41F5-9003-E9910F9BF6D4}" type="presParOf" srcId="{8A33DC78-6416-427F-9548-02B6F91FD516}" destId="{FBCB1F10-749F-467B-9FA6-C67BCE47E6C8}" srcOrd="0" destOrd="0" presId="urn:microsoft.com/office/officeart/2011/layout/HexagonRadial"/>
    <dgm:cxn modelId="{EB4DD439-0B5F-44F0-979A-A0A451557DED}" type="presParOf" srcId="{DFE27362-978B-4F1D-9186-C847BDED4539}" destId="{449A9126-6F22-494E-B851-1D107C619313}" srcOrd="10" destOrd="0" presId="urn:microsoft.com/office/officeart/2011/layout/HexagonRadial"/>
    <dgm:cxn modelId="{2D08340B-6C1B-4A36-AFB2-1C3C85ADD6ED}" type="presParOf" srcId="{DFE27362-978B-4F1D-9186-C847BDED4539}" destId="{FA6BFFDF-3F3C-4DF9-AEBA-0EAA4E36C307}" srcOrd="11" destOrd="0" presId="urn:microsoft.com/office/officeart/2011/layout/HexagonRadial"/>
    <dgm:cxn modelId="{AE62A802-8C9F-4332-85EE-92B51A63B638}" type="presParOf" srcId="{FA6BFFDF-3F3C-4DF9-AEBA-0EAA4E36C307}" destId="{428617CF-2C03-4BD2-B80D-65B5E6B5C31F}" srcOrd="0" destOrd="0" presId="urn:microsoft.com/office/officeart/2011/layout/HexagonRadial"/>
    <dgm:cxn modelId="{44EE1422-B8B8-438A-9C55-C64960E8BF61}" type="presParOf" srcId="{DFE27362-978B-4F1D-9186-C847BDED4539}" destId="{D0E068A9-8693-460F-9CD7-975B0DBEE450}" srcOrd="12" destOrd="0" presId="urn:microsoft.com/office/officeart/2011/layout/HexagonRadial"/>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F0BF6F84-677B-4225-BAAB-378615BBA4E4}" type="datetimeFigureOut">
              <a:rPr lang="en-US" smtClean="0"/>
              <a:t>7/23/2014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297EF3D5-DB98-4969-B6C4-D870B44488B3}" type="slidenum">
              <a:rPr lang="en-US" smtClean="0"/>
              <a:t>‹#›</a:t>
            </a:fld>
            <a:endParaRPr lang="en-US"/>
          </a:p>
        </p:txBody>
      </p:sp>
    </p:spTree>
    <p:extLst>
      <p:ext uri="{BB962C8B-B14F-4D97-AF65-F5344CB8AC3E}">
        <p14:creationId xmlns:p14="http://schemas.microsoft.com/office/powerpoint/2010/main" val="32778903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8:45 AM to 9:30 AM – including Q&amp;A</a:t>
            </a:r>
          </a:p>
          <a:p>
            <a:r>
              <a:rPr lang="en-US" dirty="0" smtClean="0"/>
              <a:t>Roughly 35</a:t>
            </a:r>
            <a:r>
              <a:rPr lang="en-US" baseline="0" dirty="0" smtClean="0"/>
              <a:t> slides should do it</a:t>
            </a:r>
          </a:p>
          <a:p>
            <a:pPr>
              <a:spcBef>
                <a:spcPts val="0"/>
              </a:spcBef>
            </a:pPr>
            <a:r>
              <a:rPr lang="en-US" sz="1200" dirty="0" smtClean="0">
                <a:latin typeface="Times New Roman" panose="02020603050405020304" pitchFamily="18" charset="0"/>
                <a:cs typeface="Times New Roman" panose="02020603050405020304" pitchFamily="18" charset="0"/>
              </a:rPr>
              <a:t>Views and opinions expressed herein are my own, un-blessed by SNS, ORNL or DOE management.</a:t>
            </a:r>
            <a:r>
              <a:rPr lang="en-US" sz="1200" baseline="0" dirty="0" smtClean="0">
                <a:latin typeface="Times New Roman" panose="02020603050405020304" pitchFamily="18" charset="0"/>
                <a:cs typeface="Times New Roman" panose="02020603050405020304" pitchFamily="18" charset="0"/>
              </a:rPr>
              <a:t> </a:t>
            </a:r>
            <a:endParaRPr lang="en-US" dirty="0"/>
          </a:p>
        </p:txBody>
      </p:sp>
      <p:sp>
        <p:nvSpPr>
          <p:cNvPr id="4" name="Slide Number Placeholder 3"/>
          <p:cNvSpPr>
            <a:spLocks noGrp="1"/>
          </p:cNvSpPr>
          <p:nvPr>
            <p:ph type="sldNum" sz="quarter" idx="10"/>
          </p:nvPr>
        </p:nvSpPr>
        <p:spPr/>
        <p:txBody>
          <a:bodyPr/>
          <a:lstStyle/>
          <a:p>
            <a:fld id="{297EF3D5-DB98-4969-B6C4-D870B44488B3}" type="slidenum">
              <a:rPr lang="en-US" smtClean="0"/>
              <a:t>1</a:t>
            </a:fld>
            <a:endParaRPr lang="en-US"/>
          </a:p>
        </p:txBody>
      </p:sp>
    </p:spTree>
    <p:extLst>
      <p:ext uri="{BB962C8B-B14F-4D97-AF65-F5344CB8AC3E}">
        <p14:creationId xmlns:p14="http://schemas.microsoft.com/office/powerpoint/2010/main" val="12553510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Photo has been modified</a:t>
            </a:r>
            <a:endParaRPr lang="en-US" dirty="0"/>
          </a:p>
        </p:txBody>
      </p:sp>
      <p:sp>
        <p:nvSpPr>
          <p:cNvPr id="4" name="Slide Number Placeholder 3"/>
          <p:cNvSpPr>
            <a:spLocks noGrp="1"/>
          </p:cNvSpPr>
          <p:nvPr>
            <p:ph type="sldNum" sz="quarter" idx="10"/>
          </p:nvPr>
        </p:nvSpPr>
        <p:spPr/>
        <p:txBody>
          <a:bodyPr/>
          <a:lstStyle/>
          <a:p>
            <a:fld id="{8A35BCCE-6EF6-48CC-9449-0254061588D5}" type="slidenum">
              <a:rPr lang="en-US" smtClean="0"/>
              <a:t>2</a:t>
            </a:fld>
            <a:endParaRPr lang="en-US"/>
          </a:p>
        </p:txBody>
      </p:sp>
    </p:spTree>
    <p:extLst>
      <p:ext uri="{BB962C8B-B14F-4D97-AF65-F5344CB8AC3E}">
        <p14:creationId xmlns:p14="http://schemas.microsoft.com/office/powerpoint/2010/main" val="34261869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Component lifetime limits are generally assigned</a:t>
            </a:r>
            <a:r>
              <a:rPr lang="en-US" baseline="0" dirty="0" smtClean="0"/>
              <a:t> to limit the decrease in ductility (a measure of fracture toughness) to a level that limits the risk of failure.  Historically this limit has been has corresponded with a decrease in ductility to approximately 10% total elongation; below 10% total elongation is GENERALLY considered “low” ductility.</a:t>
            </a:r>
          </a:p>
          <a:p>
            <a:endParaRPr lang="en-US" baseline="0" dirty="0" smtClean="0"/>
          </a:p>
          <a:p>
            <a:r>
              <a:rPr lang="en-US" baseline="0" dirty="0" smtClean="0"/>
              <a:t>For the SNS PBW the lifetime limit is based on the He gas production from the proton beam.  Previous experience with proton-irradiated aluminum suggests grain boundary embrittlement from He gas accumulation is the most probable life limiting phenomenon.  The current He gas production limit of 2,000 appm He is based on the experience with the AlMg</a:t>
            </a:r>
            <a:r>
              <a:rPr lang="en-US" baseline="-25000" dirty="0" smtClean="0"/>
              <a:t>3</a:t>
            </a:r>
            <a:r>
              <a:rPr lang="en-US" baseline="0" dirty="0" smtClean="0"/>
              <a:t> target “safety hull” at the SINQ facility – which corresponds to only ~3.6 dpa.</a:t>
            </a:r>
          </a:p>
          <a:p>
            <a:endParaRPr lang="en-US" baseline="0" dirty="0" smtClean="0"/>
          </a:p>
          <a:p>
            <a:r>
              <a:rPr lang="en-US" baseline="0" dirty="0" smtClean="0"/>
              <a:t>The lifetime limit for the inner reflector plug (IRP) is based on burn up of the gadolinium poison in the moderator vessels – NOT radiation-induced changes in mechanical properties of the IRP structural materials.</a:t>
            </a:r>
            <a:endParaRPr lang="en-US" dirty="0"/>
          </a:p>
        </p:txBody>
      </p:sp>
      <p:sp>
        <p:nvSpPr>
          <p:cNvPr id="4" name="Slide Number Placeholder 3"/>
          <p:cNvSpPr>
            <a:spLocks noGrp="1"/>
          </p:cNvSpPr>
          <p:nvPr>
            <p:ph type="sldNum" sz="quarter" idx="10"/>
          </p:nvPr>
        </p:nvSpPr>
        <p:spPr/>
        <p:txBody>
          <a:bodyPr/>
          <a:lstStyle/>
          <a:p>
            <a:fld id="{5F07F34D-1051-7343-93BF-90C529E8EF02}" type="slidenum">
              <a:rPr lang="en-US" smtClean="0"/>
              <a:t>12</a:t>
            </a:fld>
            <a:endParaRPr lang="en-US"/>
          </a:p>
        </p:txBody>
      </p:sp>
    </p:spTree>
    <p:extLst>
      <p:ext uri="{BB962C8B-B14F-4D97-AF65-F5344CB8AC3E}">
        <p14:creationId xmlns:p14="http://schemas.microsoft.com/office/powerpoint/2010/main" val="22356358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smtClean="0"/>
              <a:t>Shoulder-loading was used to </a:t>
            </a:r>
          </a:p>
          <a:p>
            <a:pPr marL="228587" indent="-228587">
              <a:buFont typeface="+mj-lt"/>
              <a:buAutoNum type="arabicPeriod"/>
              <a:defRPr/>
            </a:pPr>
            <a:r>
              <a:rPr lang="en-US" dirty="0" smtClean="0"/>
              <a:t>Simplify specimen loading during testing</a:t>
            </a:r>
          </a:p>
          <a:p>
            <a:pPr marL="228587" indent="-228587">
              <a:buFont typeface="+mj-lt"/>
              <a:buAutoNum type="arabicPeriod"/>
              <a:defRPr/>
            </a:pPr>
            <a:r>
              <a:rPr lang="en-US" dirty="0" smtClean="0"/>
              <a:t>Prevent erroneous elongation values from pin-hole elongation…called </a:t>
            </a:r>
            <a:r>
              <a:rPr lang="en-US" i="1" dirty="0" smtClean="0"/>
              <a:t>footballing</a:t>
            </a:r>
            <a:r>
              <a:rPr lang="en-US" dirty="0" smtClean="0"/>
              <a:t> (in American</a:t>
            </a:r>
            <a:r>
              <a:rPr lang="en-US" smtClean="0"/>
              <a:t>-speak</a:t>
            </a:r>
            <a:endParaRPr lang="en-US" dirty="0"/>
          </a:p>
        </p:txBody>
      </p:sp>
      <p:sp>
        <p:nvSpPr>
          <p:cNvPr id="4" name="Slide Number Placeholder 3"/>
          <p:cNvSpPr>
            <a:spLocks noGrp="1"/>
          </p:cNvSpPr>
          <p:nvPr>
            <p:ph type="sldNum" sz="quarter" idx="5"/>
          </p:nvPr>
        </p:nvSpPr>
        <p:spPr/>
        <p:txBody>
          <a:bodyPr/>
          <a:lstStyle/>
          <a:p>
            <a:pPr>
              <a:defRPr/>
            </a:pPr>
            <a:fld id="{E0861336-3EDB-D841-8DAD-51DA181A9633}" type="slidenum">
              <a:rPr lang="en-US" smtClean="0"/>
              <a:pPr>
                <a:defRPr/>
              </a:pPr>
              <a:t>13</a:t>
            </a:fld>
            <a:endParaRPr lang="en-US"/>
          </a:p>
        </p:txBody>
      </p:sp>
    </p:spTree>
    <p:extLst>
      <p:ext uri="{BB962C8B-B14F-4D97-AF65-F5344CB8AC3E}">
        <p14:creationId xmlns:p14="http://schemas.microsoft.com/office/powerpoint/2010/main" val="29448769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 the left is fracture toughness. The two plots</a:t>
            </a:r>
            <a:r>
              <a:rPr lang="en-US" baseline="0" dirty="0" smtClean="0"/>
              <a:t> on the right contain data from the Fusion Materials Program Database on irradiation effects in 316xx variants, and show that during irradiation 316xx increases in strength and decreases in ductility.  While, these data show a low ductility after ~10 dpa it is important to remember that this is uniform elongation and there is typically still an appreciable amount of ductility in this material; total elongation values remain between 10-40% after 5-7 dpa.</a:t>
            </a:r>
          </a:p>
          <a:p>
            <a:endParaRPr lang="en-US" baseline="0" dirty="0" smtClean="0"/>
          </a:p>
          <a:p>
            <a:r>
              <a:rPr lang="en-US" baseline="0" dirty="0" smtClean="0"/>
              <a:t>The plot on the left is fracture toughness data from irradiated components at Los Alamos.  Results show that while the fracture toughness of the 3xx variants decreases with increasing dose, the fracture toughness appears to saturate between 60-75 </a:t>
            </a:r>
            <a:r>
              <a:rPr lang="en-US" baseline="0" dirty="0" err="1" smtClean="0"/>
              <a:t>Mpa√m</a:t>
            </a:r>
            <a:endParaRPr lang="en-US" baseline="30000" dirty="0"/>
          </a:p>
        </p:txBody>
      </p:sp>
      <p:sp>
        <p:nvSpPr>
          <p:cNvPr id="4" name="Slide Number Placeholder 3"/>
          <p:cNvSpPr>
            <a:spLocks noGrp="1"/>
          </p:cNvSpPr>
          <p:nvPr>
            <p:ph type="sldNum" sz="quarter" idx="10"/>
          </p:nvPr>
        </p:nvSpPr>
        <p:spPr/>
        <p:txBody>
          <a:bodyPr/>
          <a:lstStyle/>
          <a:p>
            <a:fld id="{5F07F34D-1051-7343-93BF-90C529E8EF02}" type="slidenum">
              <a:rPr lang="en-US" smtClean="0"/>
              <a:t>14</a:t>
            </a:fld>
            <a:endParaRPr lang="en-US"/>
          </a:p>
        </p:txBody>
      </p:sp>
    </p:spTree>
    <p:extLst>
      <p:ext uri="{BB962C8B-B14F-4D97-AF65-F5344CB8AC3E}">
        <p14:creationId xmlns:p14="http://schemas.microsoft.com/office/powerpoint/2010/main" val="31058435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Science mission dictates the neutron</a:t>
            </a:r>
            <a:r>
              <a:rPr lang="en-US" baseline="0" dirty="0" smtClean="0"/>
              <a:t> phase space that is required at the sample position.</a:t>
            </a:r>
          </a:p>
          <a:p>
            <a:r>
              <a:rPr lang="en-US" baseline="0" dirty="0" smtClean="0"/>
              <a:t>Instruments will likely be more narrow in what they can do – but do that much better in order to obtain these types of gains (e.g. smaller samples)</a:t>
            </a:r>
            <a:endParaRPr lang="en-US" dirty="0"/>
          </a:p>
        </p:txBody>
      </p:sp>
      <p:sp>
        <p:nvSpPr>
          <p:cNvPr id="4" name="Slide Number Placeholder 3"/>
          <p:cNvSpPr>
            <a:spLocks noGrp="1"/>
          </p:cNvSpPr>
          <p:nvPr>
            <p:ph type="sldNum" sz="quarter" idx="10"/>
          </p:nvPr>
        </p:nvSpPr>
        <p:spPr/>
        <p:txBody>
          <a:bodyPr/>
          <a:lstStyle/>
          <a:p>
            <a:fld id="{B8CEC097-17F1-4AC9-8FDA-E3A997713538}" type="slidenum">
              <a:rPr lang="en-US" smtClean="0"/>
              <a:t>17</a:t>
            </a:fld>
            <a:endParaRPr lang="en-US" dirty="0"/>
          </a:p>
        </p:txBody>
      </p:sp>
    </p:spTree>
    <p:extLst>
      <p:ext uri="{BB962C8B-B14F-4D97-AF65-F5344CB8AC3E}">
        <p14:creationId xmlns:p14="http://schemas.microsoft.com/office/powerpoint/2010/main" val="145308313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bwMode="auto">
          <a:xfrm>
            <a:off x="5610225" y="0"/>
            <a:ext cx="26988" cy="6858000"/>
          </a:xfrm>
          <a:prstGeom prst="rect">
            <a:avLst/>
          </a:prstGeom>
          <a:solidFill>
            <a:schemeClr val="tx2"/>
          </a:solidFill>
          <a:ln w="9525" cap="flat" cmpd="sng" algn="ctr">
            <a:noFill/>
            <a:prstDash val="solid"/>
            <a:round/>
            <a:headEnd type="none" w="med" len="med"/>
            <a:tailEnd type="none" w="med" len="med"/>
          </a:ln>
          <a:effectLst/>
        </p:spPr>
        <p:txBody>
          <a:bodyPr/>
          <a:lstStyle/>
          <a:p>
            <a:pPr eaLnBrk="0" hangingPunct="0">
              <a:defRPr/>
            </a:pPr>
            <a:endParaRPr lang="en-US">
              <a:latin typeface="Arial" pitchFamily="34" charset="0"/>
              <a:cs typeface="Arial" pitchFamily="34" charset="0"/>
            </a:endParaRPr>
          </a:p>
        </p:txBody>
      </p:sp>
      <p:sp>
        <p:nvSpPr>
          <p:cNvPr id="2" name="Title 1"/>
          <p:cNvSpPr>
            <a:spLocks noGrp="1"/>
          </p:cNvSpPr>
          <p:nvPr>
            <p:ph type="ctrTitle"/>
          </p:nvPr>
        </p:nvSpPr>
        <p:spPr>
          <a:xfrm>
            <a:off x="117378" y="1085334"/>
            <a:ext cx="4454622" cy="877163"/>
          </a:xfrm>
        </p:spPr>
        <p:txBody>
          <a:bodyPr wrap="square">
            <a:spAutoFit/>
          </a:bodyPr>
          <a:lstStyle>
            <a:lvl1pPr algn="l">
              <a:defRPr/>
            </a:lvl1pPr>
          </a:lstStyle>
          <a:p>
            <a:r>
              <a:rPr lang="en-US" smtClean="0"/>
              <a:t>Click to edit Master title style</a:t>
            </a:r>
            <a:endParaRPr lang="en-US" dirty="0"/>
          </a:p>
        </p:txBody>
      </p:sp>
      <p:sp>
        <p:nvSpPr>
          <p:cNvPr id="3" name="Subtitle 2"/>
          <p:cNvSpPr>
            <a:spLocks noGrp="1"/>
          </p:cNvSpPr>
          <p:nvPr>
            <p:ph type="subTitle" idx="1"/>
          </p:nvPr>
        </p:nvSpPr>
        <p:spPr>
          <a:xfrm>
            <a:off x="117378" y="2667000"/>
            <a:ext cx="4170536" cy="424732"/>
          </a:xfrm>
        </p:spPr>
        <p:txBody>
          <a:bodyPr wrap="square">
            <a:spAutoFit/>
          </a:bodyPr>
          <a:lstStyle>
            <a:lvl1pPr marL="0" indent="0" algn="l">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10" name="Picture 9" descr="New_DOE_Logo_Color_042808.png"/>
          <p:cNvPicPr>
            <a:picLocks noChangeAspect="1"/>
          </p:cNvPicPr>
          <p:nvPr/>
        </p:nvPicPr>
        <p:blipFill>
          <a:blip r:embed="rId2" cstate="print"/>
          <a:srcRect/>
          <a:stretch>
            <a:fillRect/>
          </a:stretch>
        </p:blipFill>
        <p:spPr bwMode="auto">
          <a:xfrm>
            <a:off x="228600" y="6238875"/>
            <a:ext cx="1743075" cy="438150"/>
          </a:xfrm>
          <a:prstGeom prst="rect">
            <a:avLst/>
          </a:prstGeom>
          <a:noFill/>
          <a:ln w="9525">
            <a:noFill/>
            <a:miter lim="800000"/>
            <a:headEnd/>
            <a:tailEnd/>
          </a:ln>
        </p:spPr>
      </p:pic>
      <p:pic>
        <p:nvPicPr>
          <p:cNvPr id="7" name="Picture 6" descr="ORNL_managed by.png"/>
          <p:cNvPicPr>
            <a:picLocks noChangeAspect="1"/>
          </p:cNvPicPr>
          <p:nvPr/>
        </p:nvPicPr>
        <p:blipFill>
          <a:blip r:embed="rId3" cstate="print"/>
          <a:stretch>
            <a:fillRect/>
          </a:stretch>
        </p:blipFill>
        <p:spPr>
          <a:xfrm>
            <a:off x="5647038" y="6201688"/>
            <a:ext cx="3505200" cy="452426"/>
          </a:xfrm>
          <a:prstGeom prst="rect">
            <a:avLst/>
          </a:prstGeom>
        </p:spPr>
      </p:pic>
      <p:pic>
        <p:nvPicPr>
          <p:cNvPr id="9" name="Picture 1" descr="nscd_Circles_PPT_template4.png"/>
          <p:cNvPicPr>
            <a:picLocks noChangeAspect="1"/>
          </p:cNvPicPr>
          <p:nvPr/>
        </p:nvPicPr>
        <p:blipFill>
          <a:blip r:embed="rId4">
            <a:extLst>
              <a:ext uri="{28A0092B-C50C-407E-A947-70E740481C1C}">
                <a14:useLocalDpi xmlns:a14="http://schemas.microsoft.com/office/drawing/2010/main" val="0"/>
              </a:ext>
            </a:extLst>
          </a:blip>
          <a:srcRect l="47917" t="12038" b="14075"/>
          <a:stretch>
            <a:fillRect/>
          </a:stretch>
        </p:blipFill>
        <p:spPr bwMode="auto">
          <a:xfrm>
            <a:off x="4381500" y="825500"/>
            <a:ext cx="4762500" cy="5067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8_Blank">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1204" y="177114"/>
            <a:ext cx="8229600" cy="484748"/>
          </a:xfrm>
          <a:prstGeom prst="rect">
            <a:avLst/>
          </a:prstGeom>
        </p:spPr>
        <p:txBody>
          <a:bodyPr vert="horz" lIns="91440" tIns="45720" rIns="91440" bIns="45720" rtlCol="0" anchor="t" anchorCtr="0">
            <a:spAutoFit/>
          </a:bodyPr>
          <a:lstStyle/>
          <a:p>
            <a:r>
              <a:rPr lang="en-US" smtClean="0"/>
              <a:t>Click to edit Master title style</a:t>
            </a:r>
            <a:endParaRPr lang="en-US" dirty="0"/>
          </a:p>
        </p:txBody>
      </p:sp>
      <p:sp>
        <p:nvSpPr>
          <p:cNvPr id="3" name="Text Placeholder 2"/>
          <p:cNvSpPr>
            <a:spLocks noGrp="1"/>
          </p:cNvSpPr>
          <p:nvPr>
            <p:ph type="body" idx="1"/>
          </p:nvPr>
        </p:nvSpPr>
        <p:spPr>
          <a:xfrm>
            <a:off x="111204" y="1344823"/>
            <a:ext cx="8229600" cy="2024144"/>
          </a:xfrm>
          <a:prstGeom prst="rect">
            <a:avLst/>
          </a:prstGeom>
        </p:spPr>
        <p:txBody>
          <a:bodyPr vert="horz" lIns="91440" tIns="45720" rIns="91440" bIns="4572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Rectangle 6"/>
          <p:cNvSpPr>
            <a:spLocks noChangeArrowheads="1"/>
          </p:cNvSpPr>
          <p:nvPr/>
        </p:nvSpPr>
        <p:spPr bwMode="auto">
          <a:xfrm flipH="1">
            <a:off x="228600" y="6402858"/>
            <a:ext cx="2819400" cy="304800"/>
          </a:xfrm>
          <a:prstGeom prst="rect">
            <a:avLst/>
          </a:prstGeom>
          <a:noFill/>
          <a:ln w="9525">
            <a:noFill/>
            <a:miter lim="800000"/>
            <a:headEnd/>
            <a:tailEnd/>
          </a:ln>
          <a:effectLst/>
        </p:spPr>
        <p:txBody>
          <a:bodyPr lIns="0" tIns="0" rIns="0" bIns="0"/>
          <a:lstStyle/>
          <a:p>
            <a:pPr algn="l" defTabSz="173038" eaLnBrk="1" hangingPunct="1">
              <a:lnSpc>
                <a:spcPct val="90000"/>
              </a:lnSpc>
              <a:tabLst>
                <a:tab pos="230188" algn="l"/>
              </a:tabLst>
              <a:defRPr/>
            </a:pPr>
            <a:fld id="{5090E27C-CA13-484A-97F4-0144A35C19E2}" type="slidenum">
              <a:rPr lang="en-US" sz="900" b="0" smtClean="0">
                <a:solidFill>
                  <a:schemeClr val="bg1">
                    <a:lumMod val="75000"/>
                  </a:schemeClr>
                </a:solidFill>
                <a:latin typeface="Times New Roman" pitchFamily="18" charset="0"/>
                <a:cs typeface="Times New Roman" pitchFamily="18" charset="0"/>
              </a:rPr>
              <a:pPr algn="l" defTabSz="173038" eaLnBrk="1" hangingPunct="1">
                <a:lnSpc>
                  <a:spcPct val="90000"/>
                </a:lnSpc>
                <a:tabLst>
                  <a:tab pos="230188" algn="l"/>
                </a:tabLst>
                <a:defRPr/>
              </a:pPr>
              <a:t>‹#›</a:t>
            </a:fld>
            <a:r>
              <a:rPr lang="en-US" sz="900" b="0" dirty="0" smtClean="0">
                <a:solidFill>
                  <a:schemeClr val="bg1">
                    <a:lumMod val="75000"/>
                  </a:schemeClr>
                </a:solidFill>
                <a:latin typeface="Times New Roman" pitchFamily="18" charset="0"/>
                <a:cs typeface="Times New Roman" pitchFamily="18" charset="0"/>
              </a:rPr>
              <a:t>	Managed by UT-Battelle</a:t>
            </a:r>
            <a:br>
              <a:rPr lang="en-US" sz="900" b="0" dirty="0" smtClean="0">
                <a:solidFill>
                  <a:schemeClr val="bg1">
                    <a:lumMod val="75000"/>
                  </a:schemeClr>
                </a:solidFill>
                <a:latin typeface="Times New Roman" pitchFamily="18" charset="0"/>
                <a:cs typeface="Times New Roman" pitchFamily="18" charset="0"/>
              </a:rPr>
            </a:br>
            <a:r>
              <a:rPr lang="en-US" sz="900" b="0" dirty="0" smtClean="0">
                <a:solidFill>
                  <a:schemeClr val="bg1">
                    <a:lumMod val="75000"/>
                  </a:schemeClr>
                </a:solidFill>
                <a:latin typeface="Times New Roman" pitchFamily="18" charset="0"/>
                <a:cs typeface="Times New Roman" pitchFamily="18" charset="0"/>
              </a:rPr>
              <a:t>	for the U.S. Department of Energy</a:t>
            </a:r>
            <a:endParaRPr lang="en-US" sz="900" b="0" dirty="0">
              <a:solidFill>
                <a:schemeClr val="bg1">
                  <a:lumMod val="75000"/>
                </a:schemeClr>
              </a:solidFill>
              <a:latin typeface="Times New Roman" pitchFamily="18" charset="0"/>
              <a:cs typeface="Times New Roman" pitchFamily="18" charset="0"/>
            </a:endParaRPr>
          </a:p>
        </p:txBody>
      </p:sp>
      <p:pic>
        <p:nvPicPr>
          <p:cNvPr id="6" name="Content Placeholder 10" descr="ORNL emboss_2.png"/>
          <p:cNvPicPr>
            <a:picLocks noChangeAspect="1"/>
          </p:cNvPicPr>
          <p:nvPr/>
        </p:nvPicPr>
        <p:blipFill>
          <a:blip r:embed="rId8" cstate="print"/>
          <a:srcRect/>
          <a:stretch>
            <a:fillRect/>
          </a:stretch>
        </p:blipFill>
        <p:spPr bwMode="auto">
          <a:xfrm>
            <a:off x="8077200" y="6216650"/>
            <a:ext cx="890588" cy="457200"/>
          </a:xfrm>
          <a:prstGeom prst="rect">
            <a:avLst/>
          </a:prstGeom>
          <a:noFill/>
          <a:ln w="9525">
            <a:noFill/>
            <a:miter lim="800000"/>
            <a:headEnd/>
            <a:tailEnd/>
          </a:ln>
        </p:spPr>
      </p:pic>
      <p:sp>
        <p:nvSpPr>
          <p:cNvPr id="7" name="Rectangle 256"/>
          <p:cNvSpPr txBox="1">
            <a:spLocks noChangeArrowheads="1"/>
          </p:cNvSpPr>
          <p:nvPr/>
        </p:nvSpPr>
        <p:spPr>
          <a:xfrm>
            <a:off x="3124200" y="6476464"/>
            <a:ext cx="2895600" cy="182562"/>
          </a:xfrm>
          <a:prstGeom prst="rect">
            <a:avLst/>
          </a:prstGeom>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smtClean="0">
                <a:ln>
                  <a:noFill/>
                </a:ln>
                <a:solidFill>
                  <a:schemeClr val="bg1">
                    <a:lumMod val="75000"/>
                  </a:schemeClr>
                </a:solidFill>
                <a:effectLst/>
                <a:uLnTx/>
                <a:uFillTx/>
                <a:latin typeface="Times New Roman" pitchFamily="18" charset="0"/>
                <a:ea typeface="+mn-ea"/>
                <a:cs typeface="Times New Roman" pitchFamily="18" charset="0"/>
              </a:rPr>
              <a:t>Spallation Neutron Source Facilities</a:t>
            </a:r>
            <a:endParaRPr kumimoji="0" lang="en-US" sz="900" b="0" i="0" u="none" strike="noStrike" kern="1200" cap="none" spc="0" normalizeH="0" baseline="0" noProof="0" dirty="0">
              <a:ln>
                <a:noFill/>
              </a:ln>
              <a:solidFill>
                <a:schemeClr val="bg1">
                  <a:lumMod val="75000"/>
                </a:schemeClr>
              </a:solidFill>
              <a:effectLst/>
              <a:uLnTx/>
              <a:uFillTx/>
              <a:latin typeface="Times New Roman" pitchFamily="18" charset="0"/>
              <a:ea typeface="+mn-ea"/>
              <a:cs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xStyles>
    <p:titleStyle>
      <a:lvl1pPr algn="l" defTabSz="914400" rtl="0" eaLnBrk="1" latinLnBrk="0" hangingPunct="1">
        <a:lnSpc>
          <a:spcPct val="85000"/>
        </a:lnSpc>
        <a:spcBef>
          <a:spcPct val="0"/>
        </a:spcBef>
        <a:buNone/>
        <a:defRPr sz="3000" kern="1200">
          <a:solidFill>
            <a:srgbClr val="006C3A"/>
          </a:solidFill>
          <a:latin typeface="Arial Black" pitchFamily="34" charset="0"/>
          <a:ea typeface="+mj-ea"/>
          <a:cs typeface="+mj-cs"/>
        </a:defRPr>
      </a:lvl1pPr>
    </p:titleStyle>
    <p:bodyStyle>
      <a:lvl1pPr marL="230188" indent="-230188" algn="l" defTabSz="914400" rtl="0" eaLnBrk="1" latinLnBrk="0" hangingPunct="1">
        <a:lnSpc>
          <a:spcPct val="90000"/>
        </a:lnSpc>
        <a:spcBef>
          <a:spcPts val="1400"/>
        </a:spcBef>
        <a:buClr>
          <a:srgbClr val="006C3A"/>
        </a:buClr>
        <a:buFont typeface="Arial" pitchFamily="34" charset="0"/>
        <a:buChar char="•"/>
        <a:defRPr sz="2800" b="0" kern="1200">
          <a:solidFill>
            <a:schemeClr val="tx1"/>
          </a:solidFill>
          <a:latin typeface="Arial Narrow" pitchFamily="34" charset="0"/>
          <a:ea typeface="+mn-ea"/>
          <a:cs typeface="+mn-cs"/>
        </a:defRPr>
      </a:lvl1pPr>
      <a:lvl2pPr marL="625475" indent="-279400" algn="l" defTabSz="914400" rtl="0" eaLnBrk="1" latinLnBrk="0" hangingPunct="1">
        <a:lnSpc>
          <a:spcPct val="90000"/>
        </a:lnSpc>
        <a:spcBef>
          <a:spcPts val="800"/>
        </a:spcBef>
        <a:buClr>
          <a:srgbClr val="006C3A"/>
        </a:buClr>
        <a:buFont typeface="Arial" pitchFamily="34" charset="0"/>
        <a:buChar char="–"/>
        <a:defRPr sz="2400" b="0" kern="1200">
          <a:solidFill>
            <a:schemeClr val="tx1"/>
          </a:solidFill>
          <a:latin typeface="Arial Narrow" pitchFamily="34" charset="0"/>
          <a:ea typeface="+mn-ea"/>
          <a:cs typeface="+mn-cs"/>
        </a:defRPr>
      </a:lvl2pPr>
      <a:lvl3pPr marL="914400" indent="-230188" algn="l" defTabSz="914400" rtl="0" eaLnBrk="1" latinLnBrk="0" hangingPunct="1">
        <a:lnSpc>
          <a:spcPct val="90000"/>
        </a:lnSpc>
        <a:spcBef>
          <a:spcPts val="800"/>
        </a:spcBef>
        <a:buClr>
          <a:srgbClr val="006C3A"/>
        </a:buClr>
        <a:buFont typeface="Arial" pitchFamily="34" charset="0"/>
        <a:buChar char="•"/>
        <a:defRPr sz="2000" b="0" kern="1200">
          <a:solidFill>
            <a:schemeClr val="tx1"/>
          </a:solidFill>
          <a:latin typeface="Arial Narrow" pitchFamily="34" charset="0"/>
          <a:ea typeface="+mn-ea"/>
          <a:cs typeface="+mn-cs"/>
        </a:defRPr>
      </a:lvl3pPr>
      <a:lvl4pPr marL="1144588" indent="-173038" algn="l" defTabSz="914400" rtl="0" eaLnBrk="1" latinLnBrk="0" hangingPunct="1">
        <a:lnSpc>
          <a:spcPct val="90000"/>
        </a:lnSpc>
        <a:spcBef>
          <a:spcPts val="800"/>
        </a:spcBef>
        <a:buClr>
          <a:srgbClr val="006C3A"/>
        </a:buClr>
        <a:buFont typeface="Arial" pitchFamily="34" charset="0"/>
        <a:buChar char="–"/>
        <a:defRPr sz="1800" b="0" kern="1200">
          <a:solidFill>
            <a:schemeClr val="tx1"/>
          </a:solidFill>
          <a:latin typeface="Arial Narrow" pitchFamily="34" charset="0"/>
          <a:ea typeface="+mn-ea"/>
          <a:cs typeface="+mn-cs"/>
        </a:defRPr>
      </a:lvl4pPr>
      <a:lvl5pPr marL="1482725" indent="-222250" algn="l" defTabSz="914400" rtl="0" eaLnBrk="1" latinLnBrk="0" hangingPunct="1">
        <a:lnSpc>
          <a:spcPct val="90000"/>
        </a:lnSpc>
        <a:spcBef>
          <a:spcPts val="600"/>
        </a:spcBef>
        <a:buClr>
          <a:srgbClr val="006C3A"/>
        </a:buClr>
        <a:buFont typeface="Arial" pitchFamily="34" charset="0"/>
        <a:buChar char="»"/>
        <a:defRPr sz="1800" b="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jpe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9.emf"/></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 y="457200"/>
            <a:ext cx="5978622" cy="461665"/>
          </a:xfrm>
        </p:spPr>
        <p:txBody>
          <a:bodyPr/>
          <a:lstStyle/>
          <a:p>
            <a:r>
              <a:rPr lang="en-US" sz="2800" dirty="0" smtClean="0"/>
              <a:t>SNS Target R&amp;D</a:t>
            </a:r>
            <a:endParaRPr lang="en-US" sz="2800" dirty="0"/>
          </a:p>
        </p:txBody>
      </p:sp>
      <p:sp>
        <p:nvSpPr>
          <p:cNvPr id="3" name="Subtitle 2"/>
          <p:cNvSpPr>
            <a:spLocks noGrp="1"/>
          </p:cNvSpPr>
          <p:nvPr>
            <p:ph type="subTitle" idx="1"/>
          </p:nvPr>
        </p:nvSpPr>
        <p:spPr>
          <a:xfrm>
            <a:off x="117377" y="3046544"/>
            <a:ext cx="5558804" cy="2526846"/>
          </a:xfrm>
        </p:spPr>
        <p:txBody>
          <a:bodyPr/>
          <a:lstStyle/>
          <a:p>
            <a:r>
              <a:rPr lang="en-US" dirty="0" smtClean="0"/>
              <a:t>Presented by</a:t>
            </a:r>
          </a:p>
          <a:p>
            <a:r>
              <a:rPr lang="en-US" dirty="0" smtClean="0"/>
              <a:t>Mark Wendel</a:t>
            </a:r>
          </a:p>
          <a:p>
            <a:endParaRPr lang="en-US" sz="1000" dirty="0">
              <a:latin typeface="Times New Roman" panose="02020603050405020304" pitchFamily="18" charset="0"/>
              <a:cs typeface="Times New Roman" panose="02020603050405020304" pitchFamily="18" charset="0"/>
            </a:endParaRPr>
          </a:p>
          <a:p>
            <a:endParaRPr lang="en-US" sz="1000" dirty="0" smtClean="0">
              <a:latin typeface="Times New Roman" panose="02020603050405020304" pitchFamily="18" charset="0"/>
              <a:cs typeface="Times New Roman" panose="02020603050405020304" pitchFamily="18" charset="0"/>
            </a:endParaRPr>
          </a:p>
          <a:p>
            <a:endParaRPr lang="en-US" sz="1000" dirty="0">
              <a:latin typeface="Times New Roman" panose="02020603050405020304" pitchFamily="18" charset="0"/>
              <a:cs typeface="Times New Roman" panose="02020603050405020304" pitchFamily="18" charset="0"/>
            </a:endParaRPr>
          </a:p>
          <a:p>
            <a:endParaRPr lang="en-US" sz="1000" dirty="0" smtClean="0">
              <a:latin typeface="Times New Roman" panose="02020603050405020304" pitchFamily="18" charset="0"/>
              <a:cs typeface="Times New Roman" panose="02020603050405020304" pitchFamily="18" charset="0"/>
            </a:endParaRPr>
          </a:p>
          <a:p>
            <a:endParaRPr lang="en-US" sz="1000" dirty="0">
              <a:latin typeface="Times New Roman" panose="02020603050405020304" pitchFamily="18" charset="0"/>
              <a:cs typeface="Times New Roman" panose="02020603050405020304" pitchFamily="18" charset="0"/>
            </a:endParaRPr>
          </a:p>
        </p:txBody>
      </p:sp>
      <p:sp>
        <p:nvSpPr>
          <p:cNvPr id="4" name="TextBox 3"/>
          <p:cNvSpPr txBox="1"/>
          <p:nvPr/>
        </p:nvSpPr>
        <p:spPr>
          <a:xfrm>
            <a:off x="5943600" y="180945"/>
            <a:ext cx="2723823" cy="400110"/>
          </a:xfrm>
          <a:prstGeom prst="rect">
            <a:avLst/>
          </a:prstGeom>
          <a:noFill/>
        </p:spPr>
        <p:txBody>
          <a:bodyPr wrap="none" rtlCol="0">
            <a:spAutoFit/>
          </a:bodyPr>
          <a:lstStyle/>
          <a:p>
            <a:r>
              <a:rPr lang="en-US" sz="1000" dirty="0"/>
              <a:t>Transformative Hadron </a:t>
            </a:r>
            <a:r>
              <a:rPr lang="en-US" sz="1000" dirty="0" err="1"/>
              <a:t>Beamlines</a:t>
            </a:r>
            <a:r>
              <a:rPr lang="en-US" sz="1000" dirty="0"/>
              <a:t> Workshop </a:t>
            </a:r>
            <a:endParaRPr lang="en-US" sz="1000" dirty="0" smtClean="0"/>
          </a:p>
          <a:p>
            <a:r>
              <a:rPr lang="en-US" sz="1000" dirty="0" smtClean="0"/>
              <a:t>21-23 July </a:t>
            </a:r>
            <a:r>
              <a:rPr lang="en-US" sz="1000" dirty="0"/>
              <a:t>2014 </a:t>
            </a:r>
            <a:r>
              <a:rPr lang="en-US" sz="1000" dirty="0" smtClean="0"/>
              <a:t>Brookhaven National Laboratory</a:t>
            </a:r>
            <a:endParaRPr lang="en-US" sz="1000" dirty="0"/>
          </a:p>
        </p:txBody>
      </p:sp>
    </p:spTree>
    <p:extLst>
      <p:ext uri="{BB962C8B-B14F-4D97-AF65-F5344CB8AC3E}">
        <p14:creationId xmlns:p14="http://schemas.microsoft.com/office/powerpoint/2010/main" val="22915494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204" y="177114"/>
            <a:ext cx="8944564" cy="880369"/>
          </a:xfrm>
        </p:spPr>
        <p:txBody>
          <a:bodyPr/>
          <a:lstStyle/>
          <a:p>
            <a:r>
              <a:rPr lang="en-US" dirty="0" smtClean="0"/>
              <a:t>Collaborations with J-PARC on cavitation damage mitigation with gas are ongoing</a:t>
            </a:r>
            <a:endParaRPr lang="en-US" dirty="0"/>
          </a:p>
        </p:txBody>
      </p:sp>
      <p:sp>
        <p:nvSpPr>
          <p:cNvPr id="3" name="Content Placeholder 2"/>
          <p:cNvSpPr>
            <a:spLocks noGrp="1"/>
          </p:cNvSpPr>
          <p:nvPr>
            <p:ph idx="1"/>
          </p:nvPr>
        </p:nvSpPr>
        <p:spPr>
          <a:xfrm>
            <a:off x="111204" y="1066800"/>
            <a:ext cx="8229600" cy="1904999"/>
          </a:xfrm>
        </p:spPr>
        <p:txBody>
          <a:bodyPr>
            <a:normAutofit/>
          </a:bodyPr>
          <a:lstStyle/>
          <a:p>
            <a:r>
              <a:rPr lang="en-US" dirty="0" smtClean="0"/>
              <a:t>3 </a:t>
            </a:r>
            <a:r>
              <a:rPr lang="en-US" dirty="0" err="1" smtClean="0"/>
              <a:t>GeV</a:t>
            </a:r>
            <a:r>
              <a:rPr lang="en-US" dirty="0" smtClean="0"/>
              <a:t> RCS, µs </a:t>
            </a:r>
            <a:r>
              <a:rPr lang="en-US" dirty="0"/>
              <a:t>pulses to target at </a:t>
            </a:r>
            <a:r>
              <a:rPr lang="en-US" dirty="0" smtClean="0"/>
              <a:t>25 </a:t>
            </a:r>
            <a:r>
              <a:rPr lang="en-US" dirty="0"/>
              <a:t>Hz</a:t>
            </a:r>
          </a:p>
          <a:p>
            <a:r>
              <a:rPr lang="en-US" dirty="0" smtClean="0"/>
              <a:t>Mercury, stationary </a:t>
            </a:r>
            <a:r>
              <a:rPr lang="en-US" dirty="0"/>
              <a:t>SS316L </a:t>
            </a:r>
            <a:r>
              <a:rPr lang="en-US" dirty="0" smtClean="0"/>
              <a:t>vessel</a:t>
            </a:r>
          </a:p>
          <a:p>
            <a:r>
              <a:rPr lang="en-US" dirty="0" smtClean="0"/>
              <a:t>Gas injection already implemented</a:t>
            </a:r>
          </a:p>
        </p:txBody>
      </p:sp>
      <p:pic>
        <p:nvPicPr>
          <p:cNvPr id="2050" name="Picture 2" descr="\\NScD\Groups\NFDD\Neutron_Source_Development_Group\SNS-JSNS_collaboration-mtg_Jan2012\photos\IMG_3810_(target_Naoe-Kogawa).JPG"/>
          <p:cNvPicPr>
            <a:picLocks noChangeAspect="1" noChangeArrowheads="1"/>
          </p:cNvPicPr>
          <p:nvPr/>
        </p:nvPicPr>
        <p:blipFill>
          <a:blip r:embed="rId2" cstate="screen">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a:ext>
            </a:extLst>
          </a:blip>
          <a:srcRect/>
          <a:stretch>
            <a:fillRect/>
          </a:stretch>
        </p:blipFill>
        <p:spPr bwMode="auto">
          <a:xfrm>
            <a:off x="5105400" y="3316144"/>
            <a:ext cx="3657600" cy="2743386"/>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図 20"/>
          <p:cNvPicPr>
            <a:picLocks noChangeAspect="1"/>
          </p:cNvPicPr>
          <p:nvPr/>
        </p:nvPicPr>
        <p:blipFill>
          <a:blip r:embed="rId4" cstate="screen">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tretch>
            <a:fillRect/>
          </a:stretch>
        </p:blipFill>
        <p:spPr>
          <a:xfrm>
            <a:off x="209914" y="2971799"/>
            <a:ext cx="4590686" cy="2597121"/>
          </a:xfrm>
          <a:prstGeom prst="rect">
            <a:avLst/>
          </a:prstGeom>
        </p:spPr>
      </p:pic>
    </p:spTree>
    <p:extLst>
      <p:ext uri="{BB962C8B-B14F-4D97-AF65-F5344CB8AC3E}">
        <p14:creationId xmlns:p14="http://schemas.microsoft.com/office/powerpoint/2010/main" val="35600373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204" y="177114"/>
            <a:ext cx="9101548" cy="1269578"/>
          </a:xfrm>
        </p:spPr>
        <p:txBody>
          <a:bodyPr/>
          <a:lstStyle/>
          <a:p>
            <a:r>
              <a:rPr lang="en-US" dirty="0" smtClean="0"/>
              <a:t>Some internal R&amp;D funding has become available to restart moderator design effort</a:t>
            </a:r>
            <a:endParaRPr lang="en-US" dirty="0"/>
          </a:p>
        </p:txBody>
      </p:sp>
      <p:sp>
        <p:nvSpPr>
          <p:cNvPr id="3" name="Content Placeholder 2"/>
          <p:cNvSpPr>
            <a:spLocks noGrp="1"/>
          </p:cNvSpPr>
          <p:nvPr>
            <p:ph idx="1"/>
          </p:nvPr>
        </p:nvSpPr>
        <p:spPr>
          <a:xfrm>
            <a:off x="95162" y="1348890"/>
            <a:ext cx="8229600" cy="1921402"/>
          </a:xfrm>
        </p:spPr>
        <p:txBody>
          <a:bodyPr>
            <a:normAutofit/>
          </a:bodyPr>
          <a:lstStyle/>
          <a:p>
            <a:r>
              <a:rPr lang="en-US" sz="2000" dirty="0" smtClean="0"/>
              <a:t>Upstream moderators are decoupled and poisoned</a:t>
            </a:r>
          </a:p>
          <a:p>
            <a:r>
              <a:rPr lang="en-US" sz="2000" dirty="0" smtClean="0"/>
              <a:t>Downstream are coupled, not large; no </a:t>
            </a:r>
            <a:r>
              <a:rPr lang="en-US" sz="2000" dirty="0" err="1" smtClean="0"/>
              <a:t>ortho</a:t>
            </a:r>
            <a:r>
              <a:rPr lang="en-US" sz="2000" dirty="0" err="1" smtClean="0">
                <a:sym typeface="Wingdings" panose="05000000000000000000" pitchFamily="2" charset="2"/>
              </a:rPr>
              <a:t>para</a:t>
            </a:r>
            <a:r>
              <a:rPr lang="en-US" sz="2000" dirty="0" smtClean="0">
                <a:sym typeface="Wingdings" panose="05000000000000000000" pitchFamily="2" charset="2"/>
              </a:rPr>
              <a:t> catalyst</a:t>
            </a:r>
          </a:p>
          <a:p>
            <a:pPr lvl="1"/>
            <a:r>
              <a:rPr lang="en-US" sz="2000" dirty="0" smtClean="0">
                <a:sym typeface="Wingdings" panose="05000000000000000000" pitchFamily="2" charset="2"/>
              </a:rPr>
              <a:t>Next generation IRP to improve and enlarge top downstream moderator; catalyst equipment to be added</a:t>
            </a:r>
            <a:endParaRPr lang="en-US" sz="20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79426" y="2887578"/>
            <a:ext cx="5506936" cy="3375395"/>
          </a:xfrm>
          <a:prstGeom prst="rect">
            <a:avLst/>
          </a:prstGeom>
          <a:noFill/>
          <a:ln w="9525">
            <a:solidFill>
              <a:schemeClr val="tx1"/>
            </a:solidFill>
            <a:miter lim="800000"/>
            <a:headEnd/>
            <a:tailEnd/>
          </a:ln>
          <a:extLst>
            <a:ext uri="{909E8E84-426E-40dd-AFC4-6F175D3DCCD1}">
              <a14:hiddenFill xmlns:a14="http://schemas.microsoft.com/office/drawing/2010/main" xmlns="">
                <a:solidFill>
                  <a:schemeClr val="accent1"/>
                </a:solidFill>
              </a14:hiddenFill>
            </a:ext>
          </a:extLst>
        </p:spPr>
      </p:pic>
    </p:spTree>
    <p:extLst>
      <p:ext uri="{BB962C8B-B14F-4D97-AF65-F5344CB8AC3E}">
        <p14:creationId xmlns:p14="http://schemas.microsoft.com/office/powerpoint/2010/main" val="20118583"/>
      </p:ext>
    </p:extLst>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8945"/>
            <a:ext cx="9144000" cy="361637"/>
          </a:xfrm>
        </p:spPr>
        <p:txBody>
          <a:bodyPr>
            <a:normAutofit/>
          </a:bodyPr>
          <a:lstStyle/>
          <a:p>
            <a:r>
              <a:rPr lang="en-US" sz="2000" dirty="0" smtClean="0"/>
              <a:t>Lifetime limits at the SNS are based on different considerations</a:t>
            </a:r>
            <a:endParaRPr lang="en-US" sz="2000" dirty="0"/>
          </a:p>
        </p:txBody>
      </p:sp>
      <p:sp>
        <p:nvSpPr>
          <p:cNvPr id="3" name="Content Placeholder 2"/>
          <p:cNvSpPr>
            <a:spLocks noGrp="1"/>
          </p:cNvSpPr>
          <p:nvPr>
            <p:ph idx="1"/>
          </p:nvPr>
        </p:nvSpPr>
        <p:spPr>
          <a:xfrm>
            <a:off x="280664" y="570726"/>
            <a:ext cx="8729726" cy="3250121"/>
          </a:xfrm>
        </p:spPr>
        <p:txBody>
          <a:bodyPr/>
          <a:lstStyle/>
          <a:p>
            <a:pPr>
              <a:lnSpc>
                <a:spcPct val="80000"/>
              </a:lnSpc>
              <a:spcBef>
                <a:spcPts val="600"/>
              </a:spcBef>
              <a:spcAft>
                <a:spcPts val="0"/>
              </a:spcAft>
            </a:pPr>
            <a:r>
              <a:rPr lang="en-US" sz="2000" dirty="0" smtClean="0"/>
              <a:t>AISI 316L </a:t>
            </a:r>
            <a:r>
              <a:rPr lang="en-US" sz="2000" dirty="0"/>
              <a:t>and Inconel </a:t>
            </a:r>
            <a:r>
              <a:rPr lang="en-US" sz="2000" dirty="0" smtClean="0"/>
              <a:t>718</a:t>
            </a:r>
          </a:p>
          <a:p>
            <a:pPr lvl="1">
              <a:lnSpc>
                <a:spcPct val="80000"/>
              </a:lnSpc>
              <a:spcBef>
                <a:spcPts val="600"/>
              </a:spcBef>
              <a:spcAft>
                <a:spcPts val="0"/>
              </a:spcAft>
            </a:pPr>
            <a:r>
              <a:rPr lang="en-US" sz="1800" u="sng" dirty="0" smtClean="0"/>
              <a:t>Limit Basis</a:t>
            </a:r>
            <a:r>
              <a:rPr lang="en-US" sz="1800" dirty="0" smtClean="0"/>
              <a:t>: Maximum </a:t>
            </a:r>
            <a:r>
              <a:rPr lang="en-US" sz="1800" dirty="0"/>
              <a:t>dpa</a:t>
            </a:r>
          </a:p>
          <a:p>
            <a:pPr lvl="1">
              <a:lnSpc>
                <a:spcPct val="80000"/>
              </a:lnSpc>
              <a:spcBef>
                <a:spcPts val="600"/>
              </a:spcBef>
              <a:spcAft>
                <a:spcPts val="0"/>
              </a:spcAft>
            </a:pPr>
            <a:r>
              <a:rPr lang="en-US" sz="1800" u="sng" dirty="0"/>
              <a:t>Concern</a:t>
            </a:r>
            <a:r>
              <a:rPr lang="en-US" sz="1800" dirty="0"/>
              <a:t>: Loss off fracture toughness and ductility</a:t>
            </a:r>
          </a:p>
          <a:p>
            <a:pPr marL="346075" lvl="1" indent="0">
              <a:lnSpc>
                <a:spcPct val="80000"/>
              </a:lnSpc>
              <a:spcBef>
                <a:spcPts val="600"/>
              </a:spcBef>
              <a:spcAft>
                <a:spcPts val="0"/>
              </a:spcAft>
              <a:buNone/>
            </a:pPr>
            <a:endParaRPr lang="en-US" sz="1200" dirty="0"/>
          </a:p>
          <a:p>
            <a:pPr>
              <a:lnSpc>
                <a:spcPct val="80000"/>
              </a:lnSpc>
              <a:spcBef>
                <a:spcPts val="600"/>
              </a:spcBef>
              <a:spcAft>
                <a:spcPts val="0"/>
              </a:spcAft>
            </a:pPr>
            <a:r>
              <a:rPr lang="en-US" sz="2000" dirty="0" smtClean="0"/>
              <a:t>Aluminum PBW</a:t>
            </a:r>
          </a:p>
          <a:p>
            <a:pPr lvl="1">
              <a:lnSpc>
                <a:spcPct val="80000"/>
              </a:lnSpc>
              <a:spcBef>
                <a:spcPts val="600"/>
              </a:spcBef>
              <a:spcAft>
                <a:spcPts val="0"/>
              </a:spcAft>
            </a:pPr>
            <a:r>
              <a:rPr lang="en-US" sz="1800" u="sng" dirty="0" smtClean="0"/>
              <a:t>Limit Basis</a:t>
            </a:r>
            <a:r>
              <a:rPr lang="en-US" sz="1800" dirty="0" smtClean="0"/>
              <a:t>: He </a:t>
            </a:r>
            <a:r>
              <a:rPr lang="en-US" sz="1800" dirty="0"/>
              <a:t>concentration</a:t>
            </a:r>
          </a:p>
          <a:p>
            <a:pPr lvl="1">
              <a:lnSpc>
                <a:spcPct val="80000"/>
              </a:lnSpc>
              <a:spcBef>
                <a:spcPts val="600"/>
              </a:spcBef>
              <a:spcAft>
                <a:spcPts val="0"/>
              </a:spcAft>
            </a:pPr>
            <a:r>
              <a:rPr lang="en-US" sz="1800" u="sng" dirty="0"/>
              <a:t>Concern</a:t>
            </a:r>
            <a:r>
              <a:rPr lang="en-US" sz="1800" dirty="0"/>
              <a:t>: </a:t>
            </a:r>
            <a:r>
              <a:rPr lang="en-US" sz="1800" dirty="0" smtClean="0"/>
              <a:t>Grain boundary embrittlement by He</a:t>
            </a:r>
          </a:p>
          <a:p>
            <a:pPr marL="346075" lvl="1" indent="0">
              <a:lnSpc>
                <a:spcPct val="80000"/>
              </a:lnSpc>
              <a:spcBef>
                <a:spcPts val="600"/>
              </a:spcBef>
              <a:spcAft>
                <a:spcPts val="0"/>
              </a:spcAft>
              <a:buNone/>
            </a:pPr>
            <a:endParaRPr lang="en-US" sz="1200" dirty="0" smtClean="0"/>
          </a:p>
          <a:p>
            <a:pPr>
              <a:lnSpc>
                <a:spcPct val="80000"/>
              </a:lnSpc>
              <a:spcBef>
                <a:spcPts val="600"/>
              </a:spcBef>
              <a:spcAft>
                <a:spcPts val="0"/>
              </a:spcAft>
            </a:pPr>
            <a:r>
              <a:rPr lang="en-US" sz="2000" dirty="0" smtClean="0"/>
              <a:t>Inner reflector plug (aluminum)</a:t>
            </a:r>
          </a:p>
          <a:p>
            <a:pPr lvl="1">
              <a:lnSpc>
                <a:spcPct val="80000"/>
              </a:lnSpc>
              <a:spcBef>
                <a:spcPts val="600"/>
              </a:spcBef>
              <a:spcAft>
                <a:spcPts val="0"/>
              </a:spcAft>
            </a:pPr>
            <a:r>
              <a:rPr lang="en-US" sz="1800" u="sng" dirty="0" smtClean="0"/>
              <a:t>Limit Basis</a:t>
            </a:r>
            <a:r>
              <a:rPr lang="en-US" sz="1800" dirty="0" smtClean="0"/>
              <a:t>: Burnup of gadolinium coating on the moderator poison plates</a:t>
            </a:r>
          </a:p>
          <a:p>
            <a:pPr lvl="1">
              <a:lnSpc>
                <a:spcPct val="80000"/>
              </a:lnSpc>
              <a:spcBef>
                <a:spcPts val="600"/>
              </a:spcBef>
              <a:spcAft>
                <a:spcPts val="0"/>
              </a:spcAft>
            </a:pPr>
            <a:r>
              <a:rPr lang="en-US" sz="1800" u="sng" dirty="0" smtClean="0"/>
              <a:t>Concern</a:t>
            </a:r>
            <a:r>
              <a:rPr lang="en-US" sz="1800" dirty="0" smtClean="0"/>
              <a:t>: Loss of resolution and performance of instruments </a:t>
            </a:r>
            <a:r>
              <a:rPr lang="en-US" sz="1800" dirty="0"/>
              <a:t>serviced</a:t>
            </a:r>
          </a:p>
        </p:txBody>
      </p:sp>
      <p:graphicFrame>
        <p:nvGraphicFramePr>
          <p:cNvPr id="4" name="Table 3"/>
          <p:cNvGraphicFramePr>
            <a:graphicFrameLocks noGrp="1"/>
          </p:cNvGraphicFramePr>
          <p:nvPr>
            <p:extLst>
              <p:ext uri="{D42A27DB-BD31-4B8C-83A1-F6EECF244321}">
                <p14:modId xmlns:p14="http://schemas.microsoft.com/office/powerpoint/2010/main" val="1510071902"/>
              </p:ext>
            </p:extLst>
          </p:nvPr>
        </p:nvGraphicFramePr>
        <p:xfrm>
          <a:off x="1068138" y="4186988"/>
          <a:ext cx="5999554" cy="1722120"/>
        </p:xfrm>
        <a:graphic>
          <a:graphicData uri="http://schemas.openxmlformats.org/drawingml/2006/table">
            <a:tbl>
              <a:tblPr/>
              <a:tblGrid>
                <a:gridCol w="1252683"/>
                <a:gridCol w="2118228"/>
                <a:gridCol w="2628643"/>
              </a:tblGrid>
              <a:tr h="285677">
                <a:tc>
                  <a:txBody>
                    <a:bodyPr/>
                    <a:lstStyle/>
                    <a:p>
                      <a:pPr algn="ctr" fontAlgn="ctr"/>
                      <a:r>
                        <a:rPr lang="en-US" sz="1800" b="0" i="0" u="none" strike="noStrike" dirty="0">
                          <a:solidFill>
                            <a:srgbClr val="000000"/>
                          </a:solidFill>
                          <a:effectLst/>
                          <a:latin typeface="+mn-lt"/>
                        </a:rPr>
                        <a:t> </a:t>
                      </a:r>
                    </a:p>
                  </a:txBody>
                  <a:tcPr marL="12700" marR="12700" marT="1270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en-US" sz="1800" b="1" i="0" u="none" strike="noStrike" dirty="0">
                          <a:solidFill>
                            <a:srgbClr val="000000"/>
                          </a:solidFill>
                          <a:effectLst/>
                          <a:latin typeface="+mn-lt"/>
                        </a:rPr>
                        <a:t>Material</a:t>
                      </a:r>
                    </a:p>
                  </a:txBody>
                  <a:tcPr marL="12700" marR="12700" marT="12700"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en-US" sz="1800" b="1" i="0" u="none" strike="noStrike">
                          <a:solidFill>
                            <a:srgbClr val="000000"/>
                          </a:solidFill>
                          <a:effectLst/>
                          <a:latin typeface="+mn-lt"/>
                        </a:rPr>
                        <a:t>Lifetime Limit</a:t>
                      </a:r>
                    </a:p>
                  </a:txBody>
                  <a:tcPr marL="12700" marR="12700" marT="12700"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r>
              <a:tr h="285677">
                <a:tc>
                  <a:txBody>
                    <a:bodyPr/>
                    <a:lstStyle/>
                    <a:p>
                      <a:pPr algn="ctr" fontAlgn="ctr"/>
                      <a:r>
                        <a:rPr lang="en-US" sz="1800" b="1" i="0" u="none" strike="noStrike">
                          <a:solidFill>
                            <a:srgbClr val="000000"/>
                          </a:solidFill>
                          <a:effectLst/>
                          <a:latin typeface="+mn-lt"/>
                        </a:rPr>
                        <a:t>Target </a:t>
                      </a:r>
                    </a:p>
                  </a:txBody>
                  <a:tcPr marL="12700" marR="12700" marT="12700" marB="0" anchor="ctr">
                    <a:lnL w="6350" cap="flat" cmpd="sng" algn="ctr">
                      <a:solidFill>
                        <a:srgbClr val="000000"/>
                      </a:solidFill>
                      <a:prstDash val="solid"/>
                      <a:round/>
                      <a:headEnd type="none" w="med" len="med"/>
                      <a:tailEnd type="none" w="med" len="med"/>
                    </a:lnL>
                    <a:lnR>
                      <a:noFill/>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mn-lt"/>
                        </a:rPr>
                        <a:t>316L</a:t>
                      </a:r>
                    </a:p>
                  </a:txBody>
                  <a:tcPr marL="12700" marR="12700" marT="12700" marB="0" anchor="ctr">
                    <a:lnL>
                      <a:noFill/>
                    </a:lnL>
                    <a:lnR>
                      <a:noFill/>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0000"/>
                          </a:solidFill>
                          <a:effectLst/>
                          <a:latin typeface="+mn-lt"/>
                        </a:rPr>
                        <a:t>10 dpa</a:t>
                      </a:r>
                    </a:p>
                  </a:txBody>
                  <a:tcPr marL="12700" marR="12700" marT="12700" marB="0" anchor="ctr">
                    <a:lnL>
                      <a:noFill/>
                    </a:lnL>
                    <a:lnR>
                      <a:noFill/>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5677">
                <a:tc rowSpan="2">
                  <a:txBody>
                    <a:bodyPr/>
                    <a:lstStyle/>
                    <a:p>
                      <a:pPr algn="ctr" fontAlgn="ctr"/>
                      <a:r>
                        <a:rPr lang="en-US" sz="1800" b="1" i="0" u="none" strike="noStrike">
                          <a:solidFill>
                            <a:srgbClr val="000000"/>
                          </a:solidFill>
                          <a:effectLst/>
                          <a:latin typeface="+mn-lt"/>
                        </a:rPr>
                        <a:t>PBW</a:t>
                      </a:r>
                    </a:p>
                  </a:txBody>
                  <a:tcPr marL="12700" marR="12700" marT="1270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mn-lt"/>
                        </a:rPr>
                        <a:t>Inconel 718</a:t>
                      </a:r>
                    </a:p>
                  </a:txBody>
                  <a:tcPr marL="12700" marR="12700" marT="1270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mn-lt"/>
                        </a:rPr>
                        <a:t>15 dpa</a:t>
                      </a:r>
                    </a:p>
                  </a:txBody>
                  <a:tcPr marL="12700" marR="12700" marT="1270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5677">
                <a:tc vMerge="1">
                  <a:txBody>
                    <a:bodyPr/>
                    <a:lstStyle/>
                    <a:p>
                      <a:endParaRPr lang="en-US"/>
                    </a:p>
                  </a:txBody>
                  <a:tcPr/>
                </a:tc>
                <a:tc>
                  <a:txBody>
                    <a:bodyPr/>
                    <a:lstStyle/>
                    <a:p>
                      <a:pPr algn="ctr" fontAlgn="ctr"/>
                      <a:r>
                        <a:rPr lang="en-US" sz="1800" b="0" i="0" u="none" strike="noStrike">
                          <a:solidFill>
                            <a:srgbClr val="000000"/>
                          </a:solidFill>
                          <a:effectLst/>
                          <a:latin typeface="+mn-lt"/>
                        </a:rPr>
                        <a:t>AL 6061-T651</a:t>
                      </a:r>
                    </a:p>
                  </a:txBody>
                  <a:tcPr marL="12700" marR="12700" marT="1270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800" b="0" i="0" u="none" strike="noStrike" dirty="0">
                          <a:solidFill>
                            <a:srgbClr val="000000"/>
                          </a:solidFill>
                          <a:effectLst/>
                          <a:latin typeface="+mn-lt"/>
                        </a:rPr>
                        <a:t>2,000 appm-He</a:t>
                      </a:r>
                    </a:p>
                  </a:txBody>
                  <a:tcPr marL="12700" marR="12700" marT="1270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5677">
                <a:tc>
                  <a:txBody>
                    <a:bodyPr/>
                    <a:lstStyle/>
                    <a:p>
                      <a:pPr algn="ctr" fontAlgn="ctr"/>
                      <a:r>
                        <a:rPr lang="en-US" sz="1800" b="1" i="0" u="none" strike="noStrike">
                          <a:solidFill>
                            <a:srgbClr val="000000"/>
                          </a:solidFill>
                          <a:effectLst/>
                          <a:latin typeface="+mn-lt"/>
                        </a:rPr>
                        <a:t>RID</a:t>
                      </a:r>
                    </a:p>
                  </a:txBody>
                  <a:tcPr marL="12700" marR="12700" marT="1270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0000"/>
                          </a:solidFill>
                          <a:effectLst/>
                          <a:latin typeface="+mn-lt"/>
                        </a:rPr>
                        <a:t>316L</a:t>
                      </a:r>
                    </a:p>
                  </a:txBody>
                  <a:tcPr marL="12700" marR="12700" marT="1270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1800" b="0" i="0" u="none" strike="noStrike" dirty="0" smtClean="0">
                          <a:solidFill>
                            <a:srgbClr val="000000"/>
                          </a:solidFill>
                          <a:effectLst/>
                          <a:latin typeface="+mn-lt"/>
                        </a:rPr>
                        <a:t>10 dpa</a:t>
                      </a:r>
                      <a:endParaRPr lang="de-DE" sz="1800" b="0" i="0" u="none" strike="noStrike" dirty="0">
                        <a:solidFill>
                          <a:srgbClr val="000000"/>
                        </a:solidFill>
                        <a:effectLst/>
                        <a:latin typeface="+mn-lt"/>
                      </a:endParaRPr>
                    </a:p>
                  </a:txBody>
                  <a:tcPr marL="12700" marR="12700" marT="1270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5677">
                <a:tc>
                  <a:txBody>
                    <a:bodyPr/>
                    <a:lstStyle/>
                    <a:p>
                      <a:pPr algn="ctr" fontAlgn="ctr"/>
                      <a:r>
                        <a:rPr lang="en-US" sz="1800" b="1" i="0" u="none" strike="noStrike" dirty="0">
                          <a:solidFill>
                            <a:srgbClr val="000000"/>
                          </a:solidFill>
                          <a:effectLst/>
                          <a:latin typeface="+mn-lt"/>
                        </a:rPr>
                        <a:t>IRP</a:t>
                      </a:r>
                    </a:p>
                  </a:txBody>
                  <a:tcPr marL="12700" marR="12700" marT="1270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mn-lt"/>
                        </a:rPr>
                        <a:t>Gadolinium</a:t>
                      </a:r>
                    </a:p>
                  </a:txBody>
                  <a:tcPr marL="12700" marR="12700" marT="1270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1800" b="0" i="0" u="none" strike="noStrike" dirty="0">
                          <a:solidFill>
                            <a:srgbClr val="000000"/>
                          </a:solidFill>
                          <a:effectLst/>
                          <a:latin typeface="+mn-lt"/>
                        </a:rPr>
                        <a:t>32,000 MW-hr</a:t>
                      </a:r>
                    </a:p>
                  </a:txBody>
                  <a:tcPr marL="12700" marR="12700" marT="1270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5" name="TextBox 4"/>
          <p:cNvSpPr txBox="1"/>
          <p:nvPr/>
        </p:nvSpPr>
        <p:spPr>
          <a:xfrm>
            <a:off x="129067" y="6010158"/>
            <a:ext cx="3584222" cy="338554"/>
          </a:xfrm>
          <a:prstGeom prst="rect">
            <a:avLst/>
          </a:prstGeom>
          <a:noFill/>
        </p:spPr>
        <p:txBody>
          <a:bodyPr wrap="square" rtlCol="0">
            <a:spAutoFit/>
          </a:bodyPr>
          <a:lstStyle/>
          <a:p>
            <a:r>
              <a:rPr lang="en-US" sz="1600" dirty="0" smtClean="0"/>
              <a:t>Figure Credit: D. McClintock</a:t>
            </a:r>
            <a:endParaRPr lang="en-US" sz="1600" dirty="0"/>
          </a:p>
        </p:txBody>
      </p:sp>
    </p:spTree>
    <p:extLst>
      <p:ext uri="{BB962C8B-B14F-4D97-AF65-F5344CB8AC3E}">
        <p14:creationId xmlns:p14="http://schemas.microsoft.com/office/powerpoint/2010/main" val="32803955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a:xfrm>
            <a:off x="111125" y="140521"/>
            <a:ext cx="9032875" cy="775340"/>
          </a:xfrm>
        </p:spPr>
        <p:txBody>
          <a:bodyPr/>
          <a:lstStyle/>
          <a:p>
            <a:r>
              <a:rPr lang="en-US" sz="2600" dirty="0" smtClean="0">
                <a:latin typeface="Arial Black" charset="0"/>
                <a:ea typeface="ＭＳ Ｐゴシック" charset="0"/>
              </a:rPr>
              <a:t>PIE program is starting to pick up momentum: goal is to extend the target module lifetime</a:t>
            </a:r>
            <a:endParaRPr lang="en-US" sz="2600" dirty="0">
              <a:latin typeface="Arial Black" charset="0"/>
              <a:ea typeface="ＭＳ Ｐゴシック" charset="0"/>
            </a:endParaRPr>
          </a:p>
        </p:txBody>
      </p:sp>
      <p:pic>
        <p:nvPicPr>
          <p:cNvPr id="20483" name="Picture 8" descr="Screen Shot 2012-10-18 at 10.16.27 PM.png"/>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rot="5400000">
            <a:off x="4928609" y="3011293"/>
            <a:ext cx="5911345" cy="15191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8" descr="Screen Shot 2012-10-29 at 8.01.48 PM.png"/>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bwMode="auto">
          <a:xfrm rot="5400000">
            <a:off x="1815429" y="211397"/>
            <a:ext cx="3329801" cy="5571714"/>
          </a:xfrm>
          <a:prstGeom prst="rect">
            <a:avLst/>
          </a:prstGeom>
          <a:noFill/>
          <a:ln w="6350">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sp>
        <p:nvSpPr>
          <p:cNvPr id="6" name="TextBox 5"/>
          <p:cNvSpPr txBox="1"/>
          <p:nvPr/>
        </p:nvSpPr>
        <p:spPr>
          <a:xfrm>
            <a:off x="129067" y="6010158"/>
            <a:ext cx="3584222" cy="338554"/>
          </a:xfrm>
          <a:prstGeom prst="rect">
            <a:avLst/>
          </a:prstGeom>
          <a:noFill/>
        </p:spPr>
        <p:txBody>
          <a:bodyPr wrap="square" rtlCol="0">
            <a:spAutoFit/>
          </a:bodyPr>
          <a:lstStyle/>
          <a:p>
            <a:r>
              <a:rPr lang="en-US" sz="1600" dirty="0" smtClean="0"/>
              <a:t>Figure Credit: D. McClintock &amp; B. Vevera</a:t>
            </a:r>
            <a:endParaRPr lang="en-US" sz="1600" dirty="0"/>
          </a:p>
        </p:txBody>
      </p:sp>
    </p:spTree>
    <p:extLst>
      <p:ext uri="{BB962C8B-B14F-4D97-AF65-F5344CB8AC3E}">
        <p14:creationId xmlns:p14="http://schemas.microsoft.com/office/powerpoint/2010/main" val="17136246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316L – Target and RID Windows</a:t>
            </a:r>
            <a:endParaRPr lang="en-US" dirty="0"/>
          </a:p>
        </p:txBody>
      </p:sp>
      <p:sp>
        <p:nvSpPr>
          <p:cNvPr id="3" name="Content Placeholder 2"/>
          <p:cNvSpPr>
            <a:spLocks noGrp="1"/>
          </p:cNvSpPr>
          <p:nvPr>
            <p:ph idx="1"/>
          </p:nvPr>
        </p:nvSpPr>
        <p:spPr>
          <a:xfrm>
            <a:off x="51051" y="695377"/>
            <a:ext cx="5044799" cy="2041585"/>
          </a:xfrm>
        </p:spPr>
        <p:txBody>
          <a:bodyPr>
            <a:normAutofit/>
          </a:bodyPr>
          <a:lstStyle/>
          <a:p>
            <a:r>
              <a:rPr lang="en-US" sz="2000" dirty="0" smtClean="0"/>
              <a:t>316L and similar alloys have a long history in nuclear applications</a:t>
            </a:r>
          </a:p>
          <a:p>
            <a:r>
              <a:rPr lang="en-US" sz="2000" dirty="0" smtClean="0"/>
              <a:t>Numerous 316L studies </a:t>
            </a:r>
            <a:r>
              <a:rPr lang="en-US" sz="2000" dirty="0"/>
              <a:t>have been published </a:t>
            </a:r>
            <a:r>
              <a:rPr lang="en-US" sz="2000" dirty="0" smtClean="0"/>
              <a:t>on radiation-induced changes including irradiations in spallation spectrums</a:t>
            </a:r>
            <a:endParaRPr lang="en-US" sz="2000" dirty="0">
              <a:solidFill>
                <a:srgbClr val="0000FF"/>
              </a:solidFill>
            </a:endParaRPr>
          </a:p>
        </p:txBody>
      </p:sp>
      <p:pic>
        <p:nvPicPr>
          <p:cNvPr id="4" name="Picture 3"/>
          <p:cNvPicPr>
            <a:picLocks noChangeAspect="1"/>
          </p:cNvPicPr>
          <p:nvPr/>
        </p:nvPicPr>
        <p:blipFill>
          <a:blip r:embed="rId3"/>
          <a:stretch>
            <a:fillRect/>
          </a:stretch>
        </p:blipFill>
        <p:spPr>
          <a:xfrm>
            <a:off x="5001835" y="735067"/>
            <a:ext cx="4073341" cy="4843657"/>
          </a:xfrm>
          <a:prstGeom prst="rect">
            <a:avLst/>
          </a:prstGeom>
        </p:spPr>
      </p:pic>
      <p:sp>
        <p:nvSpPr>
          <p:cNvPr id="5" name="TextBox 4"/>
          <p:cNvSpPr txBox="1"/>
          <p:nvPr/>
        </p:nvSpPr>
        <p:spPr>
          <a:xfrm>
            <a:off x="6479092" y="5514725"/>
            <a:ext cx="2608781" cy="523220"/>
          </a:xfrm>
          <a:prstGeom prst="rect">
            <a:avLst/>
          </a:prstGeom>
          <a:noFill/>
        </p:spPr>
        <p:txBody>
          <a:bodyPr wrap="square" rtlCol="0">
            <a:spAutoFit/>
          </a:bodyPr>
          <a:lstStyle/>
          <a:p>
            <a:pPr algn="r"/>
            <a:r>
              <a:rPr lang="en-US" sz="1400" u="sng" dirty="0" smtClean="0"/>
              <a:t>From</a:t>
            </a:r>
            <a:r>
              <a:rPr lang="en-US" sz="1400" dirty="0" smtClean="0"/>
              <a:t>: L.K. Mansur and J.R. Haines, </a:t>
            </a:r>
            <a:r>
              <a:rPr lang="en-US" sz="1400" i="1" dirty="0" smtClean="0"/>
              <a:t>J. Nucl. Mater.</a:t>
            </a:r>
            <a:r>
              <a:rPr lang="en-US" sz="1400" dirty="0" smtClean="0"/>
              <a:t> 356 (2006) 1-15.</a:t>
            </a:r>
            <a:endParaRPr lang="en-US" sz="1400" dirty="0"/>
          </a:p>
        </p:txBody>
      </p:sp>
      <p:pic>
        <p:nvPicPr>
          <p:cNvPr id="6" name="Picture 5"/>
          <p:cNvPicPr>
            <a:picLocks noChangeAspect="1"/>
          </p:cNvPicPr>
          <p:nvPr/>
        </p:nvPicPr>
        <p:blipFill rotWithShape="1">
          <a:blip r:embed="rId4" cstate="print">
            <a:extLst>
              <a:ext uri="{28A0092B-C50C-407E-A947-70E740481C1C}">
                <a14:useLocalDpi xmlns:a14="http://schemas.microsoft.com/office/drawing/2010/main"/>
              </a:ext>
            </a:extLst>
          </a:blip>
          <a:srcRect b="18482"/>
          <a:stretch/>
        </p:blipFill>
        <p:spPr>
          <a:xfrm>
            <a:off x="464211" y="2450088"/>
            <a:ext cx="4337214" cy="3535628"/>
          </a:xfrm>
          <a:prstGeom prst="rect">
            <a:avLst/>
          </a:prstGeom>
        </p:spPr>
      </p:pic>
      <p:sp>
        <p:nvSpPr>
          <p:cNvPr id="7" name="TextBox 6"/>
          <p:cNvSpPr txBox="1"/>
          <p:nvPr/>
        </p:nvSpPr>
        <p:spPr>
          <a:xfrm>
            <a:off x="778173" y="5857320"/>
            <a:ext cx="4087932" cy="307777"/>
          </a:xfrm>
          <a:prstGeom prst="rect">
            <a:avLst/>
          </a:prstGeom>
          <a:noFill/>
        </p:spPr>
        <p:txBody>
          <a:bodyPr wrap="square" rtlCol="0">
            <a:spAutoFit/>
          </a:bodyPr>
          <a:lstStyle/>
          <a:p>
            <a:pPr algn="r"/>
            <a:r>
              <a:rPr lang="en-US" sz="1400" u="sng" dirty="0" smtClean="0"/>
              <a:t>From</a:t>
            </a:r>
            <a:r>
              <a:rPr lang="en-US" sz="1400" dirty="0" smtClean="0"/>
              <a:t>: S. Maloy et al., </a:t>
            </a:r>
            <a:r>
              <a:rPr lang="en-US" sz="1400" i="1" dirty="0" smtClean="0"/>
              <a:t>J. Nucl. Mater</a:t>
            </a:r>
            <a:r>
              <a:rPr lang="en-US" sz="1400" i="1" dirty="0"/>
              <a:t> </a:t>
            </a:r>
            <a:r>
              <a:rPr lang="en-US" sz="1400" dirty="0" smtClean="0"/>
              <a:t>296(2001) 119-128.</a:t>
            </a:r>
            <a:endParaRPr lang="en-US" sz="1400" dirty="0"/>
          </a:p>
        </p:txBody>
      </p:sp>
    </p:spTree>
    <p:extLst>
      <p:ext uri="{BB962C8B-B14F-4D97-AF65-F5344CB8AC3E}">
        <p14:creationId xmlns:p14="http://schemas.microsoft.com/office/powerpoint/2010/main" val="29707864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203" y="177114"/>
            <a:ext cx="8588475" cy="880369"/>
          </a:xfrm>
        </p:spPr>
        <p:txBody>
          <a:bodyPr/>
          <a:lstStyle/>
          <a:p>
            <a:r>
              <a:rPr lang="en-US" dirty="0" smtClean="0"/>
              <a:t>PIE is also planned this year on Inconel 718 proton beam window</a:t>
            </a:r>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219200"/>
            <a:ext cx="7620000" cy="497232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TextBox 4"/>
          <p:cNvSpPr txBox="1"/>
          <p:nvPr/>
        </p:nvSpPr>
        <p:spPr>
          <a:xfrm>
            <a:off x="129067" y="6010158"/>
            <a:ext cx="3584222" cy="338554"/>
          </a:xfrm>
          <a:prstGeom prst="rect">
            <a:avLst/>
          </a:prstGeom>
          <a:noFill/>
        </p:spPr>
        <p:txBody>
          <a:bodyPr wrap="square" rtlCol="0">
            <a:spAutoFit/>
          </a:bodyPr>
          <a:lstStyle/>
          <a:p>
            <a:r>
              <a:rPr lang="en-US" sz="1600" dirty="0" smtClean="0"/>
              <a:t>Figure Credit: S. Parson</a:t>
            </a:r>
            <a:endParaRPr lang="en-US" sz="1600" dirty="0"/>
          </a:p>
        </p:txBody>
      </p:sp>
    </p:spTree>
    <p:extLst>
      <p:ext uri="{BB962C8B-B14F-4D97-AF65-F5344CB8AC3E}">
        <p14:creationId xmlns:p14="http://schemas.microsoft.com/office/powerpoint/2010/main" val="353750863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204" y="177114"/>
            <a:ext cx="8229600" cy="888705"/>
          </a:xfrm>
        </p:spPr>
        <p:txBody>
          <a:bodyPr/>
          <a:lstStyle/>
          <a:p>
            <a:r>
              <a:rPr lang="en-US" dirty="0" smtClean="0"/>
              <a:t>Second target station planning is underway: TDR will be issued in FY15</a:t>
            </a:r>
            <a:endParaRPr lang="en-US" dirty="0"/>
          </a:p>
        </p:txBody>
      </p:sp>
      <p:sp>
        <p:nvSpPr>
          <p:cNvPr id="3" name="Content Placeholder 2"/>
          <p:cNvSpPr>
            <a:spLocks noGrp="1"/>
          </p:cNvSpPr>
          <p:nvPr>
            <p:ph idx="1"/>
          </p:nvPr>
        </p:nvSpPr>
        <p:spPr/>
        <p:txBody>
          <a:bodyPr/>
          <a:lstStyle/>
          <a:p>
            <a:endParaRPr lang="en-US"/>
          </a:p>
        </p:txBody>
      </p:sp>
      <p:pic>
        <p:nvPicPr>
          <p:cNvPr id="4" name="Picture 2"/>
          <p:cNvPicPr>
            <a:picLocks noChangeAspect="1"/>
          </p:cNvPicPr>
          <p:nvPr/>
        </p:nvPicPr>
        <p:blipFill rotWithShape="1">
          <a:blip r:embed="rId2" cstate="print">
            <a:extLst>
              <a:ext uri="{28A0092B-C50C-407E-A947-70E740481C1C}">
                <a14:useLocalDpi xmlns:a14="http://schemas.microsoft.com/office/drawing/2010/main" val="0"/>
              </a:ext>
            </a:extLst>
          </a:blip>
          <a:srcRect l="11668" t="884" r="3954" b="-1476"/>
          <a:stretch/>
        </p:blipFill>
        <p:spPr bwMode="auto">
          <a:xfrm>
            <a:off x="618746" y="1462601"/>
            <a:ext cx="7353276" cy="45840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4914325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2910" y="177800"/>
            <a:ext cx="8636397" cy="989519"/>
          </a:xfrm>
        </p:spPr>
        <p:txBody>
          <a:bodyPr/>
          <a:lstStyle/>
          <a:p>
            <a:r>
              <a:rPr lang="en-US" sz="2800" dirty="0" smtClean="0"/>
              <a:t>Emphasis will be laid on </a:t>
            </a:r>
            <a:r>
              <a:rPr lang="en-US" sz="2800" i="1" dirty="0" smtClean="0"/>
              <a:t>total</a:t>
            </a:r>
            <a:r>
              <a:rPr lang="en-US" sz="2800" dirty="0" smtClean="0"/>
              <a:t> optimization of the neutron source</a:t>
            </a:r>
            <a:endParaRPr lang="en-US" sz="2800" dirty="0"/>
          </a:p>
        </p:txBody>
      </p:sp>
      <p:graphicFrame>
        <p:nvGraphicFramePr>
          <p:cNvPr id="6" name="Diagram 5"/>
          <p:cNvGraphicFramePr/>
          <p:nvPr>
            <p:extLst>
              <p:ext uri="{D42A27DB-BD31-4B8C-83A1-F6EECF244321}">
                <p14:modId xmlns:p14="http://schemas.microsoft.com/office/powerpoint/2010/main" val="1555902448"/>
              </p:ext>
            </p:extLst>
          </p:nvPr>
        </p:nvGraphicFramePr>
        <p:xfrm>
          <a:off x="-318195" y="977503"/>
          <a:ext cx="9330220" cy="57811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p:cNvSpPr txBox="1"/>
          <p:nvPr/>
        </p:nvSpPr>
        <p:spPr>
          <a:xfrm>
            <a:off x="129067" y="6010158"/>
            <a:ext cx="3584222" cy="338554"/>
          </a:xfrm>
          <a:prstGeom prst="rect">
            <a:avLst/>
          </a:prstGeom>
          <a:noFill/>
        </p:spPr>
        <p:txBody>
          <a:bodyPr wrap="square" rtlCol="0">
            <a:spAutoFit/>
          </a:bodyPr>
          <a:lstStyle/>
          <a:p>
            <a:r>
              <a:rPr lang="en-US" sz="1600" dirty="0" smtClean="0"/>
              <a:t>Figure Credit: K. </a:t>
            </a:r>
            <a:r>
              <a:rPr lang="en-US" sz="1600" dirty="0" err="1" smtClean="0"/>
              <a:t>Herwig</a:t>
            </a:r>
            <a:endParaRPr lang="en-US" sz="1600" dirty="0"/>
          </a:p>
        </p:txBody>
      </p:sp>
    </p:spTree>
    <p:extLst>
      <p:ext uri="{BB962C8B-B14F-4D97-AF65-F5344CB8AC3E}">
        <p14:creationId xmlns:p14="http://schemas.microsoft.com/office/powerpoint/2010/main" val="34777971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2909" y="177800"/>
            <a:ext cx="8941091" cy="1115177"/>
          </a:xfrm>
        </p:spPr>
        <p:txBody>
          <a:bodyPr/>
          <a:lstStyle/>
          <a:p>
            <a:r>
              <a:rPr lang="en-US" dirty="0" smtClean="0"/>
              <a:t>SNS Second Target Station Concept – </a:t>
            </a:r>
            <a:r>
              <a:rPr lang="en-US" sz="2400" dirty="0" smtClean="0"/>
              <a:t>Optimized for Highest Neutron Peak Brightness at Long Wavelengths</a:t>
            </a:r>
            <a:endParaRPr lang="en-US" sz="2400" dirty="0"/>
          </a:p>
        </p:txBody>
      </p:sp>
      <p:sp>
        <p:nvSpPr>
          <p:cNvPr id="3" name="Content Placeholder 2"/>
          <p:cNvSpPr>
            <a:spLocks noGrp="1"/>
          </p:cNvSpPr>
          <p:nvPr>
            <p:ph idx="1"/>
          </p:nvPr>
        </p:nvSpPr>
        <p:spPr>
          <a:xfrm>
            <a:off x="196560" y="1291786"/>
            <a:ext cx="7357922" cy="5109014"/>
          </a:xfrm>
        </p:spPr>
        <p:txBody>
          <a:bodyPr>
            <a:normAutofit fontScale="92500" lnSpcReduction="10000"/>
          </a:bodyPr>
          <a:lstStyle/>
          <a:p>
            <a:r>
              <a:rPr lang="en-US" dirty="0" smtClean="0"/>
              <a:t>2.8 MW accelerator complex, 1.3 </a:t>
            </a:r>
            <a:r>
              <a:rPr lang="en-US" dirty="0" err="1" smtClean="0"/>
              <a:t>GeV</a:t>
            </a:r>
            <a:r>
              <a:rPr lang="en-US" dirty="0" smtClean="0"/>
              <a:t> protons, </a:t>
            </a:r>
            <a:br>
              <a:rPr lang="en-US" dirty="0" smtClean="0"/>
            </a:br>
            <a:r>
              <a:rPr lang="en-US" dirty="0" smtClean="0"/>
              <a:t>60 Hz, pulse-stealing mode</a:t>
            </a:r>
          </a:p>
          <a:p>
            <a:pPr lvl="1"/>
            <a:r>
              <a:rPr lang="en-US" dirty="0" smtClean="0"/>
              <a:t>FTS – 2+ MW (5/6 pulses)</a:t>
            </a:r>
          </a:p>
          <a:p>
            <a:pPr lvl="1"/>
            <a:r>
              <a:rPr lang="en-US" dirty="0" smtClean="0"/>
              <a:t>STS – 467 kW (1/6 pulses)</a:t>
            </a:r>
          </a:p>
          <a:p>
            <a:r>
              <a:rPr lang="en-US" dirty="0" smtClean="0"/>
              <a:t>Compact, high-performing target</a:t>
            </a:r>
          </a:p>
          <a:p>
            <a:pPr lvl="1"/>
            <a:r>
              <a:rPr lang="en-US" dirty="0" smtClean="0"/>
              <a:t>30 cm</a:t>
            </a:r>
            <a:r>
              <a:rPr lang="en-US" baseline="30000" dirty="0" smtClean="0"/>
              <a:t>2</a:t>
            </a:r>
            <a:r>
              <a:rPr lang="en-US" dirty="0" smtClean="0"/>
              <a:t> proton beam cross-section (140 cm</a:t>
            </a:r>
            <a:r>
              <a:rPr lang="en-US" baseline="30000" dirty="0" smtClean="0"/>
              <a:t>2</a:t>
            </a:r>
            <a:r>
              <a:rPr lang="en-US" dirty="0" smtClean="0"/>
              <a:t> at FTS)</a:t>
            </a:r>
          </a:p>
          <a:p>
            <a:pPr lvl="1"/>
            <a:r>
              <a:rPr lang="en-US" dirty="0" smtClean="0"/>
              <a:t>Solid Tungsten/Ta clad</a:t>
            </a:r>
            <a:endParaRPr lang="en-US" i="1" dirty="0" smtClean="0"/>
          </a:p>
          <a:p>
            <a:r>
              <a:rPr lang="en-US" dirty="0" smtClean="0"/>
              <a:t> Compact, high-brightness moderators</a:t>
            </a:r>
          </a:p>
          <a:p>
            <a:pPr lvl="1"/>
            <a:r>
              <a:rPr lang="en-US" dirty="0" smtClean="0"/>
              <a:t>Gains of 2 – 3 compared to large moderators</a:t>
            </a:r>
          </a:p>
          <a:p>
            <a:r>
              <a:rPr lang="en-US" dirty="0" smtClean="0"/>
              <a:t>22 instrument end stations</a:t>
            </a:r>
          </a:p>
          <a:p>
            <a:pPr lvl="1"/>
            <a:r>
              <a:rPr lang="en-US" dirty="0" smtClean="0"/>
              <a:t>≈ 11 </a:t>
            </a:r>
            <a:r>
              <a:rPr lang="en-US" dirty="0" err="1" smtClean="0"/>
              <a:t>deg</a:t>
            </a:r>
            <a:r>
              <a:rPr lang="en-US" dirty="0" smtClean="0"/>
              <a:t> separation</a:t>
            </a:r>
          </a:p>
          <a:p>
            <a:pPr lvl="1"/>
            <a:r>
              <a:rPr lang="en-US" dirty="0" smtClean="0"/>
              <a:t>Instrument length, 15 m ≤ L ≤ 120 m</a:t>
            </a:r>
          </a:p>
          <a:p>
            <a:pPr lvl="1"/>
            <a:endParaRPr lang="en-US" dirty="0"/>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13035" t="14780" r="21076" b="4171"/>
          <a:stretch/>
        </p:blipFill>
        <p:spPr>
          <a:xfrm>
            <a:off x="5512037" y="4127615"/>
            <a:ext cx="3221764" cy="2324457"/>
          </a:xfrm>
          <a:prstGeom prst="rect">
            <a:avLst/>
          </a:prstGeom>
        </p:spPr>
      </p:pic>
      <p:pic>
        <p:nvPicPr>
          <p:cNvPr id="5" name="Picture 4"/>
          <p:cNvPicPr/>
          <p:nvPr/>
        </p:nvPicPr>
        <p:blipFill rotWithShape="1">
          <a:blip r:embed="rId3"/>
          <a:srcRect l="26567" t="52630"/>
          <a:stretch/>
        </p:blipFill>
        <p:spPr>
          <a:xfrm>
            <a:off x="6281158" y="2591880"/>
            <a:ext cx="2862842" cy="1484464"/>
          </a:xfrm>
          <a:prstGeom prst="rect">
            <a:avLst/>
          </a:prstGeom>
        </p:spPr>
      </p:pic>
      <p:pic>
        <p:nvPicPr>
          <p:cNvPr id="6" name="Content Placeholder 6"/>
          <p:cNvPicPr>
            <a:picLocks/>
          </p:cNvPicPr>
          <p:nvPr/>
        </p:nvPicPr>
        <p:blipFill rotWithShape="1">
          <a:blip r:embed="rId4"/>
          <a:srcRect t="62832"/>
          <a:stretch/>
        </p:blipFill>
        <p:spPr>
          <a:xfrm>
            <a:off x="5103812" y="1956986"/>
            <a:ext cx="4040188" cy="665612"/>
          </a:xfrm>
          <a:prstGeom prst="rect">
            <a:avLst/>
          </a:prstGeom>
        </p:spPr>
      </p:pic>
      <p:cxnSp>
        <p:nvCxnSpPr>
          <p:cNvPr id="10" name="Straight Arrow Connector 9"/>
          <p:cNvCxnSpPr/>
          <p:nvPr/>
        </p:nvCxnSpPr>
        <p:spPr>
          <a:xfrm>
            <a:off x="4324172" y="2247544"/>
            <a:ext cx="854579"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4255806" y="1905713"/>
            <a:ext cx="838691" cy="369332"/>
          </a:xfrm>
          <a:prstGeom prst="rect">
            <a:avLst/>
          </a:prstGeom>
          <a:noFill/>
        </p:spPr>
        <p:txBody>
          <a:bodyPr wrap="none" rtlCol="0">
            <a:spAutoFit/>
          </a:bodyPr>
          <a:lstStyle/>
          <a:p>
            <a:r>
              <a:rPr lang="en-US" dirty="0" smtClean="0"/>
              <a:t>proton</a:t>
            </a:r>
            <a:endParaRPr lang="en-US" dirty="0"/>
          </a:p>
        </p:txBody>
      </p:sp>
      <p:sp>
        <p:nvSpPr>
          <p:cNvPr id="12" name="TextBox 11"/>
          <p:cNvSpPr txBox="1"/>
          <p:nvPr/>
        </p:nvSpPr>
        <p:spPr>
          <a:xfrm>
            <a:off x="6860848" y="3758726"/>
            <a:ext cx="2018232" cy="369332"/>
          </a:xfrm>
          <a:prstGeom prst="rect">
            <a:avLst/>
          </a:prstGeom>
          <a:solidFill>
            <a:schemeClr val="lt1">
              <a:hueOff val="0"/>
              <a:satOff val="0"/>
              <a:lumOff val="0"/>
            </a:schemeClr>
          </a:solidFill>
        </p:spPr>
        <p:txBody>
          <a:bodyPr wrap="square" rtlCol="0">
            <a:spAutoFit/>
          </a:bodyPr>
          <a:lstStyle/>
          <a:p>
            <a:r>
              <a:rPr lang="en-US" dirty="0" smtClean="0"/>
              <a:t>Cross-section</a:t>
            </a:r>
            <a:endParaRPr lang="en-US" dirty="0"/>
          </a:p>
        </p:txBody>
      </p:sp>
    </p:spTree>
    <p:extLst>
      <p:ext uri="{BB962C8B-B14F-4D97-AF65-F5344CB8AC3E}">
        <p14:creationId xmlns:p14="http://schemas.microsoft.com/office/powerpoint/2010/main" val="93166471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0674" y="984215"/>
            <a:ext cx="8229600" cy="3694344"/>
          </a:xfrm>
        </p:spPr>
        <p:txBody>
          <a:bodyPr/>
          <a:lstStyle/>
          <a:p>
            <a:r>
              <a:rPr lang="en-US" dirty="0" smtClean="0"/>
              <a:t>Mitigation of the safety issue for tungsten-steam interaction</a:t>
            </a:r>
          </a:p>
          <a:p>
            <a:pPr lvl="1"/>
            <a:r>
              <a:rPr lang="en-US" dirty="0" smtClean="0"/>
              <a:t>Experimental research on steam interaction with Ta clad (lower corrosion in Ta)</a:t>
            </a:r>
          </a:p>
          <a:p>
            <a:pPr lvl="1"/>
            <a:r>
              <a:rPr lang="en-US" dirty="0" smtClean="0"/>
              <a:t>Experiment to determine required Ta thickness</a:t>
            </a:r>
          </a:p>
          <a:p>
            <a:pPr lvl="1"/>
            <a:r>
              <a:rPr lang="en-US" dirty="0" smtClean="0"/>
              <a:t>Investigation of other cladding materials</a:t>
            </a:r>
          </a:p>
          <a:p>
            <a:pPr lvl="1"/>
            <a:r>
              <a:rPr lang="en-US" dirty="0" smtClean="0"/>
              <a:t>Fabrication research to determine joining process</a:t>
            </a:r>
          </a:p>
          <a:p>
            <a:r>
              <a:rPr lang="en-US" dirty="0" smtClean="0"/>
              <a:t>Thermal-hydraulic experiments to confirm CFD</a:t>
            </a:r>
          </a:p>
          <a:p>
            <a:r>
              <a:rPr lang="en-US" dirty="0" smtClean="0"/>
              <a:t>Moderator performance enhancements/advanced design</a:t>
            </a:r>
          </a:p>
        </p:txBody>
      </p:sp>
      <p:sp>
        <p:nvSpPr>
          <p:cNvPr id="4" name="Title 1"/>
          <p:cNvSpPr txBox="1">
            <a:spLocks/>
          </p:cNvSpPr>
          <p:nvPr/>
        </p:nvSpPr>
        <p:spPr>
          <a:xfrm>
            <a:off x="111204" y="177114"/>
            <a:ext cx="9032796" cy="487954"/>
          </a:xfrm>
          <a:prstGeom prst="rect">
            <a:avLst/>
          </a:prstGeom>
        </p:spPr>
        <p:txBody>
          <a:bodyPr vert="horz" lIns="91440" tIns="45720" rIns="91440" bIns="45720" rtlCol="0" anchor="t" anchorCtr="0">
            <a:spAutoFit/>
          </a:bodyPr>
          <a:lstStyle>
            <a:lvl1pPr algn="l" defTabSz="914400" rtl="0" eaLnBrk="1" latinLnBrk="0" hangingPunct="1">
              <a:lnSpc>
                <a:spcPct val="85000"/>
              </a:lnSpc>
              <a:spcBef>
                <a:spcPct val="0"/>
              </a:spcBef>
              <a:buNone/>
              <a:defRPr sz="3000" kern="1200">
                <a:solidFill>
                  <a:srgbClr val="006C3A"/>
                </a:solidFill>
                <a:latin typeface="Arial Black" pitchFamily="34" charset="0"/>
                <a:ea typeface="+mj-ea"/>
                <a:cs typeface="+mj-cs"/>
              </a:defRPr>
            </a:lvl1pPr>
          </a:lstStyle>
          <a:p>
            <a:r>
              <a:rPr lang="en-US" dirty="0" smtClean="0"/>
              <a:t>R&amp;D Directions for Second Target Station</a:t>
            </a:r>
            <a:endParaRPr lang="en-US" dirty="0"/>
          </a:p>
        </p:txBody>
      </p:sp>
    </p:spTree>
    <p:extLst>
      <p:ext uri="{BB962C8B-B14F-4D97-AF65-F5344CB8AC3E}">
        <p14:creationId xmlns:p14="http://schemas.microsoft.com/office/powerpoint/2010/main" val="20812639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D:\Home\riu\Travel\2013\May_ESS-Bi\seminar\2007-P04234_retouch.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38914" name="Rectangle 2"/>
          <p:cNvSpPr>
            <a:spLocks noGrp="1" noChangeArrowheads="1"/>
          </p:cNvSpPr>
          <p:nvPr>
            <p:ph type="title"/>
          </p:nvPr>
        </p:nvSpPr>
        <p:spPr/>
        <p:txBody>
          <a:bodyPr/>
          <a:lstStyle/>
          <a:p>
            <a:r>
              <a:rPr lang="en-US" dirty="0" smtClean="0"/>
              <a:t>SNS – running since 2006</a:t>
            </a:r>
            <a:endParaRPr lang="en-US" dirty="0"/>
          </a:p>
        </p:txBody>
      </p:sp>
      <p:sp>
        <p:nvSpPr>
          <p:cNvPr id="2" name="Content Placeholder 1"/>
          <p:cNvSpPr>
            <a:spLocks noGrp="1"/>
          </p:cNvSpPr>
          <p:nvPr>
            <p:ph idx="1"/>
          </p:nvPr>
        </p:nvSpPr>
        <p:spPr>
          <a:xfrm>
            <a:off x="111204" y="799395"/>
            <a:ext cx="7637133" cy="1435265"/>
          </a:xfrm>
        </p:spPr>
        <p:txBody>
          <a:bodyPr/>
          <a:lstStyle/>
          <a:p>
            <a:r>
              <a:rPr lang="en-US" dirty="0" smtClean="0"/>
              <a:t>Mission is focused on neutron science</a:t>
            </a:r>
          </a:p>
          <a:p>
            <a:r>
              <a:rPr lang="en-US" dirty="0"/>
              <a:t>1.4 MW </a:t>
            </a:r>
            <a:r>
              <a:rPr lang="en-US" dirty="0" smtClean="0"/>
              <a:t>on target, 1 </a:t>
            </a:r>
            <a:r>
              <a:rPr lang="en-US" dirty="0" err="1" smtClean="0"/>
              <a:t>GeV</a:t>
            </a:r>
            <a:r>
              <a:rPr lang="en-US" dirty="0" smtClean="0"/>
              <a:t>, linac &amp; accumulator ring, µs pulses to target at 60 Hz</a:t>
            </a:r>
            <a:endParaRPr lang="en-US" dirty="0"/>
          </a:p>
        </p:txBody>
      </p:sp>
    </p:spTree>
    <p:extLst>
      <p:ext uri="{BB962C8B-B14F-4D97-AF65-F5344CB8AC3E}">
        <p14:creationId xmlns:p14="http://schemas.microsoft.com/office/powerpoint/2010/main" val="406634676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204" y="177114"/>
            <a:ext cx="8229600" cy="877163"/>
          </a:xfrm>
        </p:spPr>
        <p:txBody>
          <a:bodyPr/>
          <a:lstStyle/>
          <a:p>
            <a:r>
              <a:rPr lang="en-US" dirty="0" smtClean="0"/>
              <a:t>STS Safety Issue: Tungsten-Oxide Aerosol Generation</a:t>
            </a:r>
            <a:endParaRPr lang="en-US"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6157" y="1433730"/>
            <a:ext cx="2539235" cy="301747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8035" y="2017667"/>
            <a:ext cx="4277336" cy="32766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TextBox 3"/>
          <p:cNvSpPr txBox="1"/>
          <p:nvPr/>
        </p:nvSpPr>
        <p:spPr>
          <a:xfrm>
            <a:off x="332481" y="4499865"/>
            <a:ext cx="4183856" cy="646331"/>
          </a:xfrm>
          <a:prstGeom prst="rect">
            <a:avLst/>
          </a:prstGeom>
          <a:noFill/>
        </p:spPr>
        <p:txBody>
          <a:bodyPr wrap="square" rtlCol="0">
            <a:spAutoFit/>
          </a:bodyPr>
          <a:lstStyle/>
          <a:p>
            <a:r>
              <a:rPr lang="en-US" sz="1800" dirty="0"/>
              <a:t>Photograph of Tungsten-Oxide Aerosol exiting a condenser </a:t>
            </a:r>
          </a:p>
        </p:txBody>
      </p:sp>
      <p:sp>
        <p:nvSpPr>
          <p:cNvPr id="5" name="TextBox 4"/>
          <p:cNvSpPr txBox="1"/>
          <p:nvPr/>
        </p:nvSpPr>
        <p:spPr>
          <a:xfrm>
            <a:off x="5861909" y="5287828"/>
            <a:ext cx="2743200" cy="1200329"/>
          </a:xfrm>
          <a:prstGeom prst="rect">
            <a:avLst/>
          </a:prstGeom>
          <a:noFill/>
        </p:spPr>
        <p:txBody>
          <a:bodyPr wrap="square" rtlCol="0">
            <a:spAutoFit/>
          </a:bodyPr>
          <a:lstStyle/>
          <a:p>
            <a:r>
              <a:rPr lang="en-US" sz="1800" dirty="0" smtClean="0"/>
              <a:t>Tungsten-metal vaporization rates in 100% steam vs. temperature</a:t>
            </a:r>
            <a:endParaRPr lang="en-US" sz="1800" dirty="0"/>
          </a:p>
        </p:txBody>
      </p:sp>
      <p:sp>
        <p:nvSpPr>
          <p:cNvPr id="6" name="TextBox 5"/>
          <p:cNvSpPr txBox="1"/>
          <p:nvPr/>
        </p:nvSpPr>
        <p:spPr>
          <a:xfrm>
            <a:off x="2943268" y="6102950"/>
            <a:ext cx="4762500" cy="461665"/>
          </a:xfrm>
          <a:prstGeom prst="rect">
            <a:avLst/>
          </a:prstGeom>
          <a:noFill/>
          <a:ln>
            <a:solidFill>
              <a:schemeClr val="tx1"/>
            </a:solidFill>
          </a:ln>
        </p:spPr>
        <p:txBody>
          <a:bodyPr wrap="square" rtlCol="0">
            <a:spAutoFit/>
          </a:bodyPr>
          <a:lstStyle/>
          <a:p>
            <a:r>
              <a:rPr lang="en-US" sz="1200" dirty="0" smtClean="0"/>
              <a:t>G.A. Greene, C.C </a:t>
            </a:r>
            <a:r>
              <a:rPr lang="en-US" sz="1200" dirty="0" err="1" smtClean="0"/>
              <a:t>Finfrock</a:t>
            </a:r>
            <a:r>
              <a:rPr lang="en-US" sz="1200" dirty="0" smtClean="0"/>
              <a:t>, Generation, transport and deposition of tungsten-oxide aerosols at 1000 </a:t>
            </a:r>
            <a:r>
              <a:rPr lang="en-US" sz="1200" baseline="30000" dirty="0" smtClean="0"/>
              <a:t>o</a:t>
            </a:r>
            <a:r>
              <a:rPr lang="en-US" sz="1200" dirty="0" smtClean="0"/>
              <a:t>C in flowing air/steam mixtures </a:t>
            </a:r>
            <a:endParaRPr lang="en-US" sz="1200" dirty="0"/>
          </a:p>
        </p:txBody>
      </p:sp>
      <p:sp>
        <p:nvSpPr>
          <p:cNvPr id="3" name="Rectangle 2"/>
          <p:cNvSpPr/>
          <p:nvPr/>
        </p:nvSpPr>
        <p:spPr>
          <a:xfrm>
            <a:off x="4488656" y="684503"/>
            <a:ext cx="4572000" cy="1200329"/>
          </a:xfrm>
          <a:prstGeom prst="rect">
            <a:avLst/>
          </a:prstGeom>
        </p:spPr>
        <p:txBody>
          <a:bodyPr>
            <a:spAutoFit/>
          </a:bodyPr>
          <a:lstStyle/>
          <a:p>
            <a:pPr marL="342900" indent="-342900">
              <a:buFont typeface="Arial" panose="020B0604020202020204" pitchFamily="34" charset="0"/>
              <a:buChar char="•"/>
            </a:pPr>
            <a:r>
              <a:rPr lang="en-US" b="1" dirty="0">
                <a:solidFill>
                  <a:srgbClr val="0070C0"/>
                </a:solidFill>
              </a:rPr>
              <a:t>Review tantalum oxidation in steam and evaluate if the clad could be a CEC to reduce accident release dose levels and if a test program would be useful</a:t>
            </a:r>
          </a:p>
        </p:txBody>
      </p:sp>
      <p:sp>
        <p:nvSpPr>
          <p:cNvPr id="9" name="TextBox 8"/>
          <p:cNvSpPr txBox="1"/>
          <p:nvPr/>
        </p:nvSpPr>
        <p:spPr>
          <a:xfrm>
            <a:off x="129067" y="6010158"/>
            <a:ext cx="3584222" cy="338554"/>
          </a:xfrm>
          <a:prstGeom prst="rect">
            <a:avLst/>
          </a:prstGeom>
          <a:noFill/>
        </p:spPr>
        <p:txBody>
          <a:bodyPr wrap="square" rtlCol="0">
            <a:spAutoFit/>
          </a:bodyPr>
          <a:lstStyle/>
          <a:p>
            <a:r>
              <a:rPr lang="en-US" sz="1600" dirty="0" smtClean="0"/>
              <a:t>Figure Credit: T. </a:t>
            </a:r>
            <a:r>
              <a:rPr lang="en-US" sz="1600" dirty="0" err="1" smtClean="0"/>
              <a:t>McManamy</a:t>
            </a:r>
            <a:endParaRPr lang="en-US" sz="1600" dirty="0"/>
          </a:p>
        </p:txBody>
      </p:sp>
    </p:spTree>
    <p:extLst>
      <p:ext uri="{BB962C8B-B14F-4D97-AF65-F5344CB8AC3E}">
        <p14:creationId xmlns:p14="http://schemas.microsoft.com/office/powerpoint/2010/main" val="201693319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204" y="177114"/>
            <a:ext cx="8229600" cy="888705"/>
          </a:xfrm>
        </p:spPr>
        <p:txBody>
          <a:bodyPr/>
          <a:lstStyle/>
          <a:p>
            <a:r>
              <a:rPr lang="en-US" dirty="0" smtClean="0"/>
              <a:t>ADS option was considered for STS – analysis on fuel elements of blanket</a:t>
            </a:r>
            <a:endParaRPr lang="en-US" dirty="0"/>
          </a:p>
        </p:txBody>
      </p:sp>
      <p:pic>
        <p:nvPicPr>
          <p:cNvPr id="4" name="Picture 3"/>
          <p:cNvPicPr/>
          <p:nvPr/>
        </p:nvPicPr>
        <p:blipFill>
          <a:blip r:embed="rId2" cstate="print"/>
          <a:srcRect/>
          <a:stretch>
            <a:fillRect/>
          </a:stretch>
        </p:blipFill>
        <p:spPr bwMode="auto">
          <a:xfrm>
            <a:off x="3200400" y="1542021"/>
            <a:ext cx="5943600" cy="4350385"/>
          </a:xfrm>
          <a:prstGeom prst="rect">
            <a:avLst/>
          </a:prstGeom>
          <a:noFill/>
          <a:ln w="9525">
            <a:noFill/>
            <a:miter lim="800000"/>
            <a:headEnd/>
            <a:tailEnd/>
          </a:ln>
        </p:spPr>
      </p:pic>
      <p:pic>
        <p:nvPicPr>
          <p:cNvPr id="5" name="Picture 4"/>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363277"/>
            <a:ext cx="3584575" cy="4523740"/>
          </a:xfrm>
          <a:prstGeom prst="rect">
            <a:avLst/>
          </a:prstGeom>
          <a:noFill/>
        </p:spPr>
      </p:pic>
      <p:sp>
        <p:nvSpPr>
          <p:cNvPr id="3" name="TextBox 2"/>
          <p:cNvSpPr txBox="1"/>
          <p:nvPr/>
        </p:nvSpPr>
        <p:spPr>
          <a:xfrm>
            <a:off x="2660698" y="5802647"/>
            <a:ext cx="6393925" cy="646331"/>
          </a:xfrm>
          <a:prstGeom prst="rect">
            <a:avLst/>
          </a:prstGeom>
          <a:noFill/>
        </p:spPr>
        <p:txBody>
          <a:bodyPr wrap="square" rtlCol="0">
            <a:spAutoFit/>
          </a:bodyPr>
          <a:lstStyle/>
          <a:p>
            <a:r>
              <a:rPr lang="en-US" b="1" dirty="0" smtClean="0"/>
              <a:t>High duty cycle for SNS/STS leads to high temperatures, and significant materials issues arise requiring too much R&amp;D</a:t>
            </a:r>
            <a:endParaRPr lang="en-US" b="1" dirty="0"/>
          </a:p>
        </p:txBody>
      </p:sp>
    </p:spTree>
    <p:extLst>
      <p:ext uri="{BB962C8B-B14F-4D97-AF65-F5344CB8AC3E}">
        <p14:creationId xmlns:p14="http://schemas.microsoft.com/office/powerpoint/2010/main" val="344339894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204" y="177114"/>
            <a:ext cx="8229600" cy="496290"/>
          </a:xfrm>
        </p:spPr>
        <p:txBody>
          <a:bodyPr/>
          <a:lstStyle/>
          <a:p>
            <a:r>
              <a:rPr lang="en-US" dirty="0" smtClean="0"/>
              <a:t>SNS R&amp;D Summary</a:t>
            </a:r>
            <a:endParaRPr lang="en-US" dirty="0"/>
          </a:p>
        </p:txBody>
      </p:sp>
      <p:sp>
        <p:nvSpPr>
          <p:cNvPr id="3" name="Content Placeholder 2"/>
          <p:cNvSpPr>
            <a:spLocks noGrp="1"/>
          </p:cNvSpPr>
          <p:nvPr>
            <p:ph idx="1"/>
          </p:nvPr>
        </p:nvSpPr>
        <p:spPr>
          <a:xfrm>
            <a:off x="111204" y="1344823"/>
            <a:ext cx="8229600" cy="4230902"/>
          </a:xfrm>
        </p:spPr>
        <p:txBody>
          <a:bodyPr/>
          <a:lstStyle/>
          <a:p>
            <a:r>
              <a:rPr lang="en-US" dirty="0" smtClean="0"/>
              <a:t>SNS First Target Station</a:t>
            </a:r>
          </a:p>
          <a:p>
            <a:pPr lvl="1"/>
            <a:r>
              <a:rPr lang="en-US" dirty="0"/>
              <a:t>L</a:t>
            </a:r>
            <a:r>
              <a:rPr lang="en-US" dirty="0" smtClean="0"/>
              <a:t>ifetime reliability and extension</a:t>
            </a:r>
          </a:p>
          <a:p>
            <a:pPr lvl="1"/>
            <a:r>
              <a:rPr lang="en-US" dirty="0" smtClean="0"/>
              <a:t>Higher power enhancements</a:t>
            </a:r>
          </a:p>
          <a:p>
            <a:r>
              <a:rPr lang="en-US" dirty="0" smtClean="0"/>
              <a:t>SNS Second Target Station</a:t>
            </a:r>
          </a:p>
          <a:p>
            <a:pPr lvl="1"/>
            <a:r>
              <a:rPr lang="en-US" dirty="0" smtClean="0"/>
              <a:t>Safety case</a:t>
            </a:r>
          </a:p>
          <a:p>
            <a:pPr lvl="1"/>
            <a:r>
              <a:rPr lang="en-US" dirty="0" smtClean="0"/>
              <a:t>Performance optimization</a:t>
            </a:r>
          </a:p>
          <a:p>
            <a:r>
              <a:rPr lang="en-US" dirty="0" smtClean="0"/>
              <a:t>Potential uses for right-sized beam</a:t>
            </a:r>
          </a:p>
          <a:p>
            <a:pPr lvl="1"/>
            <a:r>
              <a:rPr lang="en-US" dirty="0" smtClean="0"/>
              <a:t>Cavitation damage mitigation mechanism (geometry/flow/focus?)</a:t>
            </a:r>
          </a:p>
          <a:p>
            <a:pPr lvl="1"/>
            <a:r>
              <a:rPr lang="en-US" dirty="0" smtClean="0"/>
              <a:t>Irradiation effects on tungsten/tantalum joining</a:t>
            </a:r>
            <a:endParaRPr lang="en-US" dirty="0"/>
          </a:p>
        </p:txBody>
      </p:sp>
    </p:spTree>
    <p:extLst>
      <p:ext uri="{BB962C8B-B14F-4D97-AF65-F5344CB8AC3E}">
        <p14:creationId xmlns:p14="http://schemas.microsoft.com/office/powerpoint/2010/main" val="14861551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204" y="177114"/>
            <a:ext cx="9032796" cy="880369"/>
          </a:xfrm>
        </p:spPr>
        <p:txBody>
          <a:bodyPr/>
          <a:lstStyle/>
          <a:p>
            <a:r>
              <a:rPr lang="en-US" dirty="0" smtClean="0"/>
              <a:t>The master plan is for two short-pulse target stations at SNS</a:t>
            </a:r>
            <a:endParaRPr lang="en-US" dirty="0"/>
          </a:p>
        </p:txBody>
      </p:sp>
      <p:sp>
        <p:nvSpPr>
          <p:cNvPr id="3" name="Content Placeholder 2"/>
          <p:cNvSpPr>
            <a:spLocks noGrp="1"/>
          </p:cNvSpPr>
          <p:nvPr>
            <p:ph idx="1"/>
          </p:nvPr>
        </p:nvSpPr>
        <p:spPr>
          <a:xfrm>
            <a:off x="405625" y="1564828"/>
            <a:ext cx="8229600" cy="2584297"/>
          </a:xfrm>
        </p:spPr>
        <p:txBody>
          <a:bodyPr/>
          <a:lstStyle/>
          <a:p>
            <a:r>
              <a:rPr lang="en-US" sz="2000" dirty="0" smtClean="0"/>
              <a:t>Mercury was chosen as the target material since high </a:t>
            </a:r>
            <a:r>
              <a:rPr lang="en-US" sz="2000" dirty="0"/>
              <a:t>power was a </a:t>
            </a:r>
            <a:r>
              <a:rPr lang="en-US" sz="2000" dirty="0" smtClean="0"/>
              <a:t>priority: </a:t>
            </a:r>
          </a:p>
          <a:p>
            <a:pPr lvl="1"/>
            <a:r>
              <a:rPr lang="en-US" sz="1600" dirty="0" smtClean="0"/>
              <a:t>Steady </a:t>
            </a:r>
            <a:r>
              <a:rPr lang="en-US" sz="1600" dirty="0"/>
              <a:t>state power handling allows MW-class </a:t>
            </a:r>
            <a:r>
              <a:rPr lang="en-US" sz="1600" dirty="0" smtClean="0"/>
              <a:t>operation</a:t>
            </a:r>
          </a:p>
          <a:p>
            <a:pPr lvl="1"/>
            <a:r>
              <a:rPr lang="en-US" sz="1600" dirty="0" smtClean="0"/>
              <a:t>R&amp;D basis at the time of the decision was tenuous for what has been achieved</a:t>
            </a:r>
            <a:endParaRPr lang="en-US" sz="1600" dirty="0"/>
          </a:p>
          <a:p>
            <a:r>
              <a:rPr lang="en-US" sz="2000" dirty="0" smtClean="0"/>
              <a:t>Rotating </a:t>
            </a:r>
            <a:r>
              <a:rPr lang="en-US" sz="2000" dirty="0"/>
              <a:t>target was rejected due to suspected seal issues</a:t>
            </a:r>
          </a:p>
          <a:p>
            <a:pPr lvl="1"/>
            <a:r>
              <a:rPr lang="en-US" sz="1600" dirty="0"/>
              <a:t>These issues have since been resolved</a:t>
            </a:r>
          </a:p>
          <a:p>
            <a:pPr lvl="1"/>
            <a:r>
              <a:rPr lang="en-US" sz="1600" dirty="0"/>
              <a:t>QA program would have to be very stringent for long lifetime</a:t>
            </a:r>
          </a:p>
          <a:p>
            <a:endParaRPr lang="en-US" sz="2000" dirty="0"/>
          </a:p>
        </p:txBody>
      </p:sp>
      <p:sp>
        <p:nvSpPr>
          <p:cNvPr id="4" name="Title 1"/>
          <p:cNvSpPr txBox="1">
            <a:spLocks/>
          </p:cNvSpPr>
          <p:nvPr/>
        </p:nvSpPr>
        <p:spPr>
          <a:xfrm>
            <a:off x="330093" y="3861382"/>
            <a:ext cx="9032796" cy="406265"/>
          </a:xfrm>
          <a:prstGeom prst="rect">
            <a:avLst/>
          </a:prstGeom>
        </p:spPr>
        <p:txBody>
          <a:bodyPr vert="horz" lIns="91440" tIns="45720" rIns="91440" bIns="45720" rtlCol="0" anchor="t" anchorCtr="0">
            <a:spAutoFit/>
          </a:bodyPr>
          <a:lstStyle>
            <a:lvl1pPr algn="l" defTabSz="914400" rtl="0" eaLnBrk="1" latinLnBrk="0" hangingPunct="1">
              <a:lnSpc>
                <a:spcPct val="85000"/>
              </a:lnSpc>
              <a:spcBef>
                <a:spcPct val="0"/>
              </a:spcBef>
              <a:buNone/>
              <a:defRPr sz="3000" kern="1200">
                <a:solidFill>
                  <a:srgbClr val="006C3A"/>
                </a:solidFill>
                <a:latin typeface="Arial Black" pitchFamily="34" charset="0"/>
                <a:ea typeface="+mj-ea"/>
                <a:cs typeface="+mj-cs"/>
              </a:defRPr>
            </a:lvl1pPr>
          </a:lstStyle>
          <a:p>
            <a:r>
              <a:rPr lang="en-US" sz="2400" dirty="0" smtClean="0"/>
              <a:t>Second target station</a:t>
            </a:r>
            <a:endParaRPr lang="en-US" sz="2400" dirty="0"/>
          </a:p>
        </p:txBody>
      </p:sp>
      <p:sp>
        <p:nvSpPr>
          <p:cNvPr id="5" name="Content Placeholder 2"/>
          <p:cNvSpPr txBox="1">
            <a:spLocks/>
          </p:cNvSpPr>
          <p:nvPr/>
        </p:nvSpPr>
        <p:spPr>
          <a:xfrm>
            <a:off x="405625" y="4280659"/>
            <a:ext cx="9032796" cy="1282402"/>
          </a:xfrm>
          <a:prstGeom prst="rect">
            <a:avLst/>
          </a:prstGeom>
        </p:spPr>
        <p:txBody>
          <a:bodyPr vert="horz" wrap="square" lIns="91440" tIns="45720" rIns="91440" bIns="45720" rtlCol="0">
            <a:spAutoFit/>
          </a:bodyPr>
          <a:lstStyle>
            <a:lvl1pPr marL="230188" indent="-230188" algn="l" defTabSz="914400" rtl="0" eaLnBrk="1" latinLnBrk="0" hangingPunct="1">
              <a:lnSpc>
                <a:spcPct val="90000"/>
              </a:lnSpc>
              <a:spcBef>
                <a:spcPts val="1400"/>
              </a:spcBef>
              <a:buClr>
                <a:srgbClr val="006C3A"/>
              </a:buClr>
              <a:buFont typeface="Arial" pitchFamily="34" charset="0"/>
              <a:buChar char="•"/>
              <a:defRPr sz="2800" b="0" kern="1200">
                <a:solidFill>
                  <a:schemeClr val="tx1"/>
                </a:solidFill>
                <a:latin typeface="Arial Narrow" pitchFamily="34" charset="0"/>
                <a:ea typeface="+mn-ea"/>
                <a:cs typeface="+mn-cs"/>
              </a:defRPr>
            </a:lvl1pPr>
            <a:lvl2pPr marL="625475" indent="-279400" algn="l" defTabSz="914400" rtl="0" eaLnBrk="1" latinLnBrk="0" hangingPunct="1">
              <a:lnSpc>
                <a:spcPct val="90000"/>
              </a:lnSpc>
              <a:spcBef>
                <a:spcPts val="800"/>
              </a:spcBef>
              <a:buClr>
                <a:srgbClr val="006C3A"/>
              </a:buClr>
              <a:buFont typeface="Arial" pitchFamily="34" charset="0"/>
              <a:buChar char="–"/>
              <a:defRPr sz="2400" b="0" kern="1200">
                <a:solidFill>
                  <a:schemeClr val="tx1"/>
                </a:solidFill>
                <a:latin typeface="Arial Narrow" pitchFamily="34" charset="0"/>
                <a:ea typeface="+mn-ea"/>
                <a:cs typeface="+mn-cs"/>
              </a:defRPr>
            </a:lvl2pPr>
            <a:lvl3pPr marL="914400" indent="-230188" algn="l" defTabSz="914400" rtl="0" eaLnBrk="1" latinLnBrk="0" hangingPunct="1">
              <a:lnSpc>
                <a:spcPct val="90000"/>
              </a:lnSpc>
              <a:spcBef>
                <a:spcPts val="800"/>
              </a:spcBef>
              <a:buClr>
                <a:srgbClr val="006C3A"/>
              </a:buClr>
              <a:buFont typeface="Arial" pitchFamily="34" charset="0"/>
              <a:buChar char="•"/>
              <a:defRPr sz="2000" b="0" kern="1200">
                <a:solidFill>
                  <a:schemeClr val="tx1"/>
                </a:solidFill>
                <a:latin typeface="Arial Narrow" pitchFamily="34" charset="0"/>
                <a:ea typeface="+mn-ea"/>
                <a:cs typeface="+mn-cs"/>
              </a:defRPr>
            </a:lvl3pPr>
            <a:lvl4pPr marL="1144588" indent="-173038" algn="l" defTabSz="914400" rtl="0" eaLnBrk="1" latinLnBrk="0" hangingPunct="1">
              <a:lnSpc>
                <a:spcPct val="90000"/>
              </a:lnSpc>
              <a:spcBef>
                <a:spcPts val="800"/>
              </a:spcBef>
              <a:buClr>
                <a:srgbClr val="006C3A"/>
              </a:buClr>
              <a:buFont typeface="Arial" pitchFamily="34" charset="0"/>
              <a:buChar char="–"/>
              <a:defRPr sz="1800" b="0" kern="1200">
                <a:solidFill>
                  <a:schemeClr val="tx1"/>
                </a:solidFill>
                <a:latin typeface="Arial Narrow" pitchFamily="34" charset="0"/>
                <a:ea typeface="+mn-ea"/>
                <a:cs typeface="+mn-cs"/>
              </a:defRPr>
            </a:lvl4pPr>
            <a:lvl5pPr marL="1482725" indent="-222250" algn="l" defTabSz="914400" rtl="0" eaLnBrk="1" latinLnBrk="0" hangingPunct="1">
              <a:lnSpc>
                <a:spcPct val="90000"/>
              </a:lnSpc>
              <a:spcBef>
                <a:spcPts val="600"/>
              </a:spcBef>
              <a:buClr>
                <a:srgbClr val="006C3A"/>
              </a:buClr>
              <a:buFont typeface="Arial" pitchFamily="34" charset="0"/>
              <a:buChar char="»"/>
              <a:defRPr sz="1800" b="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000" dirty="0" smtClean="0"/>
              <a:t>500 kW power level, short pulse, tungsten plates</a:t>
            </a:r>
          </a:p>
          <a:p>
            <a:r>
              <a:rPr lang="en-US" sz="2000" dirty="0" smtClean="0"/>
              <a:t>Complement to the FTS/HFIR instrument suite</a:t>
            </a:r>
          </a:p>
          <a:p>
            <a:r>
              <a:rPr lang="en-US" sz="2000" dirty="0" smtClean="0"/>
              <a:t>High brightness moderators is the emphasis</a:t>
            </a:r>
          </a:p>
        </p:txBody>
      </p:sp>
      <p:sp>
        <p:nvSpPr>
          <p:cNvPr id="6" name="Title 1"/>
          <p:cNvSpPr txBox="1">
            <a:spLocks/>
          </p:cNvSpPr>
          <p:nvPr/>
        </p:nvSpPr>
        <p:spPr>
          <a:xfrm>
            <a:off x="261341" y="1228360"/>
            <a:ext cx="9032796" cy="406265"/>
          </a:xfrm>
          <a:prstGeom prst="rect">
            <a:avLst/>
          </a:prstGeom>
        </p:spPr>
        <p:txBody>
          <a:bodyPr vert="horz" lIns="91440" tIns="45720" rIns="91440" bIns="45720" rtlCol="0" anchor="t" anchorCtr="0">
            <a:spAutoFit/>
          </a:bodyPr>
          <a:lstStyle>
            <a:lvl1pPr algn="l" defTabSz="914400" rtl="0" eaLnBrk="1" latinLnBrk="0" hangingPunct="1">
              <a:lnSpc>
                <a:spcPct val="85000"/>
              </a:lnSpc>
              <a:spcBef>
                <a:spcPct val="0"/>
              </a:spcBef>
              <a:buNone/>
              <a:defRPr sz="3000" kern="1200">
                <a:solidFill>
                  <a:srgbClr val="006C3A"/>
                </a:solidFill>
                <a:latin typeface="Arial Black" pitchFamily="34" charset="0"/>
                <a:ea typeface="+mj-ea"/>
                <a:cs typeface="+mj-cs"/>
              </a:defRPr>
            </a:lvl1pPr>
          </a:lstStyle>
          <a:p>
            <a:r>
              <a:rPr lang="en-US" sz="2400" dirty="0" smtClean="0"/>
              <a:t>First target station</a:t>
            </a:r>
            <a:endParaRPr lang="en-US" sz="2400" dirty="0"/>
          </a:p>
        </p:txBody>
      </p:sp>
    </p:spTree>
    <p:extLst>
      <p:ext uri="{BB962C8B-B14F-4D97-AF65-F5344CB8AC3E}">
        <p14:creationId xmlns:p14="http://schemas.microsoft.com/office/powerpoint/2010/main" val="185887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203" y="177114"/>
            <a:ext cx="8882053" cy="888705"/>
          </a:xfrm>
        </p:spPr>
        <p:txBody>
          <a:bodyPr/>
          <a:lstStyle/>
          <a:p>
            <a:r>
              <a:rPr lang="en-US" dirty="0" smtClean="0"/>
              <a:t>First target station SNS </a:t>
            </a:r>
            <a:r>
              <a:rPr lang="en-US" dirty="0"/>
              <a:t>t</a:t>
            </a:r>
            <a:r>
              <a:rPr lang="en-US" dirty="0" smtClean="0"/>
              <a:t>arget module for mercury containment.</a:t>
            </a:r>
            <a:endParaRPr lang="en-US" dirty="0"/>
          </a:p>
        </p:txBody>
      </p:sp>
      <p:grpSp>
        <p:nvGrpSpPr>
          <p:cNvPr id="4" name="Group 3"/>
          <p:cNvGrpSpPr/>
          <p:nvPr/>
        </p:nvGrpSpPr>
        <p:grpSpPr>
          <a:xfrm>
            <a:off x="1120126" y="1178488"/>
            <a:ext cx="6929504" cy="5205073"/>
            <a:chOff x="0" y="0"/>
            <a:chExt cx="3269411" cy="2510286"/>
          </a:xfrm>
        </p:grpSpPr>
        <p:pic>
          <p:nvPicPr>
            <p:cNvPr id="5" name="Picture 4"/>
            <p:cNvPicPr>
              <a:picLocks noChangeAspect="1"/>
            </p:cNvPicPr>
            <p:nvPr/>
          </p:nvPicPr>
          <p:blipFill>
            <a:blip r:embed="rId2"/>
            <a:stretch>
              <a:fillRect/>
            </a:stretch>
          </p:blipFill>
          <p:spPr>
            <a:xfrm>
              <a:off x="0" y="0"/>
              <a:ext cx="3269411" cy="2406769"/>
            </a:xfrm>
            <a:prstGeom prst="rect">
              <a:avLst/>
            </a:prstGeom>
          </p:spPr>
        </p:pic>
        <p:cxnSp>
          <p:nvCxnSpPr>
            <p:cNvPr id="6" name="Straight Arrow Connector 5"/>
            <p:cNvCxnSpPr/>
            <p:nvPr/>
          </p:nvCxnSpPr>
          <p:spPr>
            <a:xfrm flipH="1">
              <a:off x="457200" y="1345720"/>
              <a:ext cx="526032" cy="41406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7" name="Straight Arrow Connector 6"/>
            <p:cNvCxnSpPr/>
            <p:nvPr/>
          </p:nvCxnSpPr>
          <p:spPr>
            <a:xfrm flipH="1">
              <a:off x="879894" y="1492369"/>
              <a:ext cx="525780" cy="41402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8" name="Straight Arrow Connector 7"/>
            <p:cNvCxnSpPr/>
            <p:nvPr/>
          </p:nvCxnSpPr>
          <p:spPr>
            <a:xfrm flipV="1">
              <a:off x="698739" y="1449237"/>
              <a:ext cx="414020" cy="36195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9" name="Straight Arrow Connector 8"/>
            <p:cNvCxnSpPr/>
            <p:nvPr/>
          </p:nvCxnSpPr>
          <p:spPr>
            <a:xfrm flipV="1">
              <a:off x="94890" y="1992702"/>
              <a:ext cx="414020" cy="36195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10" name="Text Box 11"/>
            <p:cNvSpPr txBox="1"/>
            <p:nvPr/>
          </p:nvSpPr>
          <p:spPr>
            <a:xfrm>
              <a:off x="155275" y="2147977"/>
              <a:ext cx="1613140" cy="362309"/>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just" hangingPunct="0">
                <a:spcBef>
                  <a:spcPts val="0"/>
                </a:spcBef>
                <a:spcAft>
                  <a:spcPts val="0"/>
                </a:spcAft>
              </a:pPr>
              <a:r>
                <a:rPr lang="en-US" sz="1400">
                  <a:solidFill>
                    <a:srgbClr val="C00000"/>
                  </a:solidFill>
                  <a:effectLst/>
                  <a:latin typeface="Arial Black"/>
                  <a:ea typeface="Times New Roman"/>
                  <a:cs typeface="Aharoni"/>
                </a:rPr>
                <a:t>Proton Beam</a:t>
              </a:r>
              <a:endParaRPr lang="en-US" sz="1000">
                <a:effectLst/>
                <a:latin typeface="Times"/>
                <a:ea typeface="Times New Roman"/>
                <a:cs typeface="Times New Roman"/>
              </a:endParaRPr>
            </a:p>
          </p:txBody>
        </p:sp>
      </p:grpSp>
      <p:sp>
        <p:nvSpPr>
          <p:cNvPr id="11" name="TextBox 10"/>
          <p:cNvSpPr txBox="1"/>
          <p:nvPr/>
        </p:nvSpPr>
        <p:spPr>
          <a:xfrm>
            <a:off x="0" y="1312387"/>
            <a:ext cx="4423893" cy="923330"/>
          </a:xfrm>
          <a:prstGeom prst="rect">
            <a:avLst/>
          </a:prstGeom>
          <a:noFill/>
        </p:spPr>
        <p:txBody>
          <a:bodyPr wrap="square" rtlCol="0">
            <a:spAutoFit/>
          </a:bodyPr>
          <a:lstStyle/>
          <a:p>
            <a:r>
              <a:rPr lang="en-US" dirty="0" smtClean="0"/>
              <a:t>Nine targets have been used to date:</a:t>
            </a:r>
          </a:p>
          <a:p>
            <a:r>
              <a:rPr lang="en-US" i="1" dirty="0" smtClean="0"/>
              <a:t>Three have been removed due to a detected leak in the mercury vessel.</a:t>
            </a:r>
            <a:endParaRPr lang="en-US" i="1" dirty="0"/>
          </a:p>
        </p:txBody>
      </p:sp>
    </p:spTree>
    <p:extLst>
      <p:ext uri="{BB962C8B-B14F-4D97-AF65-F5344CB8AC3E}">
        <p14:creationId xmlns:p14="http://schemas.microsoft.com/office/powerpoint/2010/main" val="19963884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6833" y="186464"/>
            <a:ext cx="8716538" cy="877163"/>
          </a:xfrm>
        </p:spPr>
        <p:txBody>
          <a:bodyPr/>
          <a:lstStyle/>
          <a:p>
            <a:r>
              <a:rPr lang="en-US" dirty="0" smtClean="0"/>
              <a:t>First target station has performed reliably up to design parameters.</a:t>
            </a:r>
            <a:endParaRPr lang="en-US" dirty="0"/>
          </a:p>
        </p:txBody>
      </p:sp>
      <p:pic>
        <p:nvPicPr>
          <p:cNvPr id="1026" name="Picture 2" descr="C:\Users\mwq\AppData\Local\Microsoft\Windows\Temporary Internet Files\Content.Outlook\YIKB5YZS\T9-power-on-target (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7282" y="1773314"/>
            <a:ext cx="6936460" cy="4392144"/>
          </a:xfrm>
          <a:prstGeom prst="rect">
            <a:avLst/>
          </a:prstGeom>
          <a:noFill/>
          <a:extLst>
            <a:ext uri="{909E8E84-426E-40dd-AFC4-6F175D3DCCD1}">
              <a14:hiddenFill xmlns:a14="http://schemas.microsoft.com/office/drawing/2010/main" xmlns="">
                <a:solidFill>
                  <a:srgbClr val="FFFFFF"/>
                </a:solidFill>
              </a14:hiddenFill>
            </a:ext>
          </a:extLst>
        </p:spPr>
      </p:pic>
      <p:sp>
        <p:nvSpPr>
          <p:cNvPr id="3" name="TextBox 2"/>
          <p:cNvSpPr txBox="1"/>
          <p:nvPr/>
        </p:nvSpPr>
        <p:spPr>
          <a:xfrm>
            <a:off x="4192606" y="6148424"/>
            <a:ext cx="4423893" cy="369332"/>
          </a:xfrm>
          <a:prstGeom prst="rect">
            <a:avLst/>
          </a:prstGeom>
          <a:noFill/>
        </p:spPr>
        <p:txBody>
          <a:bodyPr wrap="square" rtlCol="0">
            <a:spAutoFit/>
          </a:bodyPr>
          <a:lstStyle/>
          <a:p>
            <a:r>
              <a:rPr lang="en-US" dirty="0" smtClean="0"/>
              <a:t>Nine targets have been used to date.</a:t>
            </a:r>
            <a:endParaRPr lang="en-US" dirty="0"/>
          </a:p>
        </p:txBody>
      </p:sp>
      <p:sp>
        <p:nvSpPr>
          <p:cNvPr id="5" name="Title 1"/>
          <p:cNvSpPr txBox="1">
            <a:spLocks/>
          </p:cNvSpPr>
          <p:nvPr/>
        </p:nvSpPr>
        <p:spPr>
          <a:xfrm>
            <a:off x="516889" y="1147176"/>
            <a:ext cx="8627111" cy="617733"/>
          </a:xfrm>
          <a:prstGeom prst="rect">
            <a:avLst/>
          </a:prstGeom>
        </p:spPr>
        <p:txBody>
          <a:bodyPr vert="horz" lIns="91440" tIns="45720" rIns="91440" bIns="45720" rtlCol="0" anchor="t" anchorCtr="0">
            <a:spAutoFit/>
          </a:bodyPr>
          <a:lstStyle>
            <a:lvl1pPr algn="l" defTabSz="914400" rtl="0" eaLnBrk="1" latinLnBrk="0" hangingPunct="1">
              <a:lnSpc>
                <a:spcPct val="85000"/>
              </a:lnSpc>
              <a:spcBef>
                <a:spcPct val="0"/>
              </a:spcBef>
              <a:buNone/>
              <a:defRPr sz="3000" kern="1200">
                <a:solidFill>
                  <a:srgbClr val="006C3A"/>
                </a:solidFill>
                <a:latin typeface="Arial Black" pitchFamily="34" charset="0"/>
                <a:ea typeface="+mj-ea"/>
                <a:cs typeface="+mj-cs"/>
              </a:defRPr>
            </a:lvl1pPr>
          </a:lstStyle>
          <a:p>
            <a:r>
              <a:rPr lang="en-US" sz="2000" smtClean="0">
                <a:latin typeface="Arial" panose="020B0604020202020204" pitchFamily="34" charset="0"/>
                <a:cs typeface="Arial" panose="020B0604020202020204" pitchFamily="34" charset="0"/>
              </a:rPr>
              <a:t>Recently we had our first target module exceed 4000 MW-hr and sustain the 1.4 MW design power level for 1 day</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556843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11204" y="177114"/>
            <a:ext cx="8229600" cy="888705"/>
          </a:xfrm>
        </p:spPr>
        <p:txBody>
          <a:bodyPr/>
          <a:lstStyle/>
          <a:p>
            <a:r>
              <a:rPr lang="en-US" dirty="0" smtClean="0"/>
              <a:t>R&amp;D requirements for SNS First Target Station to 2MW+</a:t>
            </a:r>
            <a:endParaRPr lang="en-US" dirty="0"/>
          </a:p>
        </p:txBody>
      </p:sp>
      <p:sp>
        <p:nvSpPr>
          <p:cNvPr id="3" name="Content Placeholder 2"/>
          <p:cNvSpPr>
            <a:spLocks noGrp="1"/>
          </p:cNvSpPr>
          <p:nvPr>
            <p:ph idx="1"/>
          </p:nvPr>
        </p:nvSpPr>
        <p:spPr>
          <a:xfrm>
            <a:off x="166204" y="1145444"/>
            <a:ext cx="8317777" cy="4911598"/>
          </a:xfrm>
        </p:spPr>
        <p:txBody>
          <a:bodyPr>
            <a:normAutofit/>
          </a:bodyPr>
          <a:lstStyle/>
          <a:p>
            <a:r>
              <a:rPr lang="en-US" dirty="0" smtClean="0"/>
              <a:t>Minor </a:t>
            </a:r>
            <a:r>
              <a:rPr lang="en-US" dirty="0"/>
              <a:t>changes to mercury vessel to handle </a:t>
            </a:r>
            <a:r>
              <a:rPr lang="en-US" dirty="0" smtClean="0"/>
              <a:t>steady-state power – no R&amp;D</a:t>
            </a:r>
            <a:endParaRPr lang="en-US" dirty="0"/>
          </a:p>
          <a:p>
            <a:r>
              <a:rPr lang="en-US" dirty="0" smtClean="0"/>
              <a:t>Cavitation </a:t>
            </a:r>
            <a:r>
              <a:rPr lang="en-US" dirty="0"/>
              <a:t>damage </a:t>
            </a:r>
            <a:r>
              <a:rPr lang="en-US" dirty="0" smtClean="0"/>
              <a:t>erosion (CDE) </a:t>
            </a:r>
            <a:r>
              <a:rPr lang="en-US" dirty="0"/>
              <a:t>may become a limiter</a:t>
            </a:r>
          </a:p>
          <a:p>
            <a:pPr lvl="1"/>
            <a:r>
              <a:rPr lang="en-US" sz="2000" dirty="0" smtClean="0"/>
              <a:t>PIE has shown major damage, but no target failures have been blamed on CDE</a:t>
            </a:r>
            <a:endParaRPr lang="en-US" sz="2000" dirty="0"/>
          </a:p>
          <a:p>
            <a:pPr lvl="1"/>
            <a:r>
              <a:rPr lang="en-US" sz="2000" dirty="0"/>
              <a:t>Reliable gas </a:t>
            </a:r>
            <a:r>
              <a:rPr lang="en-US" sz="2000" dirty="0" smtClean="0"/>
              <a:t>injection/recovery </a:t>
            </a:r>
            <a:r>
              <a:rPr lang="en-US" sz="2000" dirty="0"/>
              <a:t>system </a:t>
            </a:r>
            <a:r>
              <a:rPr lang="en-US" sz="2000" dirty="0" smtClean="0"/>
              <a:t>needs development (</a:t>
            </a:r>
            <a:r>
              <a:rPr lang="en-US" sz="2000" dirty="0"/>
              <a:t>collaboration with JPARC</a:t>
            </a:r>
            <a:r>
              <a:rPr lang="en-US" sz="2000" dirty="0" smtClean="0"/>
              <a:t>)</a:t>
            </a:r>
          </a:p>
          <a:p>
            <a:pPr lvl="1"/>
            <a:r>
              <a:rPr lang="en-US" sz="2000" dirty="0" smtClean="0"/>
              <a:t>Test facility for prototypic energy deposition is not currently available</a:t>
            </a:r>
            <a:endParaRPr lang="en-US" sz="2000" dirty="0"/>
          </a:p>
          <a:p>
            <a:r>
              <a:rPr lang="en-US" dirty="0"/>
              <a:t>Moderator enhancements – brightness for 1 of 3 Hydrogen </a:t>
            </a:r>
            <a:r>
              <a:rPr lang="en-US" dirty="0" smtClean="0"/>
              <a:t>Moderators</a:t>
            </a:r>
          </a:p>
          <a:p>
            <a:r>
              <a:rPr lang="en-US" dirty="0"/>
              <a:t>Lifetime extension to higher radiation damage levels </a:t>
            </a:r>
            <a:r>
              <a:rPr lang="en-US" dirty="0" smtClean="0"/>
              <a:t>beyond </a:t>
            </a:r>
            <a:r>
              <a:rPr lang="en-US" dirty="0"/>
              <a:t>10 </a:t>
            </a:r>
            <a:r>
              <a:rPr lang="en-US" dirty="0" err="1"/>
              <a:t>dpa</a:t>
            </a:r>
            <a:endParaRPr lang="en-US" dirty="0"/>
          </a:p>
          <a:p>
            <a:endParaRPr lang="en-US" dirty="0"/>
          </a:p>
          <a:p>
            <a:pPr lvl="1"/>
            <a:endParaRPr lang="en-US" sz="2000" dirty="0" smtClean="0"/>
          </a:p>
        </p:txBody>
      </p:sp>
    </p:spTree>
    <p:extLst>
      <p:ext uri="{BB962C8B-B14F-4D97-AF65-F5344CB8AC3E}">
        <p14:creationId xmlns:p14="http://schemas.microsoft.com/office/powerpoint/2010/main" val="48939981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a:xfrm>
            <a:off x="37295" y="21081"/>
            <a:ext cx="9106705" cy="1191095"/>
          </a:xfrm>
        </p:spPr>
        <p:txBody>
          <a:bodyPr/>
          <a:lstStyle/>
          <a:p>
            <a:r>
              <a:rPr lang="en-US" sz="2800" dirty="0" smtClean="0">
                <a:latin typeface="Arial Black" charset="0"/>
                <a:ea typeface="ＭＳ Ｐゴシック" charset="0"/>
              </a:rPr>
              <a:t>PIE: disk-shaped specimens routinely removed from the target module by each cutter</a:t>
            </a:r>
            <a:endParaRPr lang="en-US" sz="2800" dirty="0">
              <a:latin typeface="Arial Black" charset="0"/>
              <a:ea typeface="ＭＳ Ｐゴシック" charset="0"/>
            </a:endParaRPr>
          </a:p>
        </p:txBody>
      </p:sp>
      <p:pic>
        <p:nvPicPr>
          <p:cNvPr id="17410" name="Content Placeholder 10" descr="Specimen identification figure.tif"/>
          <p:cNvPicPr>
            <a:picLocks noGrp="1" noChangeAspect="1"/>
          </p:cNvPicPr>
          <p:nvPr>
            <p:ph idx="4294967295"/>
          </p:nvPr>
        </p:nvPicPr>
        <p:blipFill rotWithShape="1">
          <a:blip r:embed="rId2" cstate="print">
            <a:extLst>
              <a:ext uri="{28A0092B-C50C-407E-A947-70E740481C1C}">
                <a14:useLocalDpi xmlns:a14="http://schemas.microsoft.com/office/drawing/2010/main"/>
              </a:ext>
            </a:extLst>
          </a:blip>
          <a:srcRect b="3704"/>
          <a:stretch/>
        </p:blipFill>
        <p:spPr>
          <a:xfrm>
            <a:off x="781050" y="1241566"/>
            <a:ext cx="7070415" cy="4812099"/>
          </a:xfrm>
        </p:spPr>
      </p:pic>
      <p:grpSp>
        <p:nvGrpSpPr>
          <p:cNvPr id="5" name="Group 4"/>
          <p:cNvGrpSpPr>
            <a:grpSpLocks/>
          </p:cNvGrpSpPr>
          <p:nvPr/>
        </p:nvGrpSpPr>
        <p:grpSpPr bwMode="auto">
          <a:xfrm>
            <a:off x="1044575" y="3460397"/>
            <a:ext cx="1995488" cy="1978025"/>
            <a:chOff x="1026320" y="3381376"/>
            <a:chExt cx="1995488" cy="1978816"/>
          </a:xfrm>
        </p:grpSpPr>
        <p:grpSp>
          <p:nvGrpSpPr>
            <p:cNvPr id="17424" name="Group 5"/>
            <p:cNvGrpSpPr>
              <a:grpSpLocks/>
            </p:cNvGrpSpPr>
            <p:nvPr/>
          </p:nvGrpSpPr>
          <p:grpSpPr bwMode="auto">
            <a:xfrm>
              <a:off x="1716880" y="4636591"/>
              <a:ext cx="1304928" cy="723601"/>
              <a:chOff x="1716880" y="4636591"/>
              <a:chExt cx="1304928" cy="723601"/>
            </a:xfrm>
          </p:grpSpPr>
          <p:sp>
            <p:nvSpPr>
              <p:cNvPr id="12" name="TextBox 11"/>
              <p:cNvSpPr txBox="1"/>
              <p:nvPr/>
            </p:nvSpPr>
            <p:spPr>
              <a:xfrm>
                <a:off x="2488408" y="4636591"/>
                <a:ext cx="533400" cy="461665"/>
              </a:xfrm>
              <a:prstGeom prst="rect">
                <a:avLst/>
              </a:prstGeom>
              <a:noFill/>
            </p:spPr>
            <p:txBody>
              <a:bodyPr anchor="ctr" anchorCtr="1">
                <a:spAutoFit/>
              </a:bodyPr>
              <a:lstStyle/>
              <a:p>
                <a:pPr>
                  <a:defRPr/>
                </a:pPr>
                <a:r>
                  <a:rPr lang="en-US" dirty="0">
                    <a:ln w="18415" cmpd="sng">
                      <a:solidFill>
                        <a:srgbClr val="FFFFFF"/>
                      </a:solidFill>
                      <a:prstDash val="solid"/>
                    </a:ln>
                    <a:solidFill>
                      <a:srgbClr val="FFFFFF"/>
                    </a:solidFill>
                    <a:effectLst>
                      <a:innerShdw blurRad="63500" dist="50800" dir="18900000">
                        <a:prstClr val="black">
                          <a:alpha val="50000"/>
                        </a:prstClr>
                      </a:innerShdw>
                    </a:effectLst>
                    <a:cs typeface="Arial" charset="0"/>
                  </a:rPr>
                  <a:t>1</a:t>
                </a:r>
              </a:p>
            </p:txBody>
          </p:sp>
          <p:sp>
            <p:nvSpPr>
              <p:cNvPr id="13" name="TextBox 12"/>
              <p:cNvSpPr txBox="1"/>
              <p:nvPr/>
            </p:nvSpPr>
            <p:spPr>
              <a:xfrm>
                <a:off x="2245520" y="4724695"/>
                <a:ext cx="533400" cy="461665"/>
              </a:xfrm>
              <a:prstGeom prst="rect">
                <a:avLst/>
              </a:prstGeom>
              <a:noFill/>
            </p:spPr>
            <p:txBody>
              <a:bodyPr anchor="ctr" anchorCtr="1">
                <a:spAutoFit/>
              </a:bodyPr>
              <a:lstStyle/>
              <a:p>
                <a:pPr>
                  <a:defRPr/>
                </a:pPr>
                <a:r>
                  <a:rPr lang="en-US" dirty="0">
                    <a:ln w="18415" cmpd="sng">
                      <a:solidFill>
                        <a:srgbClr val="FFFFFF"/>
                      </a:solidFill>
                      <a:prstDash val="solid"/>
                    </a:ln>
                    <a:solidFill>
                      <a:srgbClr val="FFFFFF"/>
                    </a:solidFill>
                    <a:effectLst>
                      <a:innerShdw blurRad="63500" dist="50800" dir="18900000">
                        <a:prstClr val="black">
                          <a:alpha val="50000"/>
                        </a:prstClr>
                      </a:innerShdw>
                    </a:effectLst>
                    <a:cs typeface="Arial" charset="0"/>
                  </a:rPr>
                  <a:t>2</a:t>
                </a:r>
              </a:p>
            </p:txBody>
          </p:sp>
          <p:sp>
            <p:nvSpPr>
              <p:cNvPr id="14" name="TextBox 13"/>
              <p:cNvSpPr txBox="1"/>
              <p:nvPr/>
            </p:nvSpPr>
            <p:spPr>
              <a:xfrm>
                <a:off x="1981200" y="4817862"/>
                <a:ext cx="533400" cy="461665"/>
              </a:xfrm>
              <a:prstGeom prst="rect">
                <a:avLst/>
              </a:prstGeom>
              <a:noFill/>
            </p:spPr>
            <p:txBody>
              <a:bodyPr anchor="ctr" anchorCtr="1">
                <a:spAutoFit/>
              </a:bodyPr>
              <a:lstStyle/>
              <a:p>
                <a:pPr>
                  <a:defRPr/>
                </a:pPr>
                <a:r>
                  <a:rPr lang="en-US" dirty="0">
                    <a:ln w="18415" cmpd="sng">
                      <a:solidFill>
                        <a:srgbClr val="FFFFFF"/>
                      </a:solidFill>
                      <a:prstDash val="solid"/>
                    </a:ln>
                    <a:solidFill>
                      <a:srgbClr val="FFFFFF"/>
                    </a:solidFill>
                    <a:effectLst>
                      <a:innerShdw blurRad="63500" dist="50800" dir="18900000">
                        <a:prstClr val="black">
                          <a:alpha val="50000"/>
                        </a:prstClr>
                      </a:innerShdw>
                    </a:effectLst>
                    <a:cs typeface="Arial" charset="0"/>
                  </a:rPr>
                  <a:t>3</a:t>
                </a:r>
              </a:p>
            </p:txBody>
          </p:sp>
          <p:sp>
            <p:nvSpPr>
              <p:cNvPr id="15" name="TextBox 14"/>
              <p:cNvSpPr txBox="1"/>
              <p:nvPr/>
            </p:nvSpPr>
            <p:spPr>
              <a:xfrm>
                <a:off x="1716880" y="4898527"/>
                <a:ext cx="533400" cy="461665"/>
              </a:xfrm>
              <a:prstGeom prst="rect">
                <a:avLst/>
              </a:prstGeom>
              <a:noFill/>
            </p:spPr>
            <p:txBody>
              <a:bodyPr anchor="ctr" anchorCtr="1">
                <a:spAutoFit/>
              </a:bodyPr>
              <a:lstStyle/>
              <a:p>
                <a:pPr>
                  <a:defRPr/>
                </a:pPr>
                <a:r>
                  <a:rPr lang="en-US" dirty="0">
                    <a:ln w="18415" cmpd="sng">
                      <a:solidFill>
                        <a:srgbClr val="FFFFFF"/>
                      </a:solidFill>
                      <a:prstDash val="solid"/>
                    </a:ln>
                    <a:solidFill>
                      <a:srgbClr val="FFFFFF"/>
                    </a:solidFill>
                    <a:effectLst>
                      <a:innerShdw blurRad="63500" dist="50800" dir="18900000">
                        <a:prstClr val="black">
                          <a:alpha val="50000"/>
                        </a:prstClr>
                      </a:innerShdw>
                    </a:effectLst>
                    <a:cs typeface="Arial" charset="0"/>
                  </a:rPr>
                  <a:t>4</a:t>
                </a:r>
              </a:p>
            </p:txBody>
          </p:sp>
        </p:grpSp>
        <p:grpSp>
          <p:nvGrpSpPr>
            <p:cNvPr id="17425" name="Group 6"/>
            <p:cNvGrpSpPr>
              <a:grpSpLocks/>
            </p:cNvGrpSpPr>
            <p:nvPr/>
          </p:nvGrpSpPr>
          <p:grpSpPr bwMode="auto">
            <a:xfrm>
              <a:off x="1026320" y="3381376"/>
              <a:ext cx="1290640" cy="723601"/>
              <a:chOff x="1026320" y="3381376"/>
              <a:chExt cx="1290640" cy="723601"/>
            </a:xfrm>
          </p:grpSpPr>
          <p:sp>
            <p:nvSpPr>
              <p:cNvPr id="8" name="TextBox 7"/>
              <p:cNvSpPr txBox="1"/>
              <p:nvPr/>
            </p:nvSpPr>
            <p:spPr>
              <a:xfrm>
                <a:off x="1026320" y="3643312"/>
                <a:ext cx="533400" cy="461665"/>
              </a:xfrm>
              <a:prstGeom prst="rect">
                <a:avLst/>
              </a:prstGeom>
              <a:noFill/>
            </p:spPr>
            <p:txBody>
              <a:bodyPr anchor="ctr" anchorCtr="1">
                <a:spAutoFit/>
              </a:bodyPr>
              <a:lstStyle/>
              <a:p>
                <a:pPr>
                  <a:defRPr/>
                </a:pPr>
                <a:r>
                  <a:rPr lang="en-US" dirty="0">
                    <a:ln w="18415" cmpd="sng">
                      <a:solidFill>
                        <a:srgbClr val="FFFFFF"/>
                      </a:solidFill>
                      <a:prstDash val="solid"/>
                    </a:ln>
                    <a:solidFill>
                      <a:srgbClr val="FFFFFF"/>
                    </a:solidFill>
                    <a:effectLst>
                      <a:innerShdw blurRad="63500" dist="50800" dir="18900000">
                        <a:prstClr val="black">
                          <a:alpha val="50000"/>
                        </a:prstClr>
                      </a:innerShdw>
                    </a:effectLst>
                    <a:cs typeface="Arial" charset="0"/>
                  </a:rPr>
                  <a:t>8</a:t>
                </a:r>
              </a:p>
            </p:txBody>
          </p:sp>
          <p:sp>
            <p:nvSpPr>
              <p:cNvPr id="9" name="TextBox 8"/>
              <p:cNvSpPr txBox="1"/>
              <p:nvPr/>
            </p:nvSpPr>
            <p:spPr>
              <a:xfrm>
                <a:off x="1783560" y="3381376"/>
                <a:ext cx="533400" cy="461665"/>
              </a:xfrm>
              <a:prstGeom prst="rect">
                <a:avLst/>
              </a:prstGeom>
              <a:noFill/>
            </p:spPr>
            <p:txBody>
              <a:bodyPr anchor="ctr" anchorCtr="1">
                <a:spAutoFit/>
              </a:bodyPr>
              <a:lstStyle/>
              <a:p>
                <a:pPr>
                  <a:defRPr/>
                </a:pPr>
                <a:r>
                  <a:rPr lang="en-US" dirty="0">
                    <a:ln w="18415" cmpd="sng">
                      <a:solidFill>
                        <a:srgbClr val="FFFFFF"/>
                      </a:solidFill>
                      <a:prstDash val="solid"/>
                    </a:ln>
                    <a:solidFill>
                      <a:srgbClr val="FFFFFF"/>
                    </a:solidFill>
                    <a:effectLst>
                      <a:innerShdw blurRad="63500" dist="50800" dir="18900000">
                        <a:prstClr val="black">
                          <a:alpha val="50000"/>
                        </a:prstClr>
                      </a:innerShdw>
                    </a:effectLst>
                    <a:cs typeface="Arial" charset="0"/>
                  </a:rPr>
                  <a:t>5</a:t>
                </a:r>
              </a:p>
            </p:txBody>
          </p:sp>
          <p:sp>
            <p:nvSpPr>
              <p:cNvPr id="10" name="TextBox 9"/>
              <p:cNvSpPr txBox="1"/>
              <p:nvPr/>
            </p:nvSpPr>
            <p:spPr>
              <a:xfrm>
                <a:off x="1540672" y="3469480"/>
                <a:ext cx="533400" cy="461665"/>
              </a:xfrm>
              <a:prstGeom prst="rect">
                <a:avLst/>
              </a:prstGeom>
              <a:noFill/>
            </p:spPr>
            <p:txBody>
              <a:bodyPr anchor="ctr" anchorCtr="1">
                <a:spAutoFit/>
              </a:bodyPr>
              <a:lstStyle/>
              <a:p>
                <a:pPr>
                  <a:defRPr/>
                </a:pPr>
                <a:r>
                  <a:rPr lang="en-US" dirty="0">
                    <a:ln w="18415" cmpd="sng">
                      <a:solidFill>
                        <a:srgbClr val="FFFFFF"/>
                      </a:solidFill>
                      <a:prstDash val="solid"/>
                    </a:ln>
                    <a:solidFill>
                      <a:srgbClr val="FFFFFF"/>
                    </a:solidFill>
                    <a:effectLst>
                      <a:innerShdw blurRad="63500" dist="50800" dir="18900000">
                        <a:prstClr val="black">
                          <a:alpha val="50000"/>
                        </a:prstClr>
                      </a:innerShdw>
                    </a:effectLst>
                    <a:cs typeface="Arial" charset="0"/>
                  </a:rPr>
                  <a:t>6</a:t>
                </a:r>
              </a:p>
            </p:txBody>
          </p:sp>
          <p:sp>
            <p:nvSpPr>
              <p:cNvPr id="11" name="TextBox 10"/>
              <p:cNvSpPr txBox="1"/>
              <p:nvPr/>
            </p:nvSpPr>
            <p:spPr>
              <a:xfrm>
                <a:off x="1283496" y="3562647"/>
                <a:ext cx="533400" cy="461665"/>
              </a:xfrm>
              <a:prstGeom prst="rect">
                <a:avLst/>
              </a:prstGeom>
              <a:noFill/>
            </p:spPr>
            <p:txBody>
              <a:bodyPr anchor="ctr" anchorCtr="1">
                <a:spAutoFit/>
              </a:bodyPr>
              <a:lstStyle/>
              <a:p>
                <a:pPr>
                  <a:defRPr/>
                </a:pPr>
                <a:r>
                  <a:rPr lang="en-US" dirty="0">
                    <a:ln w="18415" cmpd="sng">
                      <a:solidFill>
                        <a:srgbClr val="FFFFFF"/>
                      </a:solidFill>
                      <a:prstDash val="solid"/>
                    </a:ln>
                    <a:solidFill>
                      <a:srgbClr val="FFFFFF"/>
                    </a:solidFill>
                    <a:effectLst>
                      <a:innerShdw blurRad="63500" dist="50800" dir="18900000">
                        <a:prstClr val="black">
                          <a:alpha val="50000"/>
                        </a:prstClr>
                      </a:innerShdw>
                    </a:effectLst>
                    <a:cs typeface="Arial" charset="0"/>
                  </a:rPr>
                  <a:t>7</a:t>
                </a:r>
              </a:p>
            </p:txBody>
          </p:sp>
        </p:grpSp>
      </p:grpSp>
      <p:grpSp>
        <p:nvGrpSpPr>
          <p:cNvPr id="16" name="Group 15"/>
          <p:cNvGrpSpPr>
            <a:grpSpLocks/>
          </p:cNvGrpSpPr>
          <p:nvPr/>
        </p:nvGrpSpPr>
        <p:grpSpPr bwMode="auto">
          <a:xfrm>
            <a:off x="1049338" y="3422297"/>
            <a:ext cx="1989137" cy="1947863"/>
            <a:chOff x="1033464" y="3343455"/>
            <a:chExt cx="1988344" cy="1948037"/>
          </a:xfrm>
        </p:grpSpPr>
        <p:grpSp>
          <p:nvGrpSpPr>
            <p:cNvPr id="17414" name="Group 22"/>
            <p:cNvGrpSpPr>
              <a:grpSpLocks/>
            </p:cNvGrpSpPr>
            <p:nvPr/>
          </p:nvGrpSpPr>
          <p:grpSpPr bwMode="auto">
            <a:xfrm>
              <a:off x="1738312" y="4605814"/>
              <a:ext cx="1283496" cy="685678"/>
              <a:chOff x="1738312" y="4605814"/>
              <a:chExt cx="1283496" cy="685678"/>
            </a:xfrm>
          </p:grpSpPr>
          <p:sp>
            <p:nvSpPr>
              <p:cNvPr id="23" name="TextBox 22"/>
              <p:cNvSpPr txBox="1"/>
              <p:nvPr/>
            </p:nvSpPr>
            <p:spPr>
              <a:xfrm>
                <a:off x="2488408" y="4605814"/>
                <a:ext cx="533400" cy="523220"/>
              </a:xfrm>
              <a:prstGeom prst="rect">
                <a:avLst/>
              </a:prstGeom>
              <a:noFill/>
              <a:effectLst>
                <a:outerShdw blurRad="88900" dist="38100" dir="5400000" algn="ctr" rotWithShape="0">
                  <a:srgbClr val="FF0000"/>
                </a:outerShdw>
              </a:effectLst>
            </p:spPr>
            <p:txBody>
              <a:bodyPr anchor="ctr" anchorCtr="1">
                <a:spAutoFit/>
              </a:bodyPr>
              <a:lstStyle/>
              <a:p>
                <a:pPr>
                  <a:defRPr/>
                </a:pPr>
                <a:r>
                  <a:rPr lang="en-US" sz="2800" dirty="0">
                    <a:ln w="18415" cmpd="sng">
                      <a:solidFill>
                        <a:srgbClr val="FFFFFF"/>
                      </a:solidFill>
                      <a:prstDash val="solid"/>
                    </a:ln>
                    <a:solidFill>
                      <a:srgbClr val="FFFFFF"/>
                    </a:solidFill>
                    <a:effectLst>
                      <a:innerShdw blurRad="63500" dist="50800" dir="18900000">
                        <a:prstClr val="black">
                          <a:alpha val="50000"/>
                        </a:prstClr>
                      </a:innerShdw>
                    </a:effectLst>
                    <a:cs typeface="Arial" charset="0"/>
                  </a:rPr>
                  <a:t>1</a:t>
                </a:r>
              </a:p>
            </p:txBody>
          </p:sp>
          <p:sp>
            <p:nvSpPr>
              <p:cNvPr id="24" name="TextBox 23"/>
              <p:cNvSpPr txBox="1"/>
              <p:nvPr/>
            </p:nvSpPr>
            <p:spPr>
              <a:xfrm>
                <a:off x="2245520" y="4786250"/>
                <a:ext cx="533400" cy="338554"/>
              </a:xfrm>
              <a:prstGeom prst="rect">
                <a:avLst/>
              </a:prstGeom>
              <a:noFill/>
            </p:spPr>
            <p:txBody>
              <a:bodyPr anchor="ctr" anchorCtr="1">
                <a:spAutoFit/>
              </a:bodyPr>
              <a:lstStyle/>
              <a:p>
                <a:pPr>
                  <a:defRPr/>
                </a:pPr>
                <a:r>
                  <a:rPr lang="en-US" sz="1600" dirty="0">
                    <a:ln w="18415" cmpd="sng">
                      <a:solidFill>
                        <a:srgbClr val="FFFFFF"/>
                      </a:solidFill>
                      <a:prstDash val="solid"/>
                    </a:ln>
                    <a:solidFill>
                      <a:schemeClr val="bg2">
                        <a:lumMod val="60000"/>
                        <a:lumOff val="40000"/>
                      </a:schemeClr>
                    </a:solidFill>
                    <a:effectLst>
                      <a:innerShdw blurRad="63500" dist="50800" dir="18900000">
                        <a:prstClr val="black">
                          <a:alpha val="50000"/>
                        </a:prstClr>
                      </a:innerShdw>
                    </a:effectLst>
                    <a:cs typeface="Arial" charset="0"/>
                  </a:rPr>
                  <a:t>2</a:t>
                </a:r>
              </a:p>
            </p:txBody>
          </p:sp>
          <p:sp>
            <p:nvSpPr>
              <p:cNvPr id="25" name="TextBox 24"/>
              <p:cNvSpPr txBox="1"/>
              <p:nvPr/>
            </p:nvSpPr>
            <p:spPr>
              <a:xfrm>
                <a:off x="1988344" y="4879417"/>
                <a:ext cx="533400" cy="338554"/>
              </a:xfrm>
              <a:prstGeom prst="rect">
                <a:avLst/>
              </a:prstGeom>
              <a:noFill/>
            </p:spPr>
            <p:txBody>
              <a:bodyPr anchor="ctr" anchorCtr="1">
                <a:spAutoFit/>
              </a:bodyPr>
              <a:lstStyle/>
              <a:p>
                <a:pPr>
                  <a:defRPr/>
                </a:pPr>
                <a:r>
                  <a:rPr lang="en-US" sz="1600" dirty="0">
                    <a:ln w="18415" cmpd="sng">
                      <a:solidFill>
                        <a:srgbClr val="FFFFFF"/>
                      </a:solidFill>
                      <a:prstDash val="solid"/>
                    </a:ln>
                    <a:solidFill>
                      <a:schemeClr val="bg2">
                        <a:lumMod val="60000"/>
                        <a:lumOff val="40000"/>
                      </a:schemeClr>
                    </a:solidFill>
                    <a:effectLst>
                      <a:innerShdw blurRad="63500" dist="50800" dir="18900000">
                        <a:prstClr val="black">
                          <a:alpha val="50000"/>
                        </a:prstClr>
                      </a:innerShdw>
                    </a:effectLst>
                    <a:cs typeface="Arial" charset="0"/>
                  </a:rPr>
                  <a:t>3</a:t>
                </a:r>
              </a:p>
            </p:txBody>
          </p:sp>
          <p:sp>
            <p:nvSpPr>
              <p:cNvPr id="26" name="TextBox 25"/>
              <p:cNvSpPr txBox="1"/>
              <p:nvPr/>
            </p:nvSpPr>
            <p:spPr>
              <a:xfrm>
                <a:off x="1738312" y="4952938"/>
                <a:ext cx="533400" cy="338554"/>
              </a:xfrm>
              <a:prstGeom prst="rect">
                <a:avLst/>
              </a:prstGeom>
              <a:noFill/>
            </p:spPr>
            <p:txBody>
              <a:bodyPr anchor="ctr" anchorCtr="1">
                <a:spAutoFit/>
              </a:bodyPr>
              <a:lstStyle/>
              <a:p>
                <a:pPr>
                  <a:defRPr/>
                </a:pPr>
                <a:r>
                  <a:rPr lang="en-US" sz="1600" dirty="0">
                    <a:ln w="18415" cmpd="sng">
                      <a:solidFill>
                        <a:srgbClr val="FFFFFF"/>
                      </a:solidFill>
                      <a:prstDash val="solid"/>
                    </a:ln>
                    <a:solidFill>
                      <a:schemeClr val="bg2">
                        <a:lumMod val="60000"/>
                        <a:lumOff val="40000"/>
                      </a:schemeClr>
                    </a:solidFill>
                    <a:effectLst>
                      <a:innerShdw blurRad="63500" dist="50800" dir="18900000">
                        <a:prstClr val="black">
                          <a:alpha val="50000"/>
                        </a:prstClr>
                      </a:innerShdw>
                    </a:effectLst>
                    <a:cs typeface="Arial" charset="0"/>
                  </a:rPr>
                  <a:t>4</a:t>
                </a:r>
              </a:p>
            </p:txBody>
          </p:sp>
        </p:grpSp>
        <p:grpSp>
          <p:nvGrpSpPr>
            <p:cNvPr id="17415" name="Group 21"/>
            <p:cNvGrpSpPr>
              <a:grpSpLocks/>
            </p:cNvGrpSpPr>
            <p:nvPr/>
          </p:nvGrpSpPr>
          <p:grpSpPr bwMode="auto">
            <a:xfrm>
              <a:off x="1033464" y="3343455"/>
              <a:ext cx="1269208" cy="718779"/>
              <a:chOff x="1033464" y="3343455"/>
              <a:chExt cx="1269208" cy="718779"/>
            </a:xfrm>
          </p:grpSpPr>
          <p:sp>
            <p:nvSpPr>
              <p:cNvPr id="19" name="TextBox 18"/>
              <p:cNvSpPr txBox="1"/>
              <p:nvPr/>
            </p:nvSpPr>
            <p:spPr>
              <a:xfrm>
                <a:off x="1769272" y="3343455"/>
                <a:ext cx="533400" cy="523220"/>
              </a:xfrm>
              <a:prstGeom prst="rect">
                <a:avLst/>
              </a:prstGeom>
              <a:noFill/>
              <a:effectLst>
                <a:outerShdw blurRad="88900" dist="38100" dir="5400000" algn="ctr" rotWithShape="0">
                  <a:srgbClr val="FF0000"/>
                </a:outerShdw>
              </a:effectLst>
            </p:spPr>
            <p:txBody>
              <a:bodyPr anchor="ctr" anchorCtr="1">
                <a:spAutoFit/>
              </a:bodyPr>
              <a:lstStyle/>
              <a:p>
                <a:pPr>
                  <a:defRPr/>
                </a:pPr>
                <a:r>
                  <a:rPr lang="en-US" sz="2800" dirty="0">
                    <a:ln w="18415" cmpd="sng">
                      <a:solidFill>
                        <a:srgbClr val="FFFFFF"/>
                      </a:solidFill>
                      <a:prstDash val="solid"/>
                    </a:ln>
                    <a:solidFill>
                      <a:srgbClr val="FFFFFF"/>
                    </a:solidFill>
                    <a:effectLst>
                      <a:innerShdw blurRad="63500" dist="50800" dir="18900000">
                        <a:prstClr val="black">
                          <a:alpha val="50000"/>
                        </a:prstClr>
                      </a:innerShdw>
                    </a:effectLst>
                    <a:cs typeface="Arial" charset="0"/>
                  </a:rPr>
                  <a:t>5</a:t>
                </a:r>
              </a:p>
            </p:txBody>
          </p:sp>
          <p:sp>
            <p:nvSpPr>
              <p:cNvPr id="20" name="TextBox 19"/>
              <p:cNvSpPr txBox="1"/>
              <p:nvPr/>
            </p:nvSpPr>
            <p:spPr>
              <a:xfrm>
                <a:off x="1526384" y="3431559"/>
                <a:ext cx="533400" cy="523220"/>
              </a:xfrm>
              <a:prstGeom prst="rect">
                <a:avLst/>
              </a:prstGeom>
              <a:noFill/>
              <a:effectLst>
                <a:outerShdw blurRad="88900" dist="38100" dir="5400000" algn="ctr" rotWithShape="0">
                  <a:srgbClr val="FF0000"/>
                </a:outerShdw>
              </a:effectLst>
            </p:spPr>
            <p:txBody>
              <a:bodyPr anchor="ctr" anchorCtr="1">
                <a:spAutoFit/>
              </a:bodyPr>
              <a:lstStyle/>
              <a:p>
                <a:pPr>
                  <a:defRPr/>
                </a:pPr>
                <a:r>
                  <a:rPr lang="en-US" sz="2800" dirty="0">
                    <a:ln w="18415" cmpd="sng">
                      <a:solidFill>
                        <a:srgbClr val="FFFFFF"/>
                      </a:solidFill>
                      <a:prstDash val="solid"/>
                    </a:ln>
                    <a:solidFill>
                      <a:srgbClr val="FFFFFF"/>
                    </a:solidFill>
                    <a:effectLst>
                      <a:innerShdw blurRad="63500" dist="50800" dir="18900000">
                        <a:prstClr val="black">
                          <a:alpha val="50000"/>
                        </a:prstClr>
                      </a:innerShdw>
                    </a:effectLst>
                    <a:cs typeface="Arial" charset="0"/>
                  </a:rPr>
                  <a:t>6</a:t>
                </a:r>
              </a:p>
            </p:txBody>
          </p:sp>
          <p:sp>
            <p:nvSpPr>
              <p:cNvPr id="21" name="TextBox 20"/>
              <p:cNvSpPr txBox="1"/>
              <p:nvPr/>
            </p:nvSpPr>
            <p:spPr>
              <a:xfrm>
                <a:off x="1276352" y="3539014"/>
                <a:ext cx="533400" cy="523220"/>
              </a:xfrm>
              <a:prstGeom prst="rect">
                <a:avLst/>
              </a:prstGeom>
              <a:noFill/>
              <a:effectLst>
                <a:outerShdw blurRad="88900" dist="38100" dir="5400000" algn="ctr" rotWithShape="0">
                  <a:srgbClr val="FF0000"/>
                </a:outerShdw>
              </a:effectLst>
            </p:spPr>
            <p:txBody>
              <a:bodyPr anchor="ctr" anchorCtr="1">
                <a:spAutoFit/>
              </a:bodyPr>
              <a:lstStyle/>
              <a:p>
                <a:pPr>
                  <a:defRPr/>
                </a:pPr>
                <a:r>
                  <a:rPr lang="en-US" sz="2800" dirty="0">
                    <a:ln w="18415" cmpd="sng">
                      <a:solidFill>
                        <a:srgbClr val="FFFFFF"/>
                      </a:solidFill>
                      <a:prstDash val="solid"/>
                    </a:ln>
                    <a:solidFill>
                      <a:srgbClr val="FFFFFF"/>
                    </a:solidFill>
                    <a:effectLst>
                      <a:innerShdw blurRad="63500" dist="50800" dir="18900000">
                        <a:prstClr val="black">
                          <a:alpha val="50000"/>
                        </a:prstClr>
                      </a:innerShdw>
                    </a:effectLst>
                    <a:cs typeface="Arial" charset="0"/>
                  </a:rPr>
                  <a:t>7</a:t>
                </a:r>
              </a:p>
            </p:txBody>
          </p:sp>
          <p:sp>
            <p:nvSpPr>
              <p:cNvPr id="22" name="TextBox 21"/>
              <p:cNvSpPr txBox="1"/>
              <p:nvPr/>
            </p:nvSpPr>
            <p:spPr>
              <a:xfrm>
                <a:off x="1033464" y="3712011"/>
                <a:ext cx="533400" cy="338554"/>
              </a:xfrm>
              <a:prstGeom prst="rect">
                <a:avLst/>
              </a:prstGeom>
              <a:noFill/>
            </p:spPr>
            <p:txBody>
              <a:bodyPr anchor="ctr" anchorCtr="1">
                <a:spAutoFit/>
              </a:bodyPr>
              <a:lstStyle/>
              <a:p>
                <a:pPr>
                  <a:defRPr/>
                </a:pPr>
                <a:r>
                  <a:rPr lang="en-US" sz="1600" dirty="0">
                    <a:ln w="18415" cmpd="sng">
                      <a:solidFill>
                        <a:srgbClr val="FFFFFF"/>
                      </a:solidFill>
                      <a:prstDash val="solid"/>
                    </a:ln>
                    <a:solidFill>
                      <a:schemeClr val="bg2">
                        <a:lumMod val="60000"/>
                        <a:lumOff val="40000"/>
                      </a:schemeClr>
                    </a:solidFill>
                    <a:effectLst>
                      <a:innerShdw blurRad="63500" dist="50800" dir="18900000">
                        <a:prstClr val="black">
                          <a:alpha val="50000"/>
                        </a:prstClr>
                      </a:innerShdw>
                    </a:effectLst>
                    <a:cs typeface="Arial" charset="0"/>
                  </a:rPr>
                  <a:t>8</a:t>
                </a:r>
              </a:p>
            </p:txBody>
          </p:sp>
        </p:grpSp>
      </p:grpSp>
      <p:sp>
        <p:nvSpPr>
          <p:cNvPr id="27" name="TextBox 26"/>
          <p:cNvSpPr txBox="1"/>
          <p:nvPr/>
        </p:nvSpPr>
        <p:spPr>
          <a:xfrm>
            <a:off x="865304" y="1283642"/>
            <a:ext cx="3119504" cy="954107"/>
          </a:xfrm>
          <a:prstGeom prst="rect">
            <a:avLst/>
          </a:prstGeom>
          <a:noFill/>
        </p:spPr>
        <p:txBody>
          <a:bodyPr wrap="square">
            <a:spAutoFit/>
          </a:bodyPr>
          <a:lstStyle/>
          <a:p>
            <a:pPr algn="ctr">
              <a:defRPr/>
            </a:pPr>
            <a:r>
              <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cs typeface="Arial" charset="0"/>
              </a:rPr>
              <a:t>Target Specimen </a:t>
            </a: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Arial" charset="0"/>
              </a:rPr>
              <a:t>Identification Scheme </a:t>
            </a:r>
            <a:endPar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cs typeface="Arial" charset="0"/>
            </a:endParaRPr>
          </a:p>
        </p:txBody>
      </p:sp>
      <p:sp>
        <p:nvSpPr>
          <p:cNvPr id="28" name="TextBox 27"/>
          <p:cNvSpPr txBox="1"/>
          <p:nvPr/>
        </p:nvSpPr>
        <p:spPr>
          <a:xfrm>
            <a:off x="6374129" y="6051593"/>
            <a:ext cx="2035423" cy="338554"/>
          </a:xfrm>
          <a:prstGeom prst="rect">
            <a:avLst/>
          </a:prstGeom>
          <a:noFill/>
        </p:spPr>
        <p:txBody>
          <a:bodyPr wrap="square" rtlCol="0">
            <a:spAutoFit/>
          </a:bodyPr>
          <a:lstStyle/>
          <a:p>
            <a:pPr algn="r"/>
            <a:r>
              <a:rPr lang="en-US" sz="1600" dirty="0" smtClean="0"/>
              <a:t>Figure Credit: </a:t>
            </a:r>
            <a:r>
              <a:rPr lang="en-US" sz="1600" dirty="0"/>
              <a:t>K</a:t>
            </a:r>
            <a:r>
              <a:rPr lang="en-US" sz="1600" dirty="0" smtClean="0"/>
              <a:t>. Gawne</a:t>
            </a:r>
            <a:endParaRPr lang="en-US" sz="1600" dirty="0"/>
          </a:p>
        </p:txBody>
      </p:sp>
    </p:spTree>
    <p:extLst>
      <p:ext uri="{BB962C8B-B14F-4D97-AF65-F5344CB8AC3E}">
        <p14:creationId xmlns:p14="http://schemas.microsoft.com/office/powerpoint/2010/main" val="32533463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203" y="177114"/>
            <a:ext cx="8840291" cy="1272784"/>
          </a:xfrm>
        </p:spPr>
        <p:txBody>
          <a:bodyPr/>
          <a:lstStyle/>
          <a:p>
            <a:r>
              <a:rPr lang="en-US" dirty="0" smtClean="0"/>
              <a:t>Cavitation damage is clear on an internal wall – lifetime of vessel is unclear</a:t>
            </a:r>
            <a:endParaRPr lang="en-US" dirty="0"/>
          </a:p>
        </p:txBody>
      </p:sp>
      <p:sp>
        <p:nvSpPr>
          <p:cNvPr id="3" name="Content Placeholder 2"/>
          <p:cNvSpPr>
            <a:spLocks noGrp="1"/>
          </p:cNvSpPr>
          <p:nvPr>
            <p:ph idx="1"/>
          </p:nvPr>
        </p:nvSpPr>
        <p:spPr>
          <a:xfrm>
            <a:off x="111204" y="1048255"/>
            <a:ext cx="8229600" cy="825867"/>
          </a:xfrm>
        </p:spPr>
        <p:txBody>
          <a:bodyPr/>
          <a:lstStyle/>
          <a:p>
            <a:r>
              <a:rPr lang="en-US" sz="2000" dirty="0" smtClean="0"/>
              <a:t>Target 8 mercury vessel beam entrance inner wall</a:t>
            </a:r>
          </a:p>
          <a:p>
            <a:r>
              <a:rPr lang="en-US" sz="2000" dirty="0" smtClean="0"/>
              <a:t>Outer containment wall holds up much better</a:t>
            </a:r>
            <a:endParaRPr lang="en-US" sz="2000" dirty="0"/>
          </a:p>
        </p:txBody>
      </p:sp>
      <p:pic>
        <p:nvPicPr>
          <p:cNvPr id="3074" name="Picture 2" descr="\\nscd\groups\NFDD\Neutron_Source_Development_Group\Target\PIE\Pictures and Videos - Target 8\Pictures - Target 8\Target 8 Transfer Cell Photography - JanuaryFebruary 2014\Disk 5\IMG_0019.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6890" r="15843"/>
          <a:stretch/>
        </p:blipFill>
        <p:spPr bwMode="auto">
          <a:xfrm>
            <a:off x="3196284" y="1860132"/>
            <a:ext cx="2767903" cy="2743200"/>
          </a:xfrm>
          <a:prstGeom prst="rect">
            <a:avLst/>
          </a:prstGeom>
          <a:noFill/>
          <a:extLst>
            <a:ext uri="{909E8E84-426E-40dd-AFC4-6F175D3DCCD1}">
              <a14:hiddenFill xmlns:a14="http://schemas.microsoft.com/office/drawing/2010/main" xmlns="">
                <a:solidFill>
                  <a:srgbClr val="FFFFFF"/>
                </a:solidFill>
              </a14:hiddenFill>
            </a:ext>
          </a:extLst>
        </p:spPr>
      </p:pic>
      <p:pic>
        <p:nvPicPr>
          <p:cNvPr id="3075" name="Picture 3" descr="\\nscd\groups\NFDD\Neutron_Source_Development_Group\Target\PIE\Pictures and Videos - Target 8\Pictures - Target 8\Target 8 Transfer Cell Photography - JanuaryFebruary 2014\Disk 1\IMG_0052.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4865" r="23724"/>
          <a:stretch/>
        </p:blipFill>
        <p:spPr bwMode="auto">
          <a:xfrm>
            <a:off x="527836" y="1860132"/>
            <a:ext cx="2526940" cy="2743200"/>
          </a:xfrm>
          <a:prstGeom prst="rect">
            <a:avLst/>
          </a:prstGeom>
          <a:noFill/>
          <a:extLst>
            <a:ext uri="{909E8E84-426E-40dd-AFC4-6F175D3DCCD1}">
              <a14:hiddenFill xmlns:a14="http://schemas.microsoft.com/office/drawing/2010/main" xmlns="">
                <a:solidFill>
                  <a:srgbClr val="FFFFFF"/>
                </a:solidFill>
              </a14:hiddenFill>
            </a:ext>
          </a:extLst>
        </p:spPr>
      </p:pic>
      <p:pic>
        <p:nvPicPr>
          <p:cNvPr id="3076" name="Picture 4" descr="\\nscd\groups\NFDD\Neutron_Source_Development_Group\Target\PIE\Pictures and Videos - Target 8\Pictures - Target 8\Target 8 Transfer Cell Photography - JanuaryFebruary 2014\Disk 9\IMG_0102.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2897" r="13140"/>
          <a:stretch/>
        </p:blipFill>
        <p:spPr bwMode="auto">
          <a:xfrm>
            <a:off x="6119189" y="1860132"/>
            <a:ext cx="2631949" cy="2743200"/>
          </a:xfrm>
          <a:prstGeom prst="rect">
            <a:avLst/>
          </a:prstGeom>
          <a:noFill/>
          <a:extLst>
            <a:ext uri="{909E8E84-426E-40dd-AFC4-6F175D3DCCD1}">
              <a14:hiddenFill xmlns:a14="http://schemas.microsoft.com/office/drawing/2010/main" xmlns="">
                <a:solidFill>
                  <a:srgbClr val="FFFFFF"/>
                </a:solidFill>
              </a14:hiddenFill>
            </a:ext>
          </a:extLst>
        </p:spPr>
      </p:pic>
      <p:sp>
        <p:nvSpPr>
          <p:cNvPr id="8" name="Content Placeholder 2"/>
          <p:cNvSpPr txBox="1">
            <a:spLocks/>
          </p:cNvSpPr>
          <p:nvPr/>
        </p:nvSpPr>
        <p:spPr>
          <a:xfrm>
            <a:off x="207457" y="4721897"/>
            <a:ext cx="8229600" cy="1017715"/>
          </a:xfrm>
          <a:prstGeom prst="rect">
            <a:avLst/>
          </a:prstGeom>
        </p:spPr>
        <p:txBody>
          <a:bodyPr vert="horz" lIns="91440" tIns="45720" rIns="91440" bIns="45720" rtlCol="0">
            <a:spAutoFit/>
          </a:bodyPr>
          <a:lstStyle>
            <a:lvl1pPr marL="230188" indent="-230188" algn="l" defTabSz="914400" rtl="0" eaLnBrk="1" latinLnBrk="0" hangingPunct="1">
              <a:lnSpc>
                <a:spcPct val="90000"/>
              </a:lnSpc>
              <a:spcBef>
                <a:spcPts val="1400"/>
              </a:spcBef>
              <a:buClr>
                <a:srgbClr val="006C3A"/>
              </a:buClr>
              <a:buFont typeface="Arial" pitchFamily="34" charset="0"/>
              <a:buChar char="•"/>
              <a:defRPr sz="2800" b="0" kern="1200">
                <a:solidFill>
                  <a:schemeClr val="tx1"/>
                </a:solidFill>
                <a:latin typeface="Arial Narrow" pitchFamily="34" charset="0"/>
                <a:ea typeface="+mn-ea"/>
                <a:cs typeface="+mn-cs"/>
              </a:defRPr>
            </a:lvl1pPr>
            <a:lvl2pPr marL="625475" indent="-279400" algn="l" defTabSz="914400" rtl="0" eaLnBrk="1" latinLnBrk="0" hangingPunct="1">
              <a:lnSpc>
                <a:spcPct val="90000"/>
              </a:lnSpc>
              <a:spcBef>
                <a:spcPts val="800"/>
              </a:spcBef>
              <a:buClr>
                <a:srgbClr val="006C3A"/>
              </a:buClr>
              <a:buFont typeface="Arial" pitchFamily="34" charset="0"/>
              <a:buChar char="–"/>
              <a:defRPr sz="2400" b="0" kern="1200">
                <a:solidFill>
                  <a:schemeClr val="tx1"/>
                </a:solidFill>
                <a:latin typeface="Arial Narrow" pitchFamily="34" charset="0"/>
                <a:ea typeface="+mn-ea"/>
                <a:cs typeface="+mn-cs"/>
              </a:defRPr>
            </a:lvl2pPr>
            <a:lvl3pPr marL="914400" indent="-230188" algn="l" defTabSz="914400" rtl="0" eaLnBrk="1" latinLnBrk="0" hangingPunct="1">
              <a:lnSpc>
                <a:spcPct val="90000"/>
              </a:lnSpc>
              <a:spcBef>
                <a:spcPts val="800"/>
              </a:spcBef>
              <a:buClr>
                <a:srgbClr val="006C3A"/>
              </a:buClr>
              <a:buFont typeface="Arial" pitchFamily="34" charset="0"/>
              <a:buChar char="•"/>
              <a:defRPr sz="2000" b="0" kern="1200">
                <a:solidFill>
                  <a:schemeClr val="tx1"/>
                </a:solidFill>
                <a:latin typeface="Arial Narrow" pitchFamily="34" charset="0"/>
                <a:ea typeface="+mn-ea"/>
                <a:cs typeface="+mn-cs"/>
              </a:defRPr>
            </a:lvl3pPr>
            <a:lvl4pPr marL="1144588" indent="-173038" algn="l" defTabSz="914400" rtl="0" eaLnBrk="1" latinLnBrk="0" hangingPunct="1">
              <a:lnSpc>
                <a:spcPct val="90000"/>
              </a:lnSpc>
              <a:spcBef>
                <a:spcPts val="800"/>
              </a:spcBef>
              <a:buClr>
                <a:srgbClr val="006C3A"/>
              </a:buClr>
              <a:buFont typeface="Arial" pitchFamily="34" charset="0"/>
              <a:buChar char="–"/>
              <a:defRPr sz="1800" b="0" kern="1200">
                <a:solidFill>
                  <a:schemeClr val="tx1"/>
                </a:solidFill>
                <a:latin typeface="Arial Narrow" pitchFamily="34" charset="0"/>
                <a:ea typeface="+mn-ea"/>
                <a:cs typeface="+mn-cs"/>
              </a:defRPr>
            </a:lvl4pPr>
            <a:lvl5pPr marL="1482725" indent="-222250" algn="l" defTabSz="914400" rtl="0" eaLnBrk="1" latinLnBrk="0" hangingPunct="1">
              <a:lnSpc>
                <a:spcPct val="90000"/>
              </a:lnSpc>
              <a:spcBef>
                <a:spcPts val="600"/>
              </a:spcBef>
              <a:buClr>
                <a:srgbClr val="006C3A"/>
              </a:buClr>
              <a:buFont typeface="Arial" pitchFamily="34" charset="0"/>
              <a:buChar char="»"/>
              <a:defRPr sz="1800" b="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000" dirty="0" smtClean="0"/>
              <a:t>“Jet-flow” target design should reduce this damage</a:t>
            </a:r>
          </a:p>
          <a:p>
            <a:pPr lvl="1"/>
            <a:r>
              <a:rPr lang="en-US" sz="1600" dirty="0" smtClean="0"/>
              <a:t>Mitigation by flow – no gas injection</a:t>
            </a:r>
          </a:p>
          <a:p>
            <a:pPr lvl="1"/>
            <a:r>
              <a:rPr lang="en-US" sz="1600" dirty="0" smtClean="0"/>
              <a:t>First JFT is already installed</a:t>
            </a:r>
            <a:endParaRPr lang="en-US" sz="1600" dirty="0"/>
          </a:p>
        </p:txBody>
      </p:sp>
      <p:sp>
        <p:nvSpPr>
          <p:cNvPr id="9" name="TextBox 8"/>
          <p:cNvSpPr txBox="1"/>
          <p:nvPr/>
        </p:nvSpPr>
        <p:spPr>
          <a:xfrm>
            <a:off x="129067" y="6010158"/>
            <a:ext cx="3584222" cy="338554"/>
          </a:xfrm>
          <a:prstGeom prst="rect">
            <a:avLst/>
          </a:prstGeom>
          <a:noFill/>
        </p:spPr>
        <p:txBody>
          <a:bodyPr wrap="square" rtlCol="0">
            <a:spAutoFit/>
          </a:bodyPr>
          <a:lstStyle/>
          <a:p>
            <a:r>
              <a:rPr lang="en-US" sz="1600" dirty="0" smtClean="0"/>
              <a:t>Figure Credit: D. McClintock</a:t>
            </a:r>
            <a:endParaRPr lang="en-US" sz="1600" dirty="0"/>
          </a:p>
        </p:txBody>
      </p:sp>
    </p:spTree>
    <p:extLst>
      <p:ext uri="{BB962C8B-B14F-4D97-AF65-F5344CB8AC3E}">
        <p14:creationId xmlns:p14="http://schemas.microsoft.com/office/powerpoint/2010/main" val="2328161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203" y="177114"/>
            <a:ext cx="8856395" cy="888705"/>
          </a:xfrm>
        </p:spPr>
        <p:txBody>
          <a:bodyPr/>
          <a:lstStyle/>
          <a:p>
            <a:r>
              <a:rPr lang="en-US" dirty="0" smtClean="0"/>
              <a:t>ORNL target test facility hydraulically prototypic for mercury &amp; gas testing</a:t>
            </a:r>
            <a:endParaRPr lang="en-US" dirty="0"/>
          </a:p>
        </p:txBody>
      </p:sp>
      <p:pic>
        <p:nvPicPr>
          <p:cNvPr id="5" name="Picture 4" descr="IMG_3220.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7676" y="1310811"/>
            <a:ext cx="5598736" cy="4199052"/>
          </a:xfrm>
          <a:prstGeom prst="rect">
            <a:avLst/>
          </a:prstGeom>
        </p:spPr>
      </p:pic>
      <p:sp>
        <p:nvSpPr>
          <p:cNvPr id="3" name="TextBox 2"/>
          <p:cNvSpPr txBox="1"/>
          <p:nvPr/>
        </p:nvSpPr>
        <p:spPr>
          <a:xfrm>
            <a:off x="6118917" y="1251284"/>
            <a:ext cx="2825703" cy="3170099"/>
          </a:xfrm>
          <a:prstGeom prst="rect">
            <a:avLst/>
          </a:prstGeom>
          <a:noFill/>
        </p:spPr>
        <p:txBody>
          <a:bodyPr wrap="square" rtlCol="0">
            <a:spAutoFit/>
          </a:bodyPr>
          <a:lstStyle/>
          <a:p>
            <a:pPr marL="285750" indent="-285750">
              <a:buFont typeface="Wingdings" panose="05000000000000000000" pitchFamily="2" charset="2"/>
              <a:buChar char="§"/>
            </a:pPr>
            <a:r>
              <a:rPr lang="en-US" sz="2000" dirty="0" smtClean="0"/>
              <a:t>No energy deposition</a:t>
            </a:r>
          </a:p>
          <a:p>
            <a:pPr marL="285750" indent="-285750">
              <a:buFont typeface="Wingdings" panose="05000000000000000000" pitchFamily="2" charset="2"/>
              <a:buChar char="§"/>
            </a:pPr>
            <a:r>
              <a:rPr lang="en-US" sz="2000" dirty="0" smtClean="0"/>
              <a:t>Gas circulating system</a:t>
            </a:r>
          </a:p>
          <a:p>
            <a:pPr marL="285750" indent="-285750">
              <a:buFont typeface="Wingdings" panose="05000000000000000000" pitchFamily="2" charset="2"/>
              <a:buChar char="§"/>
            </a:pPr>
            <a:r>
              <a:rPr lang="en-US" sz="2000" dirty="0" smtClean="0"/>
              <a:t>Gas injection location effectiveness</a:t>
            </a:r>
          </a:p>
          <a:p>
            <a:pPr marL="285750" indent="-285750">
              <a:buFont typeface="Wingdings" panose="05000000000000000000" pitchFamily="2" charset="2"/>
              <a:buChar char="§"/>
            </a:pPr>
            <a:r>
              <a:rPr lang="en-US" sz="2000" dirty="0" smtClean="0"/>
              <a:t>Target R&amp;D was halted with early success</a:t>
            </a:r>
          </a:p>
          <a:p>
            <a:pPr marL="285750" indent="-285750">
              <a:buFont typeface="Wingdings" panose="05000000000000000000" pitchFamily="2" charset="2"/>
              <a:buChar char="§"/>
            </a:pPr>
            <a:r>
              <a:rPr lang="en-US" sz="2000" dirty="0" smtClean="0"/>
              <a:t>Now picking up some momentum with push toward higher power</a:t>
            </a:r>
          </a:p>
        </p:txBody>
      </p:sp>
    </p:spTree>
    <p:extLst>
      <p:ext uri="{BB962C8B-B14F-4D97-AF65-F5344CB8AC3E}">
        <p14:creationId xmlns:p14="http://schemas.microsoft.com/office/powerpoint/2010/main" val="3248733986"/>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Theme">
  <a:themeElements>
    <a:clrScheme name="ORNL 0812 new">
      <a:dk1>
        <a:sysClr val="windowText" lastClr="000000"/>
      </a:dk1>
      <a:lt1>
        <a:sysClr val="window" lastClr="FFFFFF"/>
      </a:lt1>
      <a:dk2>
        <a:srgbClr val="006C3A"/>
      </a:dk2>
      <a:lt2>
        <a:srgbClr val="FFFFFF"/>
      </a:lt2>
      <a:accent1>
        <a:srgbClr val="4F81BD"/>
      </a:accent1>
      <a:accent2>
        <a:srgbClr val="C0504D"/>
      </a:accent2>
      <a:accent3>
        <a:srgbClr val="00B274"/>
      </a:accent3>
      <a:accent4>
        <a:srgbClr val="F79646"/>
      </a:accent4>
      <a:accent5>
        <a:srgbClr val="4BACC6"/>
      </a:accent5>
      <a:accent6>
        <a:srgbClr val="8064A2"/>
      </a:accent6>
      <a:hlink>
        <a:srgbClr val="1F497D"/>
      </a:hlink>
      <a:folHlink>
        <a:srgbClr val="006C3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RNL 0812 new">
    <a:dk1>
      <a:sysClr val="windowText" lastClr="000000"/>
    </a:dk1>
    <a:lt1>
      <a:sysClr val="window" lastClr="FFFFFF"/>
    </a:lt1>
    <a:dk2>
      <a:srgbClr val="006C3A"/>
    </a:dk2>
    <a:lt2>
      <a:srgbClr val="FFFFFF"/>
    </a:lt2>
    <a:accent1>
      <a:srgbClr val="4F81BD"/>
    </a:accent1>
    <a:accent2>
      <a:srgbClr val="C0504D"/>
    </a:accent2>
    <a:accent3>
      <a:srgbClr val="00B274"/>
    </a:accent3>
    <a:accent4>
      <a:srgbClr val="F79646"/>
    </a:accent4>
    <a:accent5>
      <a:srgbClr val="4BACC6"/>
    </a:accent5>
    <a:accent6>
      <a:srgbClr val="8064A2"/>
    </a:accent6>
    <a:hlink>
      <a:srgbClr val="1F497D"/>
    </a:hlink>
    <a:folHlink>
      <a:srgbClr val="006C3A"/>
    </a:folHlink>
  </a:clrScheme>
</a:themeOverride>
</file>

<file path=docProps/app.xml><?xml version="1.0" encoding="utf-8"?>
<Properties xmlns="http://schemas.openxmlformats.org/officeDocument/2006/extended-properties" xmlns:vt="http://schemas.openxmlformats.org/officeDocument/2006/docPropsVTypes">
  <Template/>
  <TotalTime>18203</TotalTime>
  <Words>1457</Words>
  <Application>Microsoft Office PowerPoint</Application>
  <PresentationFormat>On-screen Show (4:3)</PresentationFormat>
  <Paragraphs>208</Paragraphs>
  <Slides>22</Slides>
  <Notes>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22</vt:i4>
      </vt:variant>
    </vt:vector>
  </HeadingPairs>
  <TitlesOfParts>
    <vt:vector size="32" baseType="lpstr">
      <vt:lpstr>ＭＳ Ｐゴシック</vt:lpstr>
      <vt:lpstr>Aharoni</vt:lpstr>
      <vt:lpstr>Arial</vt:lpstr>
      <vt:lpstr>Arial Black</vt:lpstr>
      <vt:lpstr>Arial Narrow</vt:lpstr>
      <vt:lpstr>Calibri</vt:lpstr>
      <vt:lpstr>Times</vt:lpstr>
      <vt:lpstr>Times New Roman</vt:lpstr>
      <vt:lpstr>Wingdings</vt:lpstr>
      <vt:lpstr>Default Theme</vt:lpstr>
      <vt:lpstr>SNS Target R&amp;D</vt:lpstr>
      <vt:lpstr>SNS – running since 2006</vt:lpstr>
      <vt:lpstr>The master plan is for two short-pulse target stations at SNS</vt:lpstr>
      <vt:lpstr>First target station SNS target module for mercury containment.</vt:lpstr>
      <vt:lpstr>First target station has performed reliably up to design parameters.</vt:lpstr>
      <vt:lpstr>R&amp;D requirements for SNS First Target Station to 2MW+</vt:lpstr>
      <vt:lpstr>PIE: disk-shaped specimens routinely removed from the target module by each cutter</vt:lpstr>
      <vt:lpstr>Cavitation damage is clear on an internal wall – lifetime of vessel is unclear</vt:lpstr>
      <vt:lpstr>ORNL target test facility hydraulically prototypic for mercury &amp; gas testing</vt:lpstr>
      <vt:lpstr>Collaborations with J-PARC on cavitation damage mitigation with gas are ongoing</vt:lpstr>
      <vt:lpstr>Some internal R&amp;D funding has become available to restart moderator design effort</vt:lpstr>
      <vt:lpstr>Lifetime limits at the SNS are based on different considerations</vt:lpstr>
      <vt:lpstr>PIE program is starting to pick up momentum: goal is to extend the target module lifetime</vt:lpstr>
      <vt:lpstr>316L – Target and RID Windows</vt:lpstr>
      <vt:lpstr>PIE is also planned this year on Inconel 718 proton beam window</vt:lpstr>
      <vt:lpstr>Second target station planning is underway: TDR will be issued in FY15</vt:lpstr>
      <vt:lpstr>Emphasis will be laid on total optimization of the neutron source</vt:lpstr>
      <vt:lpstr>SNS Second Target Station Concept – Optimized for Highest Neutron Peak Brightness at Long Wavelengths</vt:lpstr>
      <vt:lpstr>PowerPoint Presentation</vt:lpstr>
      <vt:lpstr>STS Safety Issue: Tungsten-Oxide Aerosol Generation</vt:lpstr>
      <vt:lpstr>ADS option was considered for STS – analysis on fuel elements of blanket</vt:lpstr>
      <vt:lpstr>SNS R&amp;D Summary</vt:lpstr>
    </vt:vector>
  </TitlesOfParts>
  <Company>ORNL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Spallation Neutron Sources around the World</dc:title>
  <dc:creator>Bernie Riemer</dc:creator>
  <cp:lastModifiedBy>Kirk T McDonald</cp:lastModifiedBy>
  <cp:revision>204</cp:revision>
  <cp:lastPrinted>2014-07-08T20:46:29Z</cp:lastPrinted>
  <dcterms:created xsi:type="dcterms:W3CDTF">2014-05-07T12:00:42Z</dcterms:created>
  <dcterms:modified xsi:type="dcterms:W3CDTF">2014-07-23T04:15:04Z</dcterms:modified>
</cp:coreProperties>
</file>