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44"/>
  </p:notesMasterIdLst>
  <p:handoutMasterIdLst>
    <p:handoutMasterId r:id="rId45"/>
  </p:handoutMasterIdLst>
  <p:sldIdLst>
    <p:sldId id="381" r:id="rId2"/>
    <p:sldId id="488" r:id="rId3"/>
    <p:sldId id="469" r:id="rId4"/>
    <p:sldId id="460" r:id="rId5"/>
    <p:sldId id="468" r:id="rId6"/>
    <p:sldId id="467" r:id="rId7"/>
    <p:sldId id="466" r:id="rId8"/>
    <p:sldId id="465" r:id="rId9"/>
    <p:sldId id="464" r:id="rId10"/>
    <p:sldId id="439" r:id="rId11"/>
    <p:sldId id="463" r:id="rId12"/>
    <p:sldId id="472" r:id="rId13"/>
    <p:sldId id="471" r:id="rId14"/>
    <p:sldId id="473" r:id="rId15"/>
    <p:sldId id="474" r:id="rId16"/>
    <p:sldId id="492" r:id="rId17"/>
    <p:sldId id="475" r:id="rId18"/>
    <p:sldId id="476" r:id="rId19"/>
    <p:sldId id="477" r:id="rId20"/>
    <p:sldId id="457" r:id="rId21"/>
    <p:sldId id="458" r:id="rId22"/>
    <p:sldId id="435" r:id="rId23"/>
    <p:sldId id="482" r:id="rId24"/>
    <p:sldId id="434" r:id="rId25"/>
    <p:sldId id="444" r:id="rId26"/>
    <p:sldId id="445" r:id="rId27"/>
    <p:sldId id="481" r:id="rId28"/>
    <p:sldId id="478" r:id="rId29"/>
    <p:sldId id="486" r:id="rId30"/>
    <p:sldId id="487" r:id="rId31"/>
    <p:sldId id="483" r:id="rId32"/>
    <p:sldId id="459" r:id="rId33"/>
    <p:sldId id="448" r:id="rId34"/>
    <p:sldId id="489" r:id="rId35"/>
    <p:sldId id="490" r:id="rId36"/>
    <p:sldId id="485" r:id="rId37"/>
    <p:sldId id="484" r:id="rId38"/>
    <p:sldId id="440" r:id="rId39"/>
    <p:sldId id="436" r:id="rId40"/>
    <p:sldId id="437" r:id="rId41"/>
    <p:sldId id="442" r:id="rId42"/>
    <p:sldId id="491" r:id="rId43"/>
  </p:sldIdLst>
  <p:sldSz cx="9144000" cy="6858000" type="screen4x3"/>
  <p:notesSz cx="7315200" cy="9601200"/>
  <p:defaultTextStyle>
    <a:defPPr>
      <a:defRPr lang="en-US"/>
    </a:defPPr>
    <a:lvl1pPr algn="l" rtl="0" fontAlgn="base">
      <a:spcBef>
        <a:spcPct val="20000"/>
      </a:spcBef>
      <a:spcAft>
        <a:spcPct val="0"/>
      </a:spcAft>
      <a:defRPr sz="2400" kern="1200">
        <a:solidFill>
          <a:srgbClr val="0000FF"/>
        </a:solidFill>
        <a:latin typeface="Comic Sans MS" pitchFamily="66" charset="0"/>
        <a:ea typeface="+mn-ea"/>
        <a:cs typeface="+mn-cs"/>
      </a:defRPr>
    </a:lvl1pPr>
    <a:lvl2pPr marL="457200" algn="l" rtl="0" fontAlgn="base">
      <a:spcBef>
        <a:spcPct val="20000"/>
      </a:spcBef>
      <a:spcAft>
        <a:spcPct val="0"/>
      </a:spcAft>
      <a:defRPr sz="2400" kern="1200">
        <a:solidFill>
          <a:srgbClr val="0000FF"/>
        </a:solidFill>
        <a:latin typeface="Comic Sans MS" pitchFamily="66" charset="0"/>
        <a:ea typeface="+mn-ea"/>
        <a:cs typeface="+mn-cs"/>
      </a:defRPr>
    </a:lvl2pPr>
    <a:lvl3pPr marL="914400" algn="l" rtl="0" fontAlgn="base">
      <a:spcBef>
        <a:spcPct val="20000"/>
      </a:spcBef>
      <a:spcAft>
        <a:spcPct val="0"/>
      </a:spcAft>
      <a:defRPr sz="2400" kern="1200">
        <a:solidFill>
          <a:srgbClr val="0000FF"/>
        </a:solidFill>
        <a:latin typeface="Comic Sans MS" pitchFamily="66" charset="0"/>
        <a:ea typeface="+mn-ea"/>
        <a:cs typeface="+mn-cs"/>
      </a:defRPr>
    </a:lvl3pPr>
    <a:lvl4pPr marL="1371600" algn="l" rtl="0" fontAlgn="base">
      <a:spcBef>
        <a:spcPct val="20000"/>
      </a:spcBef>
      <a:spcAft>
        <a:spcPct val="0"/>
      </a:spcAft>
      <a:defRPr sz="2400" kern="1200">
        <a:solidFill>
          <a:srgbClr val="0000FF"/>
        </a:solidFill>
        <a:latin typeface="Comic Sans MS" pitchFamily="66" charset="0"/>
        <a:ea typeface="+mn-ea"/>
        <a:cs typeface="+mn-cs"/>
      </a:defRPr>
    </a:lvl4pPr>
    <a:lvl5pPr marL="1828800" algn="l" rtl="0" fontAlgn="base">
      <a:spcBef>
        <a:spcPct val="20000"/>
      </a:spcBef>
      <a:spcAft>
        <a:spcPct val="0"/>
      </a:spcAft>
      <a:defRPr sz="2400" kern="1200">
        <a:solidFill>
          <a:srgbClr val="0000FF"/>
        </a:solidFill>
        <a:latin typeface="Comic Sans MS" pitchFamily="66" charset="0"/>
        <a:ea typeface="+mn-ea"/>
        <a:cs typeface="+mn-cs"/>
      </a:defRPr>
    </a:lvl5pPr>
    <a:lvl6pPr marL="2286000" algn="l" defTabSz="914400" rtl="0" eaLnBrk="1" latinLnBrk="0" hangingPunct="1">
      <a:defRPr sz="2400" kern="1200">
        <a:solidFill>
          <a:srgbClr val="0000FF"/>
        </a:solidFill>
        <a:latin typeface="Comic Sans MS" pitchFamily="66" charset="0"/>
        <a:ea typeface="+mn-ea"/>
        <a:cs typeface="+mn-cs"/>
      </a:defRPr>
    </a:lvl6pPr>
    <a:lvl7pPr marL="2743200" algn="l" defTabSz="914400" rtl="0" eaLnBrk="1" latinLnBrk="0" hangingPunct="1">
      <a:defRPr sz="2400" kern="1200">
        <a:solidFill>
          <a:srgbClr val="0000FF"/>
        </a:solidFill>
        <a:latin typeface="Comic Sans MS" pitchFamily="66" charset="0"/>
        <a:ea typeface="+mn-ea"/>
        <a:cs typeface="+mn-cs"/>
      </a:defRPr>
    </a:lvl7pPr>
    <a:lvl8pPr marL="3200400" algn="l" defTabSz="914400" rtl="0" eaLnBrk="1" latinLnBrk="0" hangingPunct="1">
      <a:defRPr sz="2400" kern="1200">
        <a:solidFill>
          <a:srgbClr val="0000FF"/>
        </a:solidFill>
        <a:latin typeface="Comic Sans MS" pitchFamily="66" charset="0"/>
        <a:ea typeface="+mn-ea"/>
        <a:cs typeface="+mn-cs"/>
      </a:defRPr>
    </a:lvl8pPr>
    <a:lvl9pPr marL="3657600" algn="l" defTabSz="914400" rtl="0" eaLnBrk="1" latinLnBrk="0" hangingPunct="1">
      <a:defRPr sz="2400" kern="1200">
        <a:solidFill>
          <a:srgbClr val="0000FF"/>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FF00"/>
    <a:srgbClr val="009900"/>
    <a:srgbClr val="00CCFF"/>
    <a:srgbClr val="FF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6" autoAdjust="0"/>
    <p:restoredTop sz="95667" autoAdjust="0"/>
  </p:normalViewPr>
  <p:slideViewPr>
    <p:cSldViewPr>
      <p:cViewPr varScale="1">
        <p:scale>
          <a:sx n="95" d="100"/>
          <a:sy n="95" d="100"/>
        </p:scale>
        <p:origin x="1068"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1" d="100"/>
          <a:sy n="71" d="100"/>
        </p:scale>
        <p:origin x="-2640" y="-114"/>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5.wmf"/><Relationship Id="rId7" Type="http://schemas.openxmlformats.org/officeDocument/2006/relationships/image" Target="../media/image119.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 Id="rId9" Type="http://schemas.openxmlformats.org/officeDocument/2006/relationships/image" Target="../media/image121.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e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 Id="rId9" Type="http://schemas.openxmlformats.org/officeDocument/2006/relationships/image" Target="../media/image13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42.wmf"/><Relationship Id="rId1" Type="http://schemas.openxmlformats.org/officeDocument/2006/relationships/image" Target="../media/image141.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58.wmf"/><Relationship Id="rId3" Type="http://schemas.openxmlformats.org/officeDocument/2006/relationships/image" Target="../media/image153.wmf"/><Relationship Id="rId7" Type="http://schemas.openxmlformats.org/officeDocument/2006/relationships/image" Target="../media/image157.wmf"/><Relationship Id="rId2" Type="http://schemas.openxmlformats.org/officeDocument/2006/relationships/image" Target="../media/image152.wmf"/><Relationship Id="rId1" Type="http://schemas.openxmlformats.org/officeDocument/2006/relationships/image" Target="../media/image151.wmf"/><Relationship Id="rId6" Type="http://schemas.openxmlformats.org/officeDocument/2006/relationships/image" Target="../media/image156.wmf"/><Relationship Id="rId11" Type="http://schemas.openxmlformats.org/officeDocument/2006/relationships/image" Target="../media/image161.wmf"/><Relationship Id="rId5" Type="http://schemas.openxmlformats.org/officeDocument/2006/relationships/image" Target="../media/image155.wmf"/><Relationship Id="rId10" Type="http://schemas.openxmlformats.org/officeDocument/2006/relationships/image" Target="../media/image160.wmf"/><Relationship Id="rId4" Type="http://schemas.openxmlformats.org/officeDocument/2006/relationships/image" Target="../media/image154.wmf"/><Relationship Id="rId9" Type="http://schemas.openxmlformats.org/officeDocument/2006/relationships/image" Target="../media/image15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4" Type="http://schemas.openxmlformats.org/officeDocument/2006/relationships/image" Target="../media/image16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71.wmf"/><Relationship Id="rId2" Type="http://schemas.openxmlformats.org/officeDocument/2006/relationships/image" Target="../media/image170.wmf"/><Relationship Id="rId1" Type="http://schemas.openxmlformats.org/officeDocument/2006/relationships/image" Target="../media/image169.wmf"/><Relationship Id="rId5" Type="http://schemas.openxmlformats.org/officeDocument/2006/relationships/image" Target="../media/image173.wmf"/><Relationship Id="rId4" Type="http://schemas.openxmlformats.org/officeDocument/2006/relationships/image" Target="../media/image17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image" Target="../media/image183.wmf"/><Relationship Id="rId7" Type="http://schemas.openxmlformats.org/officeDocument/2006/relationships/image" Target="../media/image187.wmf"/><Relationship Id="rId2" Type="http://schemas.openxmlformats.org/officeDocument/2006/relationships/image" Target="../media/image182.wmf"/><Relationship Id="rId1" Type="http://schemas.openxmlformats.org/officeDocument/2006/relationships/image" Target="../media/image181.wmf"/><Relationship Id="rId6" Type="http://schemas.openxmlformats.org/officeDocument/2006/relationships/image" Target="../media/image186.wmf"/><Relationship Id="rId5" Type="http://schemas.openxmlformats.org/officeDocument/2006/relationships/image" Target="../media/image185.wmf"/><Relationship Id="rId10" Type="http://schemas.openxmlformats.org/officeDocument/2006/relationships/image" Target="../media/image190.wmf"/><Relationship Id="rId4" Type="http://schemas.openxmlformats.org/officeDocument/2006/relationships/image" Target="../media/image184.wmf"/><Relationship Id="rId9" Type="http://schemas.openxmlformats.org/officeDocument/2006/relationships/image" Target="../media/image18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9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9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12" Type="http://schemas.openxmlformats.org/officeDocument/2006/relationships/image" Target="../media/image46.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image" Target="../media/image70.wmf"/><Relationship Id="rId3" Type="http://schemas.openxmlformats.org/officeDocument/2006/relationships/image" Target="../media/image60.wmf"/><Relationship Id="rId7" Type="http://schemas.openxmlformats.org/officeDocument/2006/relationships/image" Target="../media/image64.wmf"/><Relationship Id="rId12" Type="http://schemas.openxmlformats.org/officeDocument/2006/relationships/image" Target="../media/image69.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11" Type="http://schemas.openxmlformats.org/officeDocument/2006/relationships/image" Target="../media/image68.wmf"/><Relationship Id="rId5" Type="http://schemas.openxmlformats.org/officeDocument/2006/relationships/image" Target="../media/image62.wmf"/><Relationship Id="rId10" Type="http://schemas.openxmlformats.org/officeDocument/2006/relationships/image" Target="../media/image67.wmf"/><Relationship Id="rId4" Type="http://schemas.openxmlformats.org/officeDocument/2006/relationships/image" Target="../media/image61.wmf"/><Relationship Id="rId9" Type="http://schemas.openxmlformats.org/officeDocument/2006/relationships/image" Target="../media/image66.wmf"/><Relationship Id="rId14" Type="http://schemas.openxmlformats.org/officeDocument/2006/relationships/image" Target="../media/image7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03.wmf"/><Relationship Id="rId3" Type="http://schemas.openxmlformats.org/officeDocument/2006/relationships/image" Target="../media/image93.wmf"/><Relationship Id="rId7" Type="http://schemas.openxmlformats.org/officeDocument/2006/relationships/image" Target="../media/image97.wmf"/><Relationship Id="rId12" Type="http://schemas.openxmlformats.org/officeDocument/2006/relationships/image" Target="../media/image102.w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5.wmf"/><Relationship Id="rId10" Type="http://schemas.openxmlformats.org/officeDocument/2006/relationships/image" Target="../media/image100.wmf"/><Relationship Id="rId4" Type="http://schemas.openxmlformats.org/officeDocument/2006/relationships/image" Target="../media/image94.wmf"/><Relationship Id="rId9" Type="http://schemas.openxmlformats.org/officeDocument/2006/relationships/image" Target="../media/image99.wmf"/><Relationship Id="rId14" Type="http://schemas.openxmlformats.org/officeDocument/2006/relationships/image" Target="../media/image10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99.wmf"/><Relationship Id="rId7" Type="http://schemas.openxmlformats.org/officeDocument/2006/relationships/image" Target="../media/image108.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02.wmf"/><Relationship Id="rId5" Type="http://schemas.openxmlformats.org/officeDocument/2006/relationships/image" Target="../media/image101.wmf"/><Relationship Id="rId10" Type="http://schemas.openxmlformats.org/officeDocument/2006/relationships/image" Target="../media/image111.wmf"/><Relationship Id="rId4" Type="http://schemas.openxmlformats.org/officeDocument/2006/relationships/image" Target="../media/image107.wmf"/><Relationship Id="rId9" Type="http://schemas.openxmlformats.org/officeDocument/2006/relationships/image" Target="../media/image1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pPr>
              <a:defRPr/>
            </a:pPr>
            <a:fld id="{DEEF65A6-AF70-4CA4-BD92-7D5FBD922ED7}" type="datetimeFigureOut">
              <a:rPr lang="en-US"/>
              <a:pPr>
                <a:defRPr/>
              </a:pPr>
              <a:t>3/4/2021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pPr>
              <a:defRPr/>
            </a:pPr>
            <a:fld id="{2B551599-29F8-45AA-A663-ECA7F25B4B95}" type="slidenum">
              <a:rPr lang="en-US"/>
              <a:pPr>
                <a:defRPr/>
              </a:pPr>
              <a:t>‹#›</a:t>
            </a:fld>
            <a:endParaRPr lang="en-US"/>
          </a:p>
        </p:txBody>
      </p:sp>
    </p:spTree>
    <p:extLst>
      <p:ext uri="{BB962C8B-B14F-4D97-AF65-F5344CB8AC3E}">
        <p14:creationId xmlns:p14="http://schemas.microsoft.com/office/powerpoint/2010/main" val="1111099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88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US"/>
          </a:p>
        </p:txBody>
      </p:sp>
      <p:sp>
        <p:nvSpPr>
          <p:cNvPr id="58880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880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8880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Times New Roman" pitchFamily="18" charset="0"/>
              </a:defRPr>
            </a:lvl1pPr>
          </a:lstStyle>
          <a:p>
            <a:pPr>
              <a:defRPr/>
            </a:pPr>
            <a:endParaRPr lang="en-US"/>
          </a:p>
        </p:txBody>
      </p:sp>
      <p:sp>
        <p:nvSpPr>
          <p:cNvPr id="58880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Times New Roman" pitchFamily="18" charset="0"/>
              </a:defRPr>
            </a:lvl1pPr>
          </a:lstStyle>
          <a:p>
            <a:pPr>
              <a:defRPr/>
            </a:pPr>
            <a:fld id="{F154A70A-8F34-4D96-B225-613A15AA1B9F}" type="slidenum">
              <a:rPr lang="en-US"/>
              <a:pPr>
                <a:defRPr/>
              </a:pPr>
              <a:t>‹#›</a:t>
            </a:fld>
            <a:endParaRPr lang="en-US"/>
          </a:p>
        </p:txBody>
      </p:sp>
    </p:spTree>
    <p:extLst>
      <p:ext uri="{BB962C8B-B14F-4D97-AF65-F5344CB8AC3E}">
        <p14:creationId xmlns:p14="http://schemas.microsoft.com/office/powerpoint/2010/main" val="3020706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Comic Sans MS" pitchFamily="66" charset="0"/>
        <a:ea typeface="+mn-ea"/>
        <a:cs typeface="Arial" charset="0"/>
      </a:defRPr>
    </a:lvl1pPr>
    <a:lvl2pPr marL="457200" algn="l" rtl="0" eaLnBrk="0" fontAlgn="base" hangingPunct="0">
      <a:spcBef>
        <a:spcPct val="30000"/>
      </a:spcBef>
      <a:spcAft>
        <a:spcPct val="0"/>
      </a:spcAft>
      <a:defRPr sz="1400" kern="1200">
        <a:solidFill>
          <a:schemeClr val="tx1"/>
        </a:solidFill>
        <a:latin typeface="Comic Sans MS" pitchFamily="66"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Arial" charset="0"/>
      </a:defRPr>
    </a:lvl3pPr>
    <a:lvl4pPr marL="1371600" algn="l" rtl="0" eaLnBrk="0" fontAlgn="base" hangingPunct="0">
      <a:spcBef>
        <a:spcPct val="30000"/>
      </a:spcBef>
      <a:spcAft>
        <a:spcPct val="0"/>
      </a:spcAft>
      <a:defRPr sz="1100" kern="1200">
        <a:solidFill>
          <a:schemeClr val="tx1"/>
        </a:solidFill>
        <a:latin typeface="Comic Sans MS" pitchFamily="66"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Comic Sans MS" pitchFamily="66"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54A70A-8F34-4D96-B225-613A15AA1B9F}" type="slidenum">
              <a:rPr lang="en-US" smtClean="0"/>
              <a:pPr>
                <a:defRPr/>
              </a:pPr>
              <a:t>1</a:t>
            </a:fld>
            <a:endParaRPr lang="en-US"/>
          </a:p>
        </p:txBody>
      </p:sp>
    </p:spTree>
    <p:extLst>
      <p:ext uri="{BB962C8B-B14F-4D97-AF65-F5344CB8AC3E}">
        <p14:creationId xmlns:p14="http://schemas.microsoft.com/office/powerpoint/2010/main" val="3221654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54A70A-8F34-4D96-B225-613A15AA1B9F}" type="slidenum">
              <a:rPr lang="en-US" smtClean="0"/>
              <a:pPr>
                <a:defRPr/>
              </a:pPr>
              <a:t>42</a:t>
            </a:fld>
            <a:endParaRPr lang="en-US"/>
          </a:p>
        </p:txBody>
      </p:sp>
    </p:spTree>
    <p:extLst>
      <p:ext uri="{BB962C8B-B14F-4D97-AF65-F5344CB8AC3E}">
        <p14:creationId xmlns:p14="http://schemas.microsoft.com/office/powerpoint/2010/main" val="4243938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New Layou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5972175"/>
            <a:ext cx="790576"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2"/>
          <p:cNvSpPr>
            <a:spLocks noChangeShapeType="1"/>
          </p:cNvSpPr>
          <p:nvPr userDrawn="1"/>
        </p:nvSpPr>
        <p:spPr bwMode="auto">
          <a:xfrm>
            <a:off x="609600" y="476250"/>
            <a:ext cx="79248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Line 3"/>
          <p:cNvSpPr>
            <a:spLocks noChangeShapeType="1"/>
          </p:cNvSpPr>
          <p:nvPr userDrawn="1"/>
        </p:nvSpPr>
        <p:spPr bwMode="auto">
          <a:xfrm>
            <a:off x="990600" y="6561138"/>
            <a:ext cx="71628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TextBox 4"/>
          <p:cNvSpPr txBox="1">
            <a:spLocks noChangeArrowheads="1"/>
          </p:cNvSpPr>
          <p:nvPr userDrawn="1"/>
        </p:nvSpPr>
        <p:spPr bwMode="auto">
          <a:xfrm>
            <a:off x="926362" y="6546830"/>
            <a:ext cx="76771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eaLnBrk="1" hangingPunct="1">
              <a:defRPr/>
            </a:pPr>
            <a:r>
              <a:rPr lang="en-US" sz="1600" dirty="0"/>
              <a:t>KT McDonald     </a:t>
            </a:r>
            <a:r>
              <a:rPr lang="en-US" sz="1600" dirty="0">
                <a:solidFill>
                  <a:srgbClr val="FF0000"/>
                </a:solidFill>
              </a:rPr>
              <a:t>Seminar at University of Rochester       </a:t>
            </a:r>
            <a:r>
              <a:rPr lang="en-US" sz="1600" dirty="0"/>
              <a:t>Mar. 7, 2017 </a:t>
            </a:r>
            <a:r>
              <a:rPr lang="en-US" sz="1600" dirty="0">
                <a:solidFill>
                  <a:srgbClr val="898989"/>
                </a:solidFill>
              </a:rPr>
              <a:t>   </a:t>
            </a:r>
            <a:fld id="{25336738-3AB6-4895-87C0-94F0D4E7FB39}" type="slidenum">
              <a:rPr lang="en-US" sz="1600" smtClean="0">
                <a:solidFill>
                  <a:srgbClr val="FF0000"/>
                </a:solidFill>
              </a:rPr>
              <a:pPr algn="ctr" eaLnBrk="1" hangingPunct="1">
                <a:defRPr/>
              </a:pPr>
              <a:t>‹#›</a:t>
            </a:fld>
            <a:r>
              <a:rPr lang="en-US" sz="1600" dirty="0">
                <a:solidFill>
                  <a:srgbClr val="898989"/>
                </a:solidFill>
              </a:rPr>
              <a:t>      </a:t>
            </a:r>
          </a:p>
        </p:txBody>
      </p:sp>
      <p:pic>
        <p:nvPicPr>
          <p:cNvPr id="13314" name="Picture 2" descr="http://specials-images.forbesimg.com/imageserve/55b8eb19e4b05c2c3432413b/300x300.jpg?fit=scale&amp;background=000000"/>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6656" t="29293" r="34541" b="41906"/>
          <a:stretch/>
        </p:blipFill>
        <p:spPr bwMode="auto">
          <a:xfrm>
            <a:off x="8316416" y="6012668"/>
            <a:ext cx="872716" cy="87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2509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20FF2728-6F8C-44DE-A52B-55E7AD7458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kirkmcd.princeton.edu/examples/majorana_170307.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kirkmcd.princeton.edu/examples/neutrinos/fermi_nc_11_1_34.pdf" TargetMode="External"/><Relationship Id="rId7" Type="http://schemas.openxmlformats.org/officeDocument/2006/relationships/image" Target="../media/image82.jpeg"/><Relationship Id="rId2" Type="http://schemas.openxmlformats.org/officeDocument/2006/relationships/image" Target="../media/image79.jpeg"/><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hyperlink" Target="http://kirkmcd.princeton.edu/examples/EP/chadwick_prsla_136_692_32.pd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kirkmcd.princeton.edu/examples/neutrino_osc.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kirkmcd.princeton.edu/examples/QM/ma_pnas_110_1221_13.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kirkmcd.princeton.edu/examples/QM/dirac_PQM_p9.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85.wmf"/><Relationship Id="rId13" Type="http://schemas.openxmlformats.org/officeDocument/2006/relationships/oleObject" Target="../embeddings/oleObject63.bin"/><Relationship Id="rId18" Type="http://schemas.openxmlformats.org/officeDocument/2006/relationships/image" Target="../media/image90.wmf"/><Relationship Id="rId3" Type="http://schemas.openxmlformats.org/officeDocument/2006/relationships/oleObject" Target="../embeddings/oleObject58.bin"/><Relationship Id="rId21" Type="http://schemas.openxmlformats.org/officeDocument/2006/relationships/hyperlink" Target="http://kirkmcd.princeton.edu/examples/neutrinos/ohlsson_pl_b502_159_01.pdf" TargetMode="External"/><Relationship Id="rId7" Type="http://schemas.openxmlformats.org/officeDocument/2006/relationships/oleObject" Target="../embeddings/oleObject60.bin"/><Relationship Id="rId12" Type="http://schemas.openxmlformats.org/officeDocument/2006/relationships/image" Target="../media/image87.wmf"/><Relationship Id="rId17" Type="http://schemas.openxmlformats.org/officeDocument/2006/relationships/oleObject" Target="../embeddings/oleObject65.bin"/><Relationship Id="rId2" Type="http://schemas.openxmlformats.org/officeDocument/2006/relationships/slideLayout" Target="../slideLayouts/slideLayout1.xml"/><Relationship Id="rId16" Type="http://schemas.openxmlformats.org/officeDocument/2006/relationships/image" Target="../media/image89.wmf"/><Relationship Id="rId20" Type="http://schemas.openxmlformats.org/officeDocument/2006/relationships/hyperlink" Target="http://physics.princeton.edu/~mcdonald/examples/neutrinos/giunti_pl_b421_237_98.pdf" TargetMode="External"/><Relationship Id="rId1" Type="http://schemas.openxmlformats.org/officeDocument/2006/relationships/vmlDrawing" Target="../drawings/vmlDrawing7.vml"/><Relationship Id="rId6" Type="http://schemas.openxmlformats.org/officeDocument/2006/relationships/image" Target="../media/image84.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86.wmf"/><Relationship Id="rId19" Type="http://schemas.openxmlformats.org/officeDocument/2006/relationships/hyperlink" Target="http://kirkmcd.princeton.edu/examples/neutrinos/giunti_pl_b421_237_98.pdf" TargetMode="External"/><Relationship Id="rId4" Type="http://schemas.openxmlformats.org/officeDocument/2006/relationships/image" Target="../media/image83.wmf"/><Relationship Id="rId9" Type="http://schemas.openxmlformats.org/officeDocument/2006/relationships/oleObject" Target="../embeddings/oleObject61.bin"/><Relationship Id="rId14" Type="http://schemas.openxmlformats.org/officeDocument/2006/relationships/image" Target="../media/image88.wmf"/><Relationship Id="rId22" Type="http://schemas.openxmlformats.org/officeDocument/2006/relationships/hyperlink" Target="http://kirkmcd.princeton.edu/examples/neutrinos/beuthe_prd_66_013003_02.pdf"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71.bin"/><Relationship Id="rId18" Type="http://schemas.openxmlformats.org/officeDocument/2006/relationships/image" Target="../media/image98.wmf"/><Relationship Id="rId26" Type="http://schemas.openxmlformats.org/officeDocument/2006/relationships/image" Target="../media/image102.wmf"/><Relationship Id="rId3" Type="http://schemas.openxmlformats.org/officeDocument/2006/relationships/oleObject" Target="../embeddings/oleObject66.bin"/><Relationship Id="rId21" Type="http://schemas.openxmlformats.org/officeDocument/2006/relationships/oleObject" Target="../embeddings/oleObject75.bin"/><Relationship Id="rId7" Type="http://schemas.openxmlformats.org/officeDocument/2006/relationships/oleObject" Target="../embeddings/oleObject68.bin"/><Relationship Id="rId12" Type="http://schemas.openxmlformats.org/officeDocument/2006/relationships/image" Target="../media/image95.wmf"/><Relationship Id="rId17" Type="http://schemas.openxmlformats.org/officeDocument/2006/relationships/oleObject" Target="../embeddings/oleObject73.bin"/><Relationship Id="rId25" Type="http://schemas.openxmlformats.org/officeDocument/2006/relationships/oleObject" Target="../embeddings/oleObject77.bin"/><Relationship Id="rId2" Type="http://schemas.openxmlformats.org/officeDocument/2006/relationships/slideLayout" Target="../slideLayouts/slideLayout1.xml"/><Relationship Id="rId16" Type="http://schemas.openxmlformats.org/officeDocument/2006/relationships/image" Target="../media/image97.wmf"/><Relationship Id="rId20" Type="http://schemas.openxmlformats.org/officeDocument/2006/relationships/image" Target="../media/image99.wmf"/><Relationship Id="rId29" Type="http://schemas.openxmlformats.org/officeDocument/2006/relationships/oleObject" Target="../embeddings/oleObject79.bin"/><Relationship Id="rId1" Type="http://schemas.openxmlformats.org/officeDocument/2006/relationships/vmlDrawing" Target="../drawings/vmlDrawing8.vml"/><Relationship Id="rId6" Type="http://schemas.openxmlformats.org/officeDocument/2006/relationships/image" Target="../media/image92.wmf"/><Relationship Id="rId11" Type="http://schemas.openxmlformats.org/officeDocument/2006/relationships/oleObject" Target="../embeddings/oleObject70.bin"/><Relationship Id="rId24" Type="http://schemas.openxmlformats.org/officeDocument/2006/relationships/image" Target="../media/image101.wmf"/><Relationship Id="rId5" Type="http://schemas.openxmlformats.org/officeDocument/2006/relationships/oleObject" Target="../embeddings/oleObject67.bin"/><Relationship Id="rId15" Type="http://schemas.openxmlformats.org/officeDocument/2006/relationships/oleObject" Target="../embeddings/oleObject72.bin"/><Relationship Id="rId23" Type="http://schemas.openxmlformats.org/officeDocument/2006/relationships/oleObject" Target="../embeddings/oleObject76.bin"/><Relationship Id="rId28" Type="http://schemas.openxmlformats.org/officeDocument/2006/relationships/image" Target="../media/image103.wmf"/><Relationship Id="rId10" Type="http://schemas.openxmlformats.org/officeDocument/2006/relationships/image" Target="../media/image94.wmf"/><Relationship Id="rId19" Type="http://schemas.openxmlformats.org/officeDocument/2006/relationships/oleObject" Target="../embeddings/oleObject74.bin"/><Relationship Id="rId4" Type="http://schemas.openxmlformats.org/officeDocument/2006/relationships/image" Target="../media/image91.wmf"/><Relationship Id="rId9" Type="http://schemas.openxmlformats.org/officeDocument/2006/relationships/oleObject" Target="../embeddings/oleObject69.bin"/><Relationship Id="rId14" Type="http://schemas.openxmlformats.org/officeDocument/2006/relationships/image" Target="../media/image96.wmf"/><Relationship Id="rId22" Type="http://schemas.openxmlformats.org/officeDocument/2006/relationships/image" Target="../media/image100.wmf"/><Relationship Id="rId27" Type="http://schemas.openxmlformats.org/officeDocument/2006/relationships/oleObject" Target="../embeddings/oleObject78.bin"/><Relationship Id="rId30" Type="http://schemas.openxmlformats.org/officeDocument/2006/relationships/image" Target="../media/image104.wmf"/></Relationships>
</file>

<file path=ppt/slides/_rels/slide16.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85.bin"/><Relationship Id="rId18" Type="http://schemas.openxmlformats.org/officeDocument/2006/relationships/image" Target="../media/image109.wmf"/><Relationship Id="rId3" Type="http://schemas.openxmlformats.org/officeDocument/2006/relationships/oleObject" Target="../embeddings/oleObject80.bin"/><Relationship Id="rId21" Type="http://schemas.openxmlformats.org/officeDocument/2006/relationships/image" Target="../media/image112.png"/><Relationship Id="rId7" Type="http://schemas.openxmlformats.org/officeDocument/2006/relationships/oleObject" Target="../embeddings/oleObject82.bin"/><Relationship Id="rId12" Type="http://schemas.openxmlformats.org/officeDocument/2006/relationships/image" Target="../media/image101.wmf"/><Relationship Id="rId17" Type="http://schemas.openxmlformats.org/officeDocument/2006/relationships/oleObject" Target="../embeddings/oleObject87.bin"/><Relationship Id="rId2" Type="http://schemas.openxmlformats.org/officeDocument/2006/relationships/slideLayout" Target="../slideLayouts/slideLayout1.xml"/><Relationship Id="rId16" Type="http://schemas.openxmlformats.org/officeDocument/2006/relationships/image" Target="../media/image108.wmf"/><Relationship Id="rId20" Type="http://schemas.openxmlformats.org/officeDocument/2006/relationships/image" Target="../media/image110.wmf"/><Relationship Id="rId1" Type="http://schemas.openxmlformats.org/officeDocument/2006/relationships/vmlDrawing" Target="../drawings/vmlDrawing9.vml"/><Relationship Id="rId6" Type="http://schemas.openxmlformats.org/officeDocument/2006/relationships/image" Target="../media/image106.wmf"/><Relationship Id="rId11" Type="http://schemas.openxmlformats.org/officeDocument/2006/relationships/oleObject" Target="../embeddings/oleObject84.bin"/><Relationship Id="rId24" Type="http://schemas.openxmlformats.org/officeDocument/2006/relationships/hyperlink" Target="http://kirkmcd.princeton.edu/examples/neutrinos/petcov_pl_b533_94_02.pdf" TargetMode="External"/><Relationship Id="rId5" Type="http://schemas.openxmlformats.org/officeDocument/2006/relationships/oleObject" Target="../embeddings/oleObject81.bin"/><Relationship Id="rId15" Type="http://schemas.openxmlformats.org/officeDocument/2006/relationships/oleObject" Target="../embeddings/oleObject86.bin"/><Relationship Id="rId23" Type="http://schemas.openxmlformats.org/officeDocument/2006/relationships/image" Target="../media/image111.wmf"/><Relationship Id="rId10" Type="http://schemas.openxmlformats.org/officeDocument/2006/relationships/image" Target="../media/image107.wmf"/><Relationship Id="rId19" Type="http://schemas.openxmlformats.org/officeDocument/2006/relationships/oleObject" Target="../embeddings/oleObject88.bin"/><Relationship Id="rId4" Type="http://schemas.openxmlformats.org/officeDocument/2006/relationships/image" Target="../media/image105.wmf"/><Relationship Id="rId9" Type="http://schemas.openxmlformats.org/officeDocument/2006/relationships/oleObject" Target="../embeddings/oleObject83.bin"/><Relationship Id="rId14" Type="http://schemas.openxmlformats.org/officeDocument/2006/relationships/image" Target="../media/image102.wmf"/><Relationship Id="rId22" Type="http://schemas.openxmlformats.org/officeDocument/2006/relationships/oleObject" Target="../embeddings/oleObject89.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image" Target="../media/image117.wmf"/><Relationship Id="rId18" Type="http://schemas.openxmlformats.org/officeDocument/2006/relationships/oleObject" Target="../embeddings/oleObject97.bin"/><Relationship Id="rId3" Type="http://schemas.openxmlformats.org/officeDocument/2006/relationships/hyperlink" Target="http://physics.princeton.edu/~mcdonald/dayabay/decoherence.pdf" TargetMode="External"/><Relationship Id="rId21" Type="http://schemas.openxmlformats.org/officeDocument/2006/relationships/image" Target="../media/image121.wmf"/><Relationship Id="rId7" Type="http://schemas.openxmlformats.org/officeDocument/2006/relationships/image" Target="../media/image114.wmf"/><Relationship Id="rId12" Type="http://schemas.openxmlformats.org/officeDocument/2006/relationships/oleObject" Target="../embeddings/oleObject94.bin"/><Relationship Id="rId17" Type="http://schemas.openxmlformats.org/officeDocument/2006/relationships/image" Target="../media/image119.wmf"/><Relationship Id="rId2" Type="http://schemas.openxmlformats.org/officeDocument/2006/relationships/slideLayout" Target="../slideLayouts/slideLayout1.xml"/><Relationship Id="rId16" Type="http://schemas.openxmlformats.org/officeDocument/2006/relationships/oleObject" Target="../embeddings/oleObject96.bin"/><Relationship Id="rId20" Type="http://schemas.openxmlformats.org/officeDocument/2006/relationships/oleObject" Target="../embeddings/oleObject98.bin"/><Relationship Id="rId1" Type="http://schemas.openxmlformats.org/officeDocument/2006/relationships/vmlDrawing" Target="../drawings/vmlDrawing10.vml"/><Relationship Id="rId6" Type="http://schemas.openxmlformats.org/officeDocument/2006/relationships/oleObject" Target="../embeddings/oleObject91.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93.bin"/><Relationship Id="rId19" Type="http://schemas.openxmlformats.org/officeDocument/2006/relationships/image" Target="../media/image120.wmf"/><Relationship Id="rId4" Type="http://schemas.openxmlformats.org/officeDocument/2006/relationships/oleObject" Target="../embeddings/oleObject90.bin"/><Relationship Id="rId9" Type="http://schemas.openxmlformats.org/officeDocument/2006/relationships/image" Target="../media/image115.wmf"/><Relationship Id="rId14" Type="http://schemas.openxmlformats.org/officeDocument/2006/relationships/oleObject" Target="../embeddings/oleObject95.bin"/></Relationships>
</file>

<file path=ppt/slides/_rels/slide18.xml.rels><?xml version="1.0" encoding="UTF-8" standalone="yes"?>
<Relationships xmlns="http://schemas.openxmlformats.org/package/2006/relationships"><Relationship Id="rId8" Type="http://schemas.openxmlformats.org/officeDocument/2006/relationships/image" Target="../media/image123.wmf"/><Relationship Id="rId13" Type="http://schemas.openxmlformats.org/officeDocument/2006/relationships/hyperlink" Target="http://kirkmcd.princeton.edu/examples/neutrinos/an_prd_95_072006_17.pdf" TargetMode="External"/><Relationship Id="rId18" Type="http://schemas.openxmlformats.org/officeDocument/2006/relationships/image" Target="../media/image126.wmf"/><Relationship Id="rId26" Type="http://schemas.openxmlformats.org/officeDocument/2006/relationships/oleObject" Target="../embeddings/oleObject108.bin"/><Relationship Id="rId3" Type="http://schemas.openxmlformats.org/officeDocument/2006/relationships/hyperlink" Target="http://kirkmcd.princeton.edu/examples/neutrinos/eguchi_prl_90_021802_03.pdf" TargetMode="External"/><Relationship Id="rId21" Type="http://schemas.openxmlformats.org/officeDocument/2006/relationships/image" Target="../media/image127.wmf"/><Relationship Id="rId7" Type="http://schemas.openxmlformats.org/officeDocument/2006/relationships/oleObject" Target="../embeddings/oleObject100.bin"/><Relationship Id="rId12" Type="http://schemas.openxmlformats.org/officeDocument/2006/relationships/image" Target="../media/image124.emf"/><Relationship Id="rId17" Type="http://schemas.openxmlformats.org/officeDocument/2006/relationships/oleObject" Target="../embeddings/oleObject103.bin"/><Relationship Id="rId25" Type="http://schemas.openxmlformats.org/officeDocument/2006/relationships/image" Target="../media/image129.wmf"/><Relationship Id="rId2" Type="http://schemas.openxmlformats.org/officeDocument/2006/relationships/slideLayout" Target="../slideLayouts/slideLayout1.xml"/><Relationship Id="rId16" Type="http://schemas.openxmlformats.org/officeDocument/2006/relationships/image" Target="../media/image125.wmf"/><Relationship Id="rId20" Type="http://schemas.openxmlformats.org/officeDocument/2006/relationships/oleObject" Target="../embeddings/oleObject105.bin"/><Relationship Id="rId1" Type="http://schemas.openxmlformats.org/officeDocument/2006/relationships/vmlDrawing" Target="../drawings/vmlDrawing11.vml"/><Relationship Id="rId6" Type="http://schemas.openxmlformats.org/officeDocument/2006/relationships/image" Target="../media/image122.wmf"/><Relationship Id="rId11" Type="http://schemas.openxmlformats.org/officeDocument/2006/relationships/oleObject" Target="../embeddings/oleObject101.bin"/><Relationship Id="rId24" Type="http://schemas.openxmlformats.org/officeDocument/2006/relationships/oleObject" Target="../embeddings/oleObject107.bin"/><Relationship Id="rId5" Type="http://schemas.openxmlformats.org/officeDocument/2006/relationships/oleObject" Target="../embeddings/oleObject99.bin"/><Relationship Id="rId15" Type="http://schemas.openxmlformats.org/officeDocument/2006/relationships/oleObject" Target="../embeddings/oleObject102.bin"/><Relationship Id="rId23" Type="http://schemas.openxmlformats.org/officeDocument/2006/relationships/image" Target="../media/image128.wmf"/><Relationship Id="rId10" Type="http://schemas.openxmlformats.org/officeDocument/2006/relationships/image" Target="../media/image132.png"/><Relationship Id="rId19" Type="http://schemas.openxmlformats.org/officeDocument/2006/relationships/oleObject" Target="../embeddings/oleObject104.bin"/><Relationship Id="rId4" Type="http://schemas.openxmlformats.org/officeDocument/2006/relationships/hyperlink" Target="http://kirkmcd.princeton.edu/examples/neutrinos/abe_prl_100_221803_08.pdf" TargetMode="External"/><Relationship Id="rId9" Type="http://schemas.openxmlformats.org/officeDocument/2006/relationships/image" Target="../media/image131.png"/><Relationship Id="rId14" Type="http://schemas.openxmlformats.org/officeDocument/2006/relationships/image" Target="../media/image133.png"/><Relationship Id="rId22" Type="http://schemas.openxmlformats.org/officeDocument/2006/relationships/oleObject" Target="../embeddings/oleObject106.bin"/><Relationship Id="rId27" Type="http://schemas.openxmlformats.org/officeDocument/2006/relationships/image" Target="../media/image130.wmf"/></Relationships>
</file>

<file path=ppt/slides/_rels/slide19.xml.rels><?xml version="1.0" encoding="UTF-8" standalone="yes"?>
<Relationships xmlns="http://schemas.openxmlformats.org/package/2006/relationships"><Relationship Id="rId8" Type="http://schemas.openxmlformats.org/officeDocument/2006/relationships/image" Target="../media/image135.wmf"/><Relationship Id="rId3" Type="http://schemas.openxmlformats.org/officeDocument/2006/relationships/hyperlink" Target="http://kirkmcd.princeton.edu/examples/neutrinos/cleveland_apj_496_505_98.pdf" TargetMode="External"/><Relationship Id="rId7" Type="http://schemas.openxmlformats.org/officeDocument/2006/relationships/oleObject" Target="../embeddings/oleObject110.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34.wmf"/><Relationship Id="rId5" Type="http://schemas.openxmlformats.org/officeDocument/2006/relationships/oleObject" Target="../embeddings/oleObject109.bin"/><Relationship Id="rId4" Type="http://schemas.openxmlformats.org/officeDocument/2006/relationships/hyperlink" Target="http://kirkmcd.princeton.edu/examples/neutrinos/bahcall_apj_555_990_01.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20.png"/><Relationship Id="rId1" Type="http://schemas.openxmlformats.org/officeDocument/2006/relationships/slideLayout" Target="../slideLayouts/slideLayout1.xml"/><Relationship Id="rId4" Type="http://schemas.openxmlformats.org/officeDocument/2006/relationships/image" Target="../media/image121.png"/></Relationships>
</file>

<file path=ppt/slides/_rels/slide21.xml.rels><?xml version="1.0" encoding="UTF-8" standalone="yes"?>
<Relationships xmlns="http://schemas.openxmlformats.org/package/2006/relationships"><Relationship Id="rId8" Type="http://schemas.openxmlformats.org/officeDocument/2006/relationships/image" Target="../media/image1320.png"/><Relationship Id="rId3" Type="http://schemas.openxmlformats.org/officeDocument/2006/relationships/hyperlink" Target="http://kirkmcd.princeton.edu/examples/EP/weinberg_rmp_52_515_80.pdf" TargetMode="External"/><Relationship Id="rId7" Type="http://schemas.openxmlformats.org/officeDocument/2006/relationships/image" Target="../media/image66.png"/><Relationship Id="rId2" Type="http://schemas.openxmlformats.org/officeDocument/2006/relationships/hyperlink" Target="http://kirkmcd.princeton.edu/examples/EP/higgs_rmp_86_851_14.pdf" TargetMode="External"/><Relationship Id="rId1" Type="http://schemas.openxmlformats.org/officeDocument/2006/relationships/slideLayout" Target="../slideLayouts/slideLayout1.xml"/><Relationship Id="rId6" Type="http://schemas.openxmlformats.org/officeDocument/2006/relationships/hyperlink" Target="http://kirkmcd.princeton.edu/examples/pidecay.pdf" TargetMode="External"/><Relationship Id="rId5" Type="http://schemas.openxmlformats.org/officeDocument/2006/relationships/hyperlink" Target="http://physics.princeton.edu/~mcdonald/examples/pidecay.pdf" TargetMode="External"/><Relationship Id="rId4" Type="http://schemas.openxmlformats.org/officeDocument/2006/relationships/hyperlink" Target="http://kirkmcd.princeton.edu/examples/EP/nakanishi_mpla_17_89_02.pdf" TargetMode="External"/><Relationship Id="rId9" Type="http://schemas.openxmlformats.org/officeDocument/2006/relationships/image" Target="../media/image122.png"/></Relationships>
</file>

<file path=ppt/slides/_rels/slide22.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hyperlink" Target="http://kirkmcd.princeton.edu/examples/QED/majorana_papers.pdf" TargetMode="External"/><Relationship Id="rId7" Type="http://schemas.openxmlformats.org/officeDocument/2006/relationships/image" Target="../media/image136.jpeg"/><Relationship Id="rId2" Type="http://schemas.openxmlformats.org/officeDocument/2006/relationships/hyperlink" Target="http://kirkmcd.princeton.edu/examples/QED/majorana_nc_14_171_37.pdf" TargetMode="External"/><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hyperlink" Target="http://kirkmcd.princeton.edu/examples/QED/pauli_rmp_13_203_41.pdf" TargetMode="External"/><Relationship Id="rId4" Type="http://schemas.openxmlformats.org/officeDocument/2006/relationships/hyperlink" Target="http://kirkmcd.princeton.edu/examples/neutrinos/wilczek_np_5_614_09.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kirkmcd.princeton.edu/examples/QM/london_zp_42_375_27.pdf" TargetMode="External"/><Relationship Id="rId7" Type="http://schemas.openxmlformats.org/officeDocument/2006/relationships/image" Target="../media/image137.jpeg"/><Relationship Id="rId2" Type="http://schemas.openxmlformats.org/officeDocument/2006/relationships/hyperlink" Target="http://kirkmcd.princeton.edu/examples/QM/fock_zp_39_226_26_english.pdf" TargetMode="External"/><Relationship Id="rId1" Type="http://schemas.openxmlformats.org/officeDocument/2006/relationships/slideLayout" Target="../slideLayouts/slideLayout1.xml"/><Relationship Id="rId6" Type="http://schemas.openxmlformats.org/officeDocument/2006/relationships/hyperlink" Target="http://kirkmcd.princeton.edu/examples/EP/jaffe_witten_cmi_01.pdf" TargetMode="External"/><Relationship Id="rId5" Type="http://schemas.openxmlformats.org/officeDocument/2006/relationships/hyperlink" Target="http://kirkmcd.princeton.edu/examples/EP/yang_pr_96_191_54.pdf" TargetMode="External"/><Relationship Id="rId4" Type="http://schemas.openxmlformats.org/officeDocument/2006/relationships/hyperlink" Target="http://kirkmcd.princeton.edu/examples/EP/pauli_rmp_13_203_41.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kirkmcd.princeton.edu/examples/QED/dirac_prsla_126_360_30.pdf" TargetMode="External"/><Relationship Id="rId7" Type="http://schemas.openxmlformats.org/officeDocument/2006/relationships/image" Target="../media/image139.png"/><Relationship Id="rId2" Type="http://schemas.openxmlformats.org/officeDocument/2006/relationships/hyperlink" Target="http://kirkmcd.princeton.edu/examples/QED/dirac_prsla_117_610_28.pdf" TargetMode="External"/><Relationship Id="rId1" Type="http://schemas.openxmlformats.org/officeDocument/2006/relationships/slideLayout" Target="../slideLayouts/slideLayout1.xml"/><Relationship Id="rId6" Type="http://schemas.openxmlformats.org/officeDocument/2006/relationships/image" Target="../media/image138.jpeg"/><Relationship Id="rId5" Type="http://schemas.openxmlformats.org/officeDocument/2006/relationships/hyperlink" Target="http://kirkmcd.princeton.edu/examples/GR/weyl_pnas_15_323_29.pdf" TargetMode="External"/><Relationship Id="rId4" Type="http://schemas.openxmlformats.org/officeDocument/2006/relationships/hyperlink" Target="http://kirkmcd.princeton.edu/examples/QED/dirac_prsla_133_60_31.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020.png"/><Relationship Id="rId3" Type="http://schemas.openxmlformats.org/officeDocument/2006/relationships/hyperlink" Target="http://kirkmcd.princeton.edu/examples/EP/watanabe_pr_106_1306_57.pdf" TargetMode="External"/><Relationship Id="rId7" Type="http://schemas.openxmlformats.org/officeDocument/2006/relationships/image" Target="../media/image1010.png"/><Relationship Id="rId12" Type="http://schemas.openxmlformats.org/officeDocument/2006/relationships/hyperlink" Target="http://kirkmcd.princeton.edu/examples/neutrinos/tully_060815_ktm.pptx" TargetMode="Externa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39.png"/><Relationship Id="rId11" Type="http://schemas.openxmlformats.org/officeDocument/2006/relationships/image" Target="../media/image140.wmf"/><Relationship Id="rId5" Type="http://schemas.openxmlformats.org/officeDocument/2006/relationships/hyperlink" Target="http://physics.princeton.edu/~mcdonald/examples/neutrinos/tully_060815_ktm.pptx" TargetMode="External"/><Relationship Id="rId10" Type="http://schemas.openxmlformats.org/officeDocument/2006/relationships/oleObject" Target="../embeddings/oleObject111.bin"/><Relationship Id="rId4" Type="http://schemas.openxmlformats.org/officeDocument/2006/relationships/hyperlink" Target="http://kirkmcd.princeton.edu/examples/neutrinos/case_pr_107_307_57.pdf" TargetMode="External"/><Relationship Id="rId9" Type="http://schemas.openxmlformats.org/officeDocument/2006/relationships/image" Target="../media/image103.png"/></Relationships>
</file>

<file path=ppt/slides/_rels/slide26.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391.png"/><Relationship Id="rId3" Type="http://schemas.openxmlformats.org/officeDocument/2006/relationships/hyperlink" Target="http://kirkmcd.princeton.edu/examples/EP/pauli_rmp_13_203_41.pdf" TargetMode="External"/><Relationship Id="rId7" Type="http://schemas.openxmlformats.org/officeDocument/2006/relationships/image" Target="../media/image470.png"/><Relationship Id="rId12" Type="http://schemas.openxmlformats.org/officeDocument/2006/relationships/image" Target="../media/image1380.png"/><Relationship Id="rId2" Type="http://schemas.openxmlformats.org/officeDocument/2006/relationships/hyperlink" Target="http://kirkmcd.princeton.edu/examples/QED/pauli_aihp_6_109_36.pdf" TargetMode="External"/><Relationship Id="rId16" Type="http://schemas.openxmlformats.org/officeDocument/2006/relationships/image" Target="../media/image140.png"/><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37.png"/><Relationship Id="rId5" Type="http://schemas.openxmlformats.org/officeDocument/2006/relationships/image" Target="../media/image1362.png"/><Relationship Id="rId15" Type="http://schemas.openxmlformats.org/officeDocument/2006/relationships/image" Target="../media/image55.png"/><Relationship Id="rId10" Type="http://schemas.openxmlformats.org/officeDocument/2006/relationships/image" Target="../media/image106.png"/><Relationship Id="rId4" Type="http://schemas.openxmlformats.org/officeDocument/2006/relationships/image" Target="../media/image143.png"/><Relationship Id="rId9" Type="http://schemas.openxmlformats.org/officeDocument/2006/relationships/image" Target="../media/image49.png"/><Relationship Id="rId14"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hyperlink" Target="http://kirkmcd.princeton.edu/examples/EP/feynman_pr_109_193_58.pdf" TargetMode="External"/><Relationship Id="rId13" Type="http://schemas.openxmlformats.org/officeDocument/2006/relationships/image" Target="../media/image148.jpeg"/><Relationship Id="rId18" Type="http://schemas.openxmlformats.org/officeDocument/2006/relationships/oleObject" Target="../embeddings/oleObject113.bin"/><Relationship Id="rId3" Type="http://schemas.openxmlformats.org/officeDocument/2006/relationships/image" Target="../media/image143.jpeg"/><Relationship Id="rId7" Type="http://schemas.openxmlformats.org/officeDocument/2006/relationships/hyperlink" Target="http://kirkmcd.princeton.edu/examples/EP/lee_pr_104_254_56.pdf" TargetMode="External"/><Relationship Id="rId12" Type="http://schemas.openxmlformats.org/officeDocument/2006/relationships/image" Target="../media/image147.jpeg"/><Relationship Id="rId17" Type="http://schemas.openxmlformats.org/officeDocument/2006/relationships/image" Target="../media/image141.wmf"/><Relationship Id="rId2" Type="http://schemas.openxmlformats.org/officeDocument/2006/relationships/slideLayout" Target="../slideLayouts/slideLayout1.xml"/><Relationship Id="rId16" Type="http://schemas.openxmlformats.org/officeDocument/2006/relationships/oleObject" Target="../embeddings/oleObject112.bin"/><Relationship Id="rId1" Type="http://schemas.openxmlformats.org/officeDocument/2006/relationships/vmlDrawing" Target="../drawings/vmlDrawing14.vml"/><Relationship Id="rId6" Type="http://schemas.openxmlformats.org/officeDocument/2006/relationships/image" Target="../media/image146.jpeg"/><Relationship Id="rId11" Type="http://schemas.openxmlformats.org/officeDocument/2006/relationships/hyperlink" Target="http://kirkmcd.princeton.edu/examples/EP/weinberg_prl_19_1264_67.pdf" TargetMode="External"/><Relationship Id="rId5" Type="http://schemas.openxmlformats.org/officeDocument/2006/relationships/image" Target="../media/image145.jpeg"/><Relationship Id="rId15" Type="http://schemas.openxmlformats.org/officeDocument/2006/relationships/image" Target="../media/image150.jpeg"/><Relationship Id="rId10" Type="http://schemas.openxmlformats.org/officeDocument/2006/relationships/hyperlink" Target="http://kirkmcd.princeton.edu/examples/EP/higgs_prl_13_508_64.pdf" TargetMode="External"/><Relationship Id="rId19" Type="http://schemas.openxmlformats.org/officeDocument/2006/relationships/image" Target="../media/image142.wmf"/><Relationship Id="rId4" Type="http://schemas.openxmlformats.org/officeDocument/2006/relationships/image" Target="../media/image144.jpeg"/><Relationship Id="rId9" Type="http://schemas.openxmlformats.org/officeDocument/2006/relationships/hyperlink" Target="http://kirkmcd.princeton.edu/examples/EP/glashow_np_22_579_61.pdf" TargetMode="External"/><Relationship Id="rId14" Type="http://schemas.openxmlformats.org/officeDocument/2006/relationships/image" Target="../media/image149.jpeg"/></Relationships>
</file>

<file path=ppt/slides/_rels/slide28.xml.rels><?xml version="1.0" encoding="UTF-8" standalone="yes"?>
<Relationships xmlns="http://schemas.openxmlformats.org/package/2006/relationships"><Relationship Id="rId8" Type="http://schemas.openxmlformats.org/officeDocument/2006/relationships/image" Target="../media/image162.jpeg"/><Relationship Id="rId13" Type="http://schemas.openxmlformats.org/officeDocument/2006/relationships/image" Target="../media/image154.wmf"/><Relationship Id="rId18" Type="http://schemas.openxmlformats.org/officeDocument/2006/relationships/oleObject" Target="../embeddings/oleObject120.bin"/><Relationship Id="rId26" Type="http://schemas.openxmlformats.org/officeDocument/2006/relationships/oleObject" Target="../embeddings/oleObject124.bin"/><Relationship Id="rId3" Type="http://schemas.openxmlformats.org/officeDocument/2006/relationships/hyperlink" Target="http://kirkmcd.princeton.edu/examples/EP/glashow_np_22_579_61.pdf" TargetMode="External"/><Relationship Id="rId21" Type="http://schemas.openxmlformats.org/officeDocument/2006/relationships/image" Target="../media/image158.wmf"/><Relationship Id="rId7" Type="http://schemas.openxmlformats.org/officeDocument/2006/relationships/image" Target="../media/image152.wmf"/><Relationship Id="rId12" Type="http://schemas.openxmlformats.org/officeDocument/2006/relationships/oleObject" Target="../embeddings/oleObject117.bin"/><Relationship Id="rId17" Type="http://schemas.openxmlformats.org/officeDocument/2006/relationships/image" Target="../media/image156.wmf"/><Relationship Id="rId25" Type="http://schemas.openxmlformats.org/officeDocument/2006/relationships/image" Target="../media/image160.wmf"/><Relationship Id="rId2" Type="http://schemas.openxmlformats.org/officeDocument/2006/relationships/slideLayout" Target="../slideLayouts/slideLayout1.xml"/><Relationship Id="rId16" Type="http://schemas.openxmlformats.org/officeDocument/2006/relationships/oleObject" Target="../embeddings/oleObject119.bin"/><Relationship Id="rId20" Type="http://schemas.openxmlformats.org/officeDocument/2006/relationships/oleObject" Target="../embeddings/oleObject121.bin"/><Relationship Id="rId1" Type="http://schemas.openxmlformats.org/officeDocument/2006/relationships/vmlDrawing" Target="../drawings/vmlDrawing15.vml"/><Relationship Id="rId6" Type="http://schemas.openxmlformats.org/officeDocument/2006/relationships/oleObject" Target="../embeddings/oleObject115.bin"/><Relationship Id="rId11" Type="http://schemas.openxmlformats.org/officeDocument/2006/relationships/image" Target="../media/image153.wmf"/><Relationship Id="rId24" Type="http://schemas.openxmlformats.org/officeDocument/2006/relationships/oleObject" Target="../embeddings/oleObject123.bin"/><Relationship Id="rId5" Type="http://schemas.openxmlformats.org/officeDocument/2006/relationships/image" Target="../media/image151.wmf"/><Relationship Id="rId15" Type="http://schemas.openxmlformats.org/officeDocument/2006/relationships/image" Target="../media/image155.wmf"/><Relationship Id="rId23" Type="http://schemas.openxmlformats.org/officeDocument/2006/relationships/image" Target="../media/image159.wmf"/><Relationship Id="rId10" Type="http://schemas.openxmlformats.org/officeDocument/2006/relationships/oleObject" Target="../embeddings/oleObject116.bin"/><Relationship Id="rId19" Type="http://schemas.openxmlformats.org/officeDocument/2006/relationships/image" Target="../media/image157.wmf"/><Relationship Id="rId4" Type="http://schemas.openxmlformats.org/officeDocument/2006/relationships/oleObject" Target="../embeddings/oleObject114.bin"/><Relationship Id="rId9" Type="http://schemas.openxmlformats.org/officeDocument/2006/relationships/hyperlink" Target="http://kirkmcd.princeton.edu/examples/neutrinos/pontecorvo_spjetp_26_984_68.pdf" TargetMode="External"/><Relationship Id="rId14" Type="http://schemas.openxmlformats.org/officeDocument/2006/relationships/oleObject" Target="../embeddings/oleObject118.bin"/><Relationship Id="rId22" Type="http://schemas.openxmlformats.org/officeDocument/2006/relationships/oleObject" Target="../embeddings/oleObject122.bin"/><Relationship Id="rId27" Type="http://schemas.openxmlformats.org/officeDocument/2006/relationships/image" Target="../media/image161.wmf"/></Relationships>
</file>

<file path=ppt/slides/_rels/slide29.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oleObject" Target="../embeddings/oleObject125.bin"/><Relationship Id="rId7" Type="http://schemas.openxmlformats.org/officeDocument/2006/relationships/oleObject" Target="../embeddings/oleObject127.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164.wmf"/><Relationship Id="rId5" Type="http://schemas.openxmlformats.org/officeDocument/2006/relationships/oleObject" Target="../embeddings/oleObject126.bin"/><Relationship Id="rId10" Type="http://schemas.openxmlformats.org/officeDocument/2006/relationships/image" Target="../media/image166.wmf"/><Relationship Id="rId4" Type="http://schemas.openxmlformats.org/officeDocument/2006/relationships/image" Target="../media/image163.wmf"/><Relationship Id="rId9" Type="http://schemas.openxmlformats.org/officeDocument/2006/relationships/oleObject" Target="../embeddings/oleObject128.bin"/></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kirkmcd.princeton.edu/examples/GR/braginsky_prd_15_2047_77.pdf" TargetMode="Externa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kirkmcd.princeton.edu/examples/GR/meslissinos_nc_62b_190_81.pdf"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67.wmf"/><Relationship Id="rId13" Type="http://schemas.openxmlformats.org/officeDocument/2006/relationships/oleObject" Target="../embeddings/oleObject130.bin"/><Relationship Id="rId3" Type="http://schemas.openxmlformats.org/officeDocument/2006/relationships/image" Target="../media/image1361.png"/><Relationship Id="rId7" Type="http://schemas.openxmlformats.org/officeDocument/2006/relationships/oleObject" Target="../embeddings/oleObject129.bin"/><Relationship Id="rId12" Type="http://schemas.openxmlformats.org/officeDocument/2006/relationships/image" Target="../media/image1440.png"/><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1390.png"/><Relationship Id="rId11" Type="http://schemas.openxmlformats.org/officeDocument/2006/relationships/image" Target="../media/image1360.png"/><Relationship Id="rId5" Type="http://schemas.openxmlformats.org/officeDocument/2006/relationships/image" Target="../media/image173.png"/><Relationship Id="rId15" Type="http://schemas.openxmlformats.org/officeDocument/2006/relationships/image" Target="../media/image1400.png"/><Relationship Id="rId4" Type="http://schemas.openxmlformats.org/officeDocument/2006/relationships/image" Target="../media/image1370.png"/><Relationship Id="rId14" Type="http://schemas.openxmlformats.org/officeDocument/2006/relationships/image" Target="../media/image168.wmf"/></Relationships>
</file>

<file path=ppt/slides/_rels/slide31.xml.rels><?xml version="1.0" encoding="UTF-8" standalone="yes"?>
<Relationships xmlns="http://schemas.openxmlformats.org/package/2006/relationships"><Relationship Id="rId13" Type="http://schemas.openxmlformats.org/officeDocument/2006/relationships/oleObject" Target="../embeddings/oleObject132.bin"/><Relationship Id="rId18" Type="http://schemas.openxmlformats.org/officeDocument/2006/relationships/image" Target="../media/image172.wmf"/><Relationship Id="rId3" Type="http://schemas.openxmlformats.org/officeDocument/2006/relationships/image" Target="../media/image153.png"/><Relationship Id="rId21" Type="http://schemas.openxmlformats.org/officeDocument/2006/relationships/image" Target="../media/image176.png"/><Relationship Id="rId7" Type="http://schemas.openxmlformats.org/officeDocument/2006/relationships/image" Target="../media/image150.png"/><Relationship Id="rId12" Type="http://schemas.openxmlformats.org/officeDocument/2006/relationships/image" Target="../media/image169.wmf"/><Relationship Id="rId17" Type="http://schemas.openxmlformats.org/officeDocument/2006/relationships/oleObject" Target="../embeddings/oleObject134.bin"/><Relationship Id="rId2" Type="http://schemas.openxmlformats.org/officeDocument/2006/relationships/slideLayout" Target="../slideLayouts/slideLayout1.xml"/><Relationship Id="rId16" Type="http://schemas.openxmlformats.org/officeDocument/2006/relationships/image" Target="../media/image171.wmf"/><Relationship Id="rId20" Type="http://schemas.openxmlformats.org/officeDocument/2006/relationships/image" Target="../media/image173.wmf"/><Relationship Id="rId1" Type="http://schemas.openxmlformats.org/officeDocument/2006/relationships/vmlDrawing" Target="../drawings/vmlDrawing18.vml"/><Relationship Id="rId6" Type="http://schemas.openxmlformats.org/officeDocument/2006/relationships/image" Target="../media/image175.png"/><Relationship Id="rId11" Type="http://schemas.openxmlformats.org/officeDocument/2006/relationships/oleObject" Target="../embeddings/oleObject131.bin"/><Relationship Id="rId5" Type="http://schemas.openxmlformats.org/officeDocument/2006/relationships/image" Target="../media/image148.png"/><Relationship Id="rId15" Type="http://schemas.openxmlformats.org/officeDocument/2006/relationships/oleObject" Target="../embeddings/oleObject133.bin"/><Relationship Id="rId10" Type="http://schemas.openxmlformats.org/officeDocument/2006/relationships/image" Target="../media/image1350.png"/><Relationship Id="rId19" Type="http://schemas.openxmlformats.org/officeDocument/2006/relationships/oleObject" Target="../embeddings/oleObject135.bin"/><Relationship Id="rId4" Type="http://schemas.openxmlformats.org/officeDocument/2006/relationships/image" Target="../media/image174.png"/><Relationship Id="rId14" Type="http://schemas.openxmlformats.org/officeDocument/2006/relationships/image" Target="../media/image170.wmf"/></Relationships>
</file>

<file path=ppt/slides/_rels/slide32.xml.rels><?xml version="1.0" encoding="UTF-8" standalone="yes"?>
<Relationships xmlns="http://schemas.openxmlformats.org/package/2006/relationships"><Relationship Id="rId8" Type="http://schemas.openxmlformats.org/officeDocument/2006/relationships/image" Target="../media/image177.wmf"/><Relationship Id="rId3" Type="http://schemas.openxmlformats.org/officeDocument/2006/relationships/image" Target="../media/image170.png"/><Relationship Id="rId7" Type="http://schemas.openxmlformats.org/officeDocument/2006/relationships/oleObject" Target="../embeddings/oleObject136.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71.png"/></Relationships>
</file>

<file path=ppt/slides/_rels/slide33.xml.rels><?xml version="1.0" encoding="UTF-8" standalone="yes"?>
<Relationships xmlns="http://schemas.openxmlformats.org/package/2006/relationships"><Relationship Id="rId3" Type="http://schemas.openxmlformats.org/officeDocument/2006/relationships/image" Target="../media/image1410.png"/><Relationship Id="rId2" Type="http://schemas.openxmlformats.org/officeDocument/2006/relationships/hyperlink" Target="http://kirkmcd.princeton.edu/examples/neutrinos/li_prd_25_143_82.pdf" TargetMode="Externa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8" Type="http://schemas.openxmlformats.org/officeDocument/2006/relationships/image" Target="../media/image180.jpeg"/><Relationship Id="rId3" Type="http://schemas.openxmlformats.org/officeDocument/2006/relationships/image" Target="../media/image142.png"/><Relationship Id="rId7" Type="http://schemas.openxmlformats.org/officeDocument/2006/relationships/image" Target="../media/image179.gif"/><Relationship Id="rId2" Type="http://schemas.openxmlformats.org/officeDocument/2006/relationships/hyperlink" Target="http://kirkmcd.princeton.edu/examples/EP/fritzsch_pl_b59_256_75.pdf" TargetMode="External"/><Relationship Id="rId1" Type="http://schemas.openxmlformats.org/officeDocument/2006/relationships/slideLayout" Target="../slideLayouts/slideLayout1.xml"/><Relationship Id="rId6" Type="http://schemas.openxmlformats.org/officeDocument/2006/relationships/image" Target="../media/image178.jpeg"/><Relationship Id="rId5" Type="http://schemas.openxmlformats.org/officeDocument/2006/relationships/image" Target="../media/image77.png"/><Relationship Id="rId4" Type="http://schemas.openxmlformats.org/officeDocument/2006/relationships/image" Target="../media/image1430.png"/></Relationships>
</file>

<file path=ppt/slides/_rels/slide35.xml.rels><?xml version="1.0" encoding="UTF-8" standalone="yes"?>
<Relationships xmlns="http://schemas.openxmlformats.org/package/2006/relationships"><Relationship Id="rId8" Type="http://schemas.openxmlformats.org/officeDocument/2006/relationships/image" Target="../media/image183.wmf"/><Relationship Id="rId13" Type="http://schemas.openxmlformats.org/officeDocument/2006/relationships/oleObject" Target="../embeddings/oleObject142.bin"/><Relationship Id="rId18" Type="http://schemas.openxmlformats.org/officeDocument/2006/relationships/image" Target="../media/image188.wmf"/><Relationship Id="rId3" Type="http://schemas.openxmlformats.org/officeDocument/2006/relationships/oleObject" Target="../embeddings/oleObject137.bin"/><Relationship Id="rId21" Type="http://schemas.openxmlformats.org/officeDocument/2006/relationships/image" Target="../media/image189.wmf"/><Relationship Id="rId7" Type="http://schemas.openxmlformats.org/officeDocument/2006/relationships/oleObject" Target="../embeddings/oleObject139.bin"/><Relationship Id="rId12" Type="http://schemas.openxmlformats.org/officeDocument/2006/relationships/image" Target="../media/image185.wmf"/><Relationship Id="rId17" Type="http://schemas.openxmlformats.org/officeDocument/2006/relationships/oleObject" Target="../embeddings/oleObject144.bin"/><Relationship Id="rId2" Type="http://schemas.openxmlformats.org/officeDocument/2006/relationships/slideLayout" Target="../slideLayouts/slideLayout1.xml"/><Relationship Id="rId16" Type="http://schemas.openxmlformats.org/officeDocument/2006/relationships/image" Target="../media/image187.wmf"/><Relationship Id="rId20" Type="http://schemas.openxmlformats.org/officeDocument/2006/relationships/oleObject" Target="../embeddings/oleObject146.bin"/><Relationship Id="rId1" Type="http://schemas.openxmlformats.org/officeDocument/2006/relationships/vmlDrawing" Target="../drawings/vmlDrawing20.vml"/><Relationship Id="rId6" Type="http://schemas.openxmlformats.org/officeDocument/2006/relationships/image" Target="../media/image182.wmf"/><Relationship Id="rId11" Type="http://schemas.openxmlformats.org/officeDocument/2006/relationships/oleObject" Target="../embeddings/oleObject141.bin"/><Relationship Id="rId24" Type="http://schemas.openxmlformats.org/officeDocument/2006/relationships/oleObject" Target="../embeddings/oleObject148.bin"/><Relationship Id="rId5" Type="http://schemas.openxmlformats.org/officeDocument/2006/relationships/oleObject" Target="../embeddings/oleObject138.bin"/><Relationship Id="rId15" Type="http://schemas.openxmlformats.org/officeDocument/2006/relationships/oleObject" Target="../embeddings/oleObject143.bin"/><Relationship Id="rId23" Type="http://schemas.openxmlformats.org/officeDocument/2006/relationships/image" Target="../media/image190.wmf"/><Relationship Id="rId10" Type="http://schemas.openxmlformats.org/officeDocument/2006/relationships/image" Target="../media/image184.wmf"/><Relationship Id="rId19" Type="http://schemas.openxmlformats.org/officeDocument/2006/relationships/oleObject" Target="../embeddings/oleObject145.bin"/><Relationship Id="rId4" Type="http://schemas.openxmlformats.org/officeDocument/2006/relationships/image" Target="../media/image181.wmf"/><Relationship Id="rId9" Type="http://schemas.openxmlformats.org/officeDocument/2006/relationships/oleObject" Target="../embeddings/oleObject140.bin"/><Relationship Id="rId14" Type="http://schemas.openxmlformats.org/officeDocument/2006/relationships/image" Target="../media/image186.wmf"/><Relationship Id="rId22" Type="http://schemas.openxmlformats.org/officeDocument/2006/relationships/oleObject" Target="../embeddings/oleObject147.bin"/></Relationships>
</file>

<file path=ppt/slides/_rels/slide36.xml.rels><?xml version="1.0" encoding="UTF-8" standalone="yes"?>
<Relationships xmlns="http://schemas.openxmlformats.org/package/2006/relationships"><Relationship Id="rId3" Type="http://schemas.openxmlformats.org/officeDocument/2006/relationships/hyperlink" Target="http://kirkmcd.princeton.edu/examples/CM/banerjee_nm_15_733_16.pdf" TargetMode="External"/><Relationship Id="rId2" Type="http://schemas.openxmlformats.org/officeDocument/2006/relationships/hyperlink" Target="http://kirkmcd.princeton.edu/examples/CM/nadj-perge_science_346_602_14.pdf" TargetMode="External"/><Relationship Id="rId1" Type="http://schemas.openxmlformats.org/officeDocument/2006/relationships/slideLayout" Target="../slideLayouts/slideLayout1.xml"/><Relationship Id="rId6" Type="http://schemas.openxmlformats.org/officeDocument/2006/relationships/image" Target="../media/image191.jpeg"/><Relationship Id="rId5" Type="http://schemas.openxmlformats.org/officeDocument/2006/relationships/hyperlink" Target="http://physics.princeton.edu/~mcdonald/examples/majorana.pdf" TargetMode="External"/><Relationship Id="rId4" Type="http://schemas.openxmlformats.org/officeDocument/2006/relationships/hyperlink" Target="http://kirkmcd.princeton.edu/examples/majorana.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image" Target="../media/image192.wmf"/><Relationship Id="rId3" Type="http://schemas.openxmlformats.org/officeDocument/2006/relationships/hyperlink" Target="http://kirkmcd.princeton.edu/examples/neutrinos/furry_pr_56_1184_39.pdf" TargetMode="External"/><Relationship Id="rId7" Type="http://schemas.openxmlformats.org/officeDocument/2006/relationships/oleObject" Target="../embeddings/oleObject149.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3.jpe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0.bin"/><Relationship Id="rId3" Type="http://schemas.openxmlformats.org/officeDocument/2006/relationships/image" Target="../media/image195.emf"/><Relationship Id="rId7" Type="http://schemas.openxmlformats.org/officeDocument/2006/relationships/hyperlink" Target="http://physics.princeton.edu/~mcdonald/examples/neutrinos/pontecorvo_pd-205_46.pdf" TargetMode="Externa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hyperlink" Target="http://kirkmcd.princeton.edu/examples/neutrinos/pontecorvo_pd-205_46.pdf" TargetMode="External"/><Relationship Id="rId5" Type="http://schemas.openxmlformats.org/officeDocument/2006/relationships/image" Target="../media/image197.jpeg"/><Relationship Id="rId4" Type="http://schemas.openxmlformats.org/officeDocument/2006/relationships/image" Target="../media/image196.emf"/><Relationship Id="rId9" Type="http://schemas.openxmlformats.org/officeDocument/2006/relationships/image" Target="../media/image194.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5.wmf"/><Relationship Id="rId18" Type="http://schemas.openxmlformats.org/officeDocument/2006/relationships/oleObject" Target="../embeddings/oleObject7.bin"/><Relationship Id="rId26" Type="http://schemas.openxmlformats.org/officeDocument/2006/relationships/image" Target="../media/image22.jpeg"/><Relationship Id="rId3" Type="http://schemas.openxmlformats.org/officeDocument/2006/relationships/hyperlink" Target="http://kirkmcd.princeton.edu/examples/GR/hilbert_ngwg_53_17.pdf" TargetMode="External"/><Relationship Id="rId21" Type="http://schemas.openxmlformats.org/officeDocument/2006/relationships/image" Target="../media/image19.wmf"/><Relationship Id="rId7" Type="http://schemas.openxmlformats.org/officeDocument/2006/relationships/image" Target="../media/image12.wmf"/><Relationship Id="rId12" Type="http://schemas.openxmlformats.org/officeDocument/2006/relationships/oleObject" Target="../embeddings/oleObject4.bin"/><Relationship Id="rId17" Type="http://schemas.openxmlformats.org/officeDocument/2006/relationships/image" Target="../media/image17.wmf"/><Relationship Id="rId25" Type="http://schemas.openxmlformats.org/officeDocument/2006/relationships/image" Target="../media/image21.wmf"/><Relationship Id="rId2" Type="http://schemas.openxmlformats.org/officeDocument/2006/relationships/slideLayout" Target="../slideLayouts/slideLayout1.xml"/><Relationship Id="rId16" Type="http://schemas.openxmlformats.org/officeDocument/2006/relationships/oleObject" Target="../embeddings/oleObject6.bin"/><Relationship Id="rId20" Type="http://schemas.openxmlformats.org/officeDocument/2006/relationships/oleObject" Target="../embeddings/oleObject8.bin"/><Relationship Id="rId29" Type="http://schemas.openxmlformats.org/officeDocument/2006/relationships/hyperlink" Target="http://kirkmcd.princeton.edu/examples/gravity_moving.pdf"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4.wmf"/><Relationship Id="rId24" Type="http://schemas.openxmlformats.org/officeDocument/2006/relationships/oleObject" Target="../embeddings/oleObject10.bin"/><Relationship Id="rId5" Type="http://schemas.openxmlformats.org/officeDocument/2006/relationships/hyperlink" Target="http://kirkmcd.princeton.edu/examples/GR/shapiro_prl_13_789_64.pdf" TargetMode="External"/><Relationship Id="rId15" Type="http://schemas.openxmlformats.org/officeDocument/2006/relationships/image" Target="../media/image16.wmf"/><Relationship Id="rId23" Type="http://schemas.openxmlformats.org/officeDocument/2006/relationships/image" Target="../media/image20.wmf"/><Relationship Id="rId28" Type="http://schemas.openxmlformats.org/officeDocument/2006/relationships/image" Target="../media/image24.jpeg"/><Relationship Id="rId10" Type="http://schemas.openxmlformats.org/officeDocument/2006/relationships/oleObject" Target="../embeddings/oleObject3.bin"/><Relationship Id="rId19" Type="http://schemas.openxmlformats.org/officeDocument/2006/relationships/image" Target="../media/image18.wmf"/><Relationship Id="rId4" Type="http://schemas.openxmlformats.org/officeDocument/2006/relationships/hyperlink" Target="http://kirkmcd.princeton.edu/examples/GR/dyson_ptrsla_220_291_20.pdf" TargetMode="External"/><Relationship Id="rId9" Type="http://schemas.openxmlformats.org/officeDocument/2006/relationships/image" Target="../media/image13.wmf"/><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hyperlink" Target="http://kirkmcd.princeton.edu/examples/neutrinos/davis_pr_97_766_55.pdf" TargetMode="External"/><Relationship Id="rId7" Type="http://schemas.openxmlformats.org/officeDocument/2006/relationships/hyperlink" Target="http://kirkmcd.princeton.edu/examples/neutrinos/cleveland_apj_496_505_98.pdf" TargetMode="External"/><Relationship Id="rId2" Type="http://schemas.openxmlformats.org/officeDocument/2006/relationships/image" Target="../media/image198.jpeg"/><Relationship Id="rId1" Type="http://schemas.openxmlformats.org/officeDocument/2006/relationships/slideLayout" Target="../slideLayouts/slideLayout1.xml"/><Relationship Id="rId6" Type="http://schemas.openxmlformats.org/officeDocument/2006/relationships/image" Target="../media/image199.png"/><Relationship Id="rId5" Type="http://schemas.openxmlformats.org/officeDocument/2006/relationships/image" Target="../media/image1540.png"/><Relationship Id="rId4" Type="http://schemas.openxmlformats.org/officeDocument/2006/relationships/image" Target="../media/image201.png"/></Relationships>
</file>

<file path=ppt/slides/_rels/slide41.xml.rels><?xml version="1.0" encoding="UTF-8" standalone="yes"?>
<Relationships xmlns="http://schemas.openxmlformats.org/package/2006/relationships"><Relationship Id="rId8" Type="http://schemas.openxmlformats.org/officeDocument/2006/relationships/image" Target="../media/image201.jpeg"/><Relationship Id="rId3" Type="http://schemas.openxmlformats.org/officeDocument/2006/relationships/hyperlink" Target="http://kirkmcd.princeton.edu/examples/neutrinos/reines_pr_92_890_53.pdf" TargetMode="External"/><Relationship Id="rId7" Type="http://schemas.openxmlformats.org/officeDocument/2006/relationships/image" Target="../media/image200.jpeg"/><Relationship Id="rId2" Type="http://schemas.openxmlformats.org/officeDocument/2006/relationships/hyperlink" Target="http://kirkmcd.princeton.edu/examples/neutrinos/reines_pr_90_492_53.pdf" TargetMode="External"/><Relationship Id="rId1" Type="http://schemas.openxmlformats.org/officeDocument/2006/relationships/slideLayout" Target="../slideLayouts/slideLayout1.xml"/><Relationship Id="rId6" Type="http://schemas.openxmlformats.org/officeDocument/2006/relationships/image" Target="../media/image1560.png"/><Relationship Id="rId5" Type="http://schemas.openxmlformats.org/officeDocument/2006/relationships/image" Target="../media/image1550.png"/><Relationship Id="rId10" Type="http://schemas.openxmlformats.org/officeDocument/2006/relationships/image" Target="../media/image203.png"/><Relationship Id="rId4" Type="http://schemas.openxmlformats.org/officeDocument/2006/relationships/hyperlink" Target="http://kirkmcd.princeton.edu/examples/neutrinos/cowan_science_124_103_56.pdf" TargetMode="External"/><Relationship Id="rId9" Type="http://schemas.openxmlformats.org/officeDocument/2006/relationships/image" Target="../media/image202.png"/></Relationships>
</file>

<file path=ppt/slides/_rels/slide42.xml.rels><?xml version="1.0" encoding="UTF-8" standalone="yes"?>
<Relationships xmlns="http://schemas.openxmlformats.org/package/2006/relationships"><Relationship Id="rId8" Type="http://schemas.openxmlformats.org/officeDocument/2006/relationships/hyperlink" Target="http://kirkmcd.princeton.edu/examples/EP/politzer_prl_30_1346_73.pdf" TargetMode="External"/><Relationship Id="rId13" Type="http://schemas.openxmlformats.org/officeDocument/2006/relationships/image" Target="../media/image147.jpeg"/><Relationship Id="rId3" Type="http://schemas.openxmlformats.org/officeDocument/2006/relationships/hyperlink" Target="http://kirkmcd.princeton.edu/examples/EP/yang_pr_96_191_54.pdf" TargetMode="External"/><Relationship Id="rId7" Type="http://schemas.openxmlformats.org/officeDocument/2006/relationships/hyperlink" Target="http://kirkmcd.princeton.edu/examples/EP/gross_prl_30_1343_73.pdf" TargetMode="External"/><Relationship Id="rId12" Type="http://schemas.openxmlformats.org/officeDocument/2006/relationships/image" Target="../media/image148.jpeg"/><Relationship Id="rId17" Type="http://schemas.openxmlformats.org/officeDocument/2006/relationships/image" Target="../media/image209.jpeg"/><Relationship Id="rId2" Type="http://schemas.openxmlformats.org/officeDocument/2006/relationships/notesSlide" Target="../notesSlides/notesSlide2.xml"/><Relationship Id="rId16" Type="http://schemas.openxmlformats.org/officeDocument/2006/relationships/image" Target="../media/image145.jpeg"/><Relationship Id="rId1" Type="http://schemas.openxmlformats.org/officeDocument/2006/relationships/slideLayout" Target="../slideLayouts/slideLayout1.xml"/><Relationship Id="rId6" Type="http://schemas.openxmlformats.org/officeDocument/2006/relationships/hyperlink" Target="http://kirkmcd.princeton.edu/examples/EP/salam_ns_367_68.pdf" TargetMode="External"/><Relationship Id="rId11" Type="http://schemas.openxmlformats.org/officeDocument/2006/relationships/image" Target="../media/image206.jpeg"/><Relationship Id="rId5" Type="http://schemas.openxmlformats.org/officeDocument/2006/relationships/hyperlink" Target="http://kirkmcd.princeton.edu/examples/EP/weinberg_prl_19_1264_67.pdf" TargetMode="External"/><Relationship Id="rId15" Type="http://schemas.openxmlformats.org/officeDocument/2006/relationships/image" Target="../media/image208.jpeg"/><Relationship Id="rId10" Type="http://schemas.openxmlformats.org/officeDocument/2006/relationships/image" Target="../media/image205.jpeg"/><Relationship Id="rId4" Type="http://schemas.openxmlformats.org/officeDocument/2006/relationships/hyperlink" Target="http://kirkmcd.princeton.edu/examples/EP/yang_rochester_55.pdf" TargetMode="External"/><Relationship Id="rId9" Type="http://schemas.openxmlformats.org/officeDocument/2006/relationships/image" Target="../media/image204.jpeg"/><Relationship Id="rId14" Type="http://schemas.openxmlformats.org/officeDocument/2006/relationships/image" Target="../media/image207.jpeg"/></Relationships>
</file>

<file path=ppt/slides/_rels/slide5.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oleObject" Target="../embeddings/oleObject16.bin"/><Relationship Id="rId18" Type="http://schemas.openxmlformats.org/officeDocument/2006/relationships/image" Target="../media/image32.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29.wmf"/><Relationship Id="rId17" Type="http://schemas.openxmlformats.org/officeDocument/2006/relationships/oleObject" Target="../embeddings/oleObject18.bin"/><Relationship Id="rId2" Type="http://schemas.openxmlformats.org/officeDocument/2006/relationships/slideLayout" Target="../slideLayouts/slideLayout1.xml"/><Relationship Id="rId16" Type="http://schemas.openxmlformats.org/officeDocument/2006/relationships/image" Target="../media/image31.wmf"/><Relationship Id="rId20" Type="http://schemas.openxmlformats.org/officeDocument/2006/relationships/image" Target="../media/image33.wmf"/><Relationship Id="rId1" Type="http://schemas.openxmlformats.org/officeDocument/2006/relationships/vmlDrawing" Target="../drawings/vmlDrawing2.vml"/><Relationship Id="rId6" Type="http://schemas.openxmlformats.org/officeDocument/2006/relationships/image" Target="../media/image26.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28.wmf"/><Relationship Id="rId19" Type="http://schemas.openxmlformats.org/officeDocument/2006/relationships/oleObject" Target="../embeddings/oleObject19.bin"/><Relationship Id="rId4" Type="http://schemas.openxmlformats.org/officeDocument/2006/relationships/image" Target="../media/image25.wmf"/><Relationship Id="rId9" Type="http://schemas.openxmlformats.org/officeDocument/2006/relationships/oleObject" Target="../embeddings/oleObject14.bin"/><Relationship Id="rId14" Type="http://schemas.openxmlformats.org/officeDocument/2006/relationships/image" Target="../media/image30.wmf"/><Relationship Id="rId22" Type="http://schemas.openxmlformats.org/officeDocument/2006/relationships/image" Target="../media/image34.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38.wmf"/><Relationship Id="rId18" Type="http://schemas.openxmlformats.org/officeDocument/2006/relationships/oleObject" Target="../embeddings/oleObject27.bin"/><Relationship Id="rId26" Type="http://schemas.openxmlformats.org/officeDocument/2006/relationships/oleObject" Target="../embeddings/oleObject31.bin"/><Relationship Id="rId3" Type="http://schemas.openxmlformats.org/officeDocument/2006/relationships/hyperlink" Target="http://kirkmcd.princeton.edu/examples/EP/good_pr_121_311_61.pdf" TargetMode="External"/><Relationship Id="rId21" Type="http://schemas.openxmlformats.org/officeDocument/2006/relationships/image" Target="../media/image42.wmf"/><Relationship Id="rId7" Type="http://schemas.openxmlformats.org/officeDocument/2006/relationships/image" Target="../media/image35.wmf"/><Relationship Id="rId12" Type="http://schemas.openxmlformats.org/officeDocument/2006/relationships/oleObject" Target="../embeddings/oleObject24.bin"/><Relationship Id="rId17" Type="http://schemas.openxmlformats.org/officeDocument/2006/relationships/image" Target="../media/image40.wmf"/><Relationship Id="rId25" Type="http://schemas.openxmlformats.org/officeDocument/2006/relationships/image" Target="../media/image44.wmf"/><Relationship Id="rId2" Type="http://schemas.openxmlformats.org/officeDocument/2006/relationships/slideLayout" Target="../slideLayouts/slideLayout1.xml"/><Relationship Id="rId16" Type="http://schemas.openxmlformats.org/officeDocument/2006/relationships/oleObject" Target="../embeddings/oleObject26.bin"/><Relationship Id="rId20" Type="http://schemas.openxmlformats.org/officeDocument/2006/relationships/oleObject" Target="../embeddings/oleObject28.bin"/><Relationship Id="rId29" Type="http://schemas.openxmlformats.org/officeDocument/2006/relationships/image" Target="../media/image46.wmf"/><Relationship Id="rId1" Type="http://schemas.openxmlformats.org/officeDocument/2006/relationships/vmlDrawing" Target="../drawings/vmlDrawing3.vml"/><Relationship Id="rId6" Type="http://schemas.openxmlformats.org/officeDocument/2006/relationships/oleObject" Target="../embeddings/oleObject21.bin"/><Relationship Id="rId11" Type="http://schemas.openxmlformats.org/officeDocument/2006/relationships/image" Target="../media/image37.wmf"/><Relationship Id="rId24" Type="http://schemas.openxmlformats.org/officeDocument/2006/relationships/oleObject" Target="../embeddings/oleObject30.bin"/><Relationship Id="rId5" Type="http://schemas.openxmlformats.org/officeDocument/2006/relationships/hyperlink" Target="http://kirkmcd.princeton.edu/examples/GR/piacentino_170130.pdf" TargetMode="External"/><Relationship Id="rId15" Type="http://schemas.openxmlformats.org/officeDocument/2006/relationships/image" Target="../media/image39.wmf"/><Relationship Id="rId23" Type="http://schemas.openxmlformats.org/officeDocument/2006/relationships/image" Target="../media/image43.wmf"/><Relationship Id="rId28" Type="http://schemas.openxmlformats.org/officeDocument/2006/relationships/oleObject" Target="../embeddings/oleObject32.bin"/><Relationship Id="rId10" Type="http://schemas.openxmlformats.org/officeDocument/2006/relationships/oleObject" Target="../embeddings/oleObject23.bin"/><Relationship Id="rId19" Type="http://schemas.openxmlformats.org/officeDocument/2006/relationships/image" Target="../media/image41.wmf"/><Relationship Id="rId4" Type="http://schemas.openxmlformats.org/officeDocument/2006/relationships/hyperlink" Target="http://kirkmcd.princeton.edu/examples/EP/bell_prl_13_348_64.pdf" TargetMode="External"/><Relationship Id="rId9" Type="http://schemas.openxmlformats.org/officeDocument/2006/relationships/image" Target="../media/image36.w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45.wmf"/><Relationship Id="rId30" Type="http://schemas.openxmlformats.org/officeDocument/2006/relationships/image" Target="../media/image47.png"/></Relationships>
</file>

<file path=ppt/slides/_rels/slide7.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37.bin"/><Relationship Id="rId18" Type="http://schemas.openxmlformats.org/officeDocument/2006/relationships/image" Target="../media/image54.wmf"/><Relationship Id="rId3" Type="http://schemas.openxmlformats.org/officeDocument/2006/relationships/hyperlink" Target="http://kirkmcd.princeton.edu/examples/EP/gibbons_prl_70_1199_93.pdf" TargetMode="External"/><Relationship Id="rId21" Type="http://schemas.openxmlformats.org/officeDocument/2006/relationships/oleObject" Target="../embeddings/oleObject41.bin"/><Relationship Id="rId7" Type="http://schemas.openxmlformats.org/officeDocument/2006/relationships/oleObject" Target="../embeddings/oleObject34.bin"/><Relationship Id="rId12" Type="http://schemas.openxmlformats.org/officeDocument/2006/relationships/image" Target="../media/image51.wmf"/><Relationship Id="rId17" Type="http://schemas.openxmlformats.org/officeDocument/2006/relationships/oleObject" Target="../embeddings/oleObject39.bin"/><Relationship Id="rId2" Type="http://schemas.openxmlformats.org/officeDocument/2006/relationships/slideLayout" Target="../slideLayouts/slideLayout1.xml"/><Relationship Id="rId16" Type="http://schemas.openxmlformats.org/officeDocument/2006/relationships/image" Target="../media/image53.wmf"/><Relationship Id="rId20" Type="http://schemas.openxmlformats.org/officeDocument/2006/relationships/image" Target="../media/image55.wmf"/><Relationship Id="rId1" Type="http://schemas.openxmlformats.org/officeDocument/2006/relationships/vmlDrawing" Target="../drawings/vmlDrawing4.vml"/><Relationship Id="rId6" Type="http://schemas.openxmlformats.org/officeDocument/2006/relationships/image" Target="../media/image48.wmf"/><Relationship Id="rId11" Type="http://schemas.openxmlformats.org/officeDocument/2006/relationships/oleObject" Target="../embeddings/oleObject36.bin"/><Relationship Id="rId24" Type="http://schemas.openxmlformats.org/officeDocument/2006/relationships/image" Target="../media/image57.wmf"/><Relationship Id="rId5" Type="http://schemas.openxmlformats.org/officeDocument/2006/relationships/oleObject" Target="../embeddings/oleObject33.bin"/><Relationship Id="rId15" Type="http://schemas.openxmlformats.org/officeDocument/2006/relationships/oleObject" Target="../embeddings/oleObject38.bin"/><Relationship Id="rId23" Type="http://schemas.openxmlformats.org/officeDocument/2006/relationships/oleObject" Target="../embeddings/oleObject42.bin"/><Relationship Id="rId10" Type="http://schemas.openxmlformats.org/officeDocument/2006/relationships/image" Target="../media/image50.wmf"/><Relationship Id="rId19" Type="http://schemas.openxmlformats.org/officeDocument/2006/relationships/oleObject" Target="../embeddings/oleObject40.bin"/><Relationship Id="rId4" Type="http://schemas.openxmlformats.org/officeDocument/2006/relationships/hyperlink" Target="http://kirkmcd.princeton.edu/examples/antigravity.pdf" TargetMode="External"/><Relationship Id="rId9" Type="http://schemas.openxmlformats.org/officeDocument/2006/relationships/oleObject" Target="../embeddings/oleObject35.bin"/><Relationship Id="rId14" Type="http://schemas.openxmlformats.org/officeDocument/2006/relationships/image" Target="../media/image52.wmf"/><Relationship Id="rId22" Type="http://schemas.openxmlformats.org/officeDocument/2006/relationships/image" Target="../media/image56.wmf"/></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46.bin"/><Relationship Id="rId18" Type="http://schemas.openxmlformats.org/officeDocument/2006/relationships/image" Target="../media/image63.wmf"/><Relationship Id="rId26" Type="http://schemas.openxmlformats.org/officeDocument/2006/relationships/image" Target="../media/image67.wmf"/><Relationship Id="rId21" Type="http://schemas.openxmlformats.org/officeDocument/2006/relationships/oleObject" Target="../embeddings/oleObject50.bin"/><Relationship Id="rId34" Type="http://schemas.openxmlformats.org/officeDocument/2006/relationships/image" Target="../media/image71.wmf"/><Relationship Id="rId7" Type="http://schemas.openxmlformats.org/officeDocument/2006/relationships/oleObject" Target="../embeddings/oleObject43.bin"/><Relationship Id="rId12" Type="http://schemas.openxmlformats.org/officeDocument/2006/relationships/image" Target="../media/image60.wmf"/><Relationship Id="rId17" Type="http://schemas.openxmlformats.org/officeDocument/2006/relationships/oleObject" Target="../embeddings/oleObject48.bin"/><Relationship Id="rId25" Type="http://schemas.openxmlformats.org/officeDocument/2006/relationships/oleObject" Target="../embeddings/oleObject52.bin"/><Relationship Id="rId33" Type="http://schemas.openxmlformats.org/officeDocument/2006/relationships/oleObject" Target="../embeddings/oleObject56.bin"/><Relationship Id="rId2" Type="http://schemas.openxmlformats.org/officeDocument/2006/relationships/slideLayout" Target="../slideLayouts/slideLayout1.xml"/><Relationship Id="rId16" Type="http://schemas.openxmlformats.org/officeDocument/2006/relationships/image" Target="../media/image62.wmf"/><Relationship Id="rId20" Type="http://schemas.openxmlformats.org/officeDocument/2006/relationships/image" Target="../media/image64.wmf"/><Relationship Id="rId29" Type="http://schemas.openxmlformats.org/officeDocument/2006/relationships/oleObject" Target="../embeddings/oleObject54.bin"/><Relationship Id="rId1" Type="http://schemas.openxmlformats.org/officeDocument/2006/relationships/vmlDrawing" Target="../drawings/vmlDrawing5.vml"/><Relationship Id="rId6" Type="http://schemas.openxmlformats.org/officeDocument/2006/relationships/hyperlink" Target="http://kirkmcd.princeton.edu/examples/statmech/planck_skpaw_26_440_99.pdf" TargetMode="External"/><Relationship Id="rId11" Type="http://schemas.openxmlformats.org/officeDocument/2006/relationships/oleObject" Target="../embeddings/oleObject45.bin"/><Relationship Id="rId24" Type="http://schemas.openxmlformats.org/officeDocument/2006/relationships/image" Target="../media/image66.wmf"/><Relationship Id="rId32" Type="http://schemas.openxmlformats.org/officeDocument/2006/relationships/image" Target="../media/image70.wmf"/><Relationship Id="rId37" Type="http://schemas.openxmlformats.org/officeDocument/2006/relationships/image" Target="../media/image74.jpeg"/><Relationship Id="rId5" Type="http://schemas.openxmlformats.org/officeDocument/2006/relationships/hyperlink" Target="https://birrell.org/andrew/alice/lGlass.pdf" TargetMode="External"/><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68.wmf"/><Relationship Id="rId36" Type="http://schemas.openxmlformats.org/officeDocument/2006/relationships/image" Target="../media/image73.png"/><Relationship Id="rId10" Type="http://schemas.openxmlformats.org/officeDocument/2006/relationships/image" Target="../media/image59.wmf"/><Relationship Id="rId19" Type="http://schemas.openxmlformats.org/officeDocument/2006/relationships/oleObject" Target="../embeddings/oleObject49.bin"/><Relationship Id="rId31" Type="http://schemas.openxmlformats.org/officeDocument/2006/relationships/oleObject" Target="../embeddings/oleObject55.bin"/><Relationship Id="rId4" Type="http://schemas.openxmlformats.org/officeDocument/2006/relationships/hyperlink" Target="http://kirkmcd.princeton.edu/examples/GR/bekenstein_fp_44_452_14.pdf" TargetMode="External"/><Relationship Id="rId9" Type="http://schemas.openxmlformats.org/officeDocument/2006/relationships/oleObject" Target="../embeddings/oleObject44.bin"/><Relationship Id="rId14" Type="http://schemas.openxmlformats.org/officeDocument/2006/relationships/image" Target="../media/image61.wmf"/><Relationship Id="rId22" Type="http://schemas.openxmlformats.org/officeDocument/2006/relationships/image" Target="../media/image65.wmf"/><Relationship Id="rId27" Type="http://schemas.openxmlformats.org/officeDocument/2006/relationships/oleObject" Target="../embeddings/oleObject53.bin"/><Relationship Id="rId30" Type="http://schemas.openxmlformats.org/officeDocument/2006/relationships/image" Target="../media/image69.wmf"/><Relationship Id="rId35" Type="http://schemas.openxmlformats.org/officeDocument/2006/relationships/image" Target="../media/image72.jpeg"/><Relationship Id="rId8" Type="http://schemas.openxmlformats.org/officeDocument/2006/relationships/image" Target="../media/image58.wmf"/><Relationship Id="rId3" Type="http://schemas.openxmlformats.org/officeDocument/2006/relationships/hyperlink" Target="http://kirkmcd.princeton.edu/examples/GR/bekenstein_prd_86_124040_12.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hyperlink" Target="http://kirkmcd.princeton.edu/examples/GR/wheeler_ap_2_604_57.pdf" TargetMode="External"/><Relationship Id="rId7" Type="http://schemas.openxmlformats.org/officeDocument/2006/relationships/image" Target="../media/image75.w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57.bin"/><Relationship Id="rId5" Type="http://schemas.openxmlformats.org/officeDocument/2006/relationships/hyperlink" Target="http://kirkmcd.princeton.edu/examples/bekenstein.pdf" TargetMode="External"/><Relationship Id="rId10" Type="http://schemas.openxmlformats.org/officeDocument/2006/relationships/image" Target="../media/image78.jpeg"/><Relationship Id="rId4" Type="http://schemas.openxmlformats.org/officeDocument/2006/relationships/hyperlink" Target="http://kirkmcd.princeton.edu/examples/QM/peres_ajp_46_745_78.pdf" TargetMode="External"/><Relationship Id="rId9" Type="http://schemas.openxmlformats.org/officeDocument/2006/relationships/image" Target="../media/image7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idx="4294967295"/>
          </p:nvPr>
        </p:nvSpPr>
        <p:spPr>
          <a:xfrm>
            <a:off x="0" y="692150"/>
            <a:ext cx="9144000" cy="3564942"/>
          </a:xfrm>
        </p:spPr>
        <p:txBody>
          <a:bodyPr rtlCol="0">
            <a:normAutofit/>
          </a:bodyPr>
          <a:lstStyle/>
          <a:p>
            <a:pPr eaLnBrk="1" fontAlgn="auto" hangingPunct="1">
              <a:spcAft>
                <a:spcPts val="0"/>
              </a:spcAft>
              <a:defRPr/>
            </a:pPr>
            <a:r>
              <a:rPr lang="en-US" sz="4000" dirty="0">
                <a:solidFill>
                  <a:srgbClr val="FF0000"/>
                </a:solidFill>
                <a:latin typeface="Comic Sans MS" pitchFamily="66" charset="0"/>
              </a:rPr>
              <a:t>Can Standard Model Neutrinos </a:t>
            </a:r>
            <a:br>
              <a:rPr lang="en-US" sz="4000" dirty="0">
                <a:solidFill>
                  <a:srgbClr val="FF0000"/>
                </a:solidFill>
                <a:latin typeface="Comic Sans MS" pitchFamily="66" charset="0"/>
              </a:rPr>
            </a:br>
            <a:r>
              <a:rPr lang="en-US" sz="4000" dirty="0">
                <a:solidFill>
                  <a:srgbClr val="FF0000"/>
                </a:solidFill>
                <a:latin typeface="Comic Sans MS" pitchFamily="66" charset="0"/>
              </a:rPr>
              <a:t>Be </a:t>
            </a:r>
            <a:r>
              <a:rPr lang="en-US" sz="4000" dirty="0" err="1">
                <a:solidFill>
                  <a:srgbClr val="FF0000"/>
                </a:solidFill>
                <a:latin typeface="Comic Sans MS" pitchFamily="66" charset="0"/>
              </a:rPr>
              <a:t>Majorana</a:t>
            </a:r>
            <a:r>
              <a:rPr lang="en-US" sz="4000" dirty="0">
                <a:solidFill>
                  <a:srgbClr val="FF0000"/>
                </a:solidFill>
                <a:latin typeface="Comic Sans MS" pitchFamily="66" charset="0"/>
              </a:rPr>
              <a:t> States?</a:t>
            </a:r>
            <a:br>
              <a:rPr lang="en-US" sz="4000" dirty="0">
                <a:solidFill>
                  <a:srgbClr val="FF0000"/>
                </a:solidFill>
                <a:latin typeface="Comic Sans MS" pitchFamily="66" charset="0"/>
              </a:rPr>
            </a:br>
            <a:br>
              <a:rPr lang="en-US" sz="4000" dirty="0">
                <a:solidFill>
                  <a:srgbClr val="FF0000"/>
                </a:solidFill>
                <a:latin typeface="Comic Sans MS" pitchFamily="66" charset="0"/>
              </a:rPr>
            </a:br>
            <a:r>
              <a:rPr lang="en-US" sz="2800" dirty="0">
                <a:solidFill>
                  <a:srgbClr val="FF0000"/>
                </a:solidFill>
                <a:latin typeface="Comic Sans MS" pitchFamily="66" charset="0"/>
              </a:rPr>
              <a:t>and Other Puzzlers Inspired by Adrian Melissinos</a:t>
            </a:r>
            <a:br>
              <a:rPr lang="en-US" sz="2800" dirty="0">
                <a:latin typeface="Comic Sans MS" pitchFamily="66" charset="0"/>
              </a:rPr>
            </a:br>
            <a:br>
              <a:rPr lang="en-US" sz="2800" dirty="0">
                <a:latin typeface="Comic Sans MS" pitchFamily="66" charset="0"/>
              </a:rPr>
            </a:br>
            <a:endParaRPr lang="en-US" sz="1800" dirty="0">
              <a:latin typeface="Comic Sans MS" pitchFamily="66" charset="0"/>
            </a:endParaRPr>
          </a:p>
        </p:txBody>
      </p:sp>
      <p:sp>
        <p:nvSpPr>
          <p:cNvPr id="3075" name="Text Box 15"/>
          <p:cNvSpPr txBox="1">
            <a:spLocks noChangeArrowheads="1"/>
          </p:cNvSpPr>
          <p:nvPr/>
        </p:nvSpPr>
        <p:spPr bwMode="auto">
          <a:xfrm>
            <a:off x="1366774" y="4149080"/>
            <a:ext cx="6399509" cy="246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eaLnBrk="1" hangingPunct="1"/>
            <a:r>
              <a:rPr lang="en-US" sz="2000" dirty="0"/>
              <a:t>KT McDonald</a:t>
            </a:r>
          </a:p>
          <a:p>
            <a:pPr algn="ctr" eaLnBrk="1" hangingPunct="1"/>
            <a:r>
              <a:rPr lang="en-US" sz="2000" i="1" dirty="0">
                <a:solidFill>
                  <a:srgbClr val="FF0000"/>
                </a:solidFill>
              </a:rPr>
              <a:t>Princeton U.</a:t>
            </a:r>
          </a:p>
          <a:p>
            <a:pPr algn="ctr" eaLnBrk="1" hangingPunct="1"/>
            <a:r>
              <a:rPr lang="en-US" sz="2000" dirty="0"/>
              <a:t>(March 7, 2017; updated March 4, 2021)</a:t>
            </a:r>
          </a:p>
          <a:p>
            <a:pPr algn="ctr" eaLnBrk="1" hangingPunct="1"/>
            <a:r>
              <a:rPr lang="en-US" sz="2000" dirty="0">
                <a:solidFill>
                  <a:srgbClr val="FF0000"/>
                </a:solidFill>
              </a:rPr>
              <a:t>Seminar at University of Rochester</a:t>
            </a:r>
          </a:p>
          <a:p>
            <a:pPr algn="ctr" eaLnBrk="1" hangingPunct="1"/>
            <a:endParaRPr lang="en-US" sz="2000" i="1" dirty="0">
              <a:solidFill>
                <a:srgbClr val="FF0000"/>
              </a:solidFill>
            </a:endParaRPr>
          </a:p>
          <a:p>
            <a:pPr algn="ctr" eaLnBrk="1" hangingPunct="1"/>
            <a:r>
              <a:rPr lang="en-US" sz="1600" i="1" dirty="0">
                <a:hlinkClick r:id="rId3"/>
              </a:rPr>
              <a:t>http://kirkmcd.princeton.edu/examples/majorana_170307.pptx</a:t>
            </a:r>
            <a:endParaRPr lang="en-US" sz="1600" i="1" dirty="0"/>
          </a:p>
          <a:p>
            <a:pPr algn="ctr" eaLnBrk="1" hangingPunct="1"/>
            <a:endParaRPr lang="en-US" sz="16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images.slideplayer.se/19/6105033/slides/slide_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211" t="9852" r="3686" b="29343"/>
          <a:stretch/>
        </p:blipFill>
        <p:spPr bwMode="auto">
          <a:xfrm>
            <a:off x="1118617" y="2193842"/>
            <a:ext cx="7593843" cy="37194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4918" y="458661"/>
            <a:ext cx="7981577" cy="6586418"/>
          </a:xfrm>
          <a:prstGeom prst="rect">
            <a:avLst/>
          </a:prstGeom>
          <a:noFill/>
        </p:spPr>
        <p:txBody>
          <a:bodyPr wrap="square" rtlCol="0">
            <a:spAutoFit/>
          </a:bodyPr>
          <a:lstStyle/>
          <a:p>
            <a:r>
              <a:rPr lang="en-US" sz="1800" dirty="0">
                <a:solidFill>
                  <a:srgbClr val="FF0000"/>
                </a:solidFill>
              </a:rPr>
              <a:t>1930: Pauli notes that if a new particle is produced in beta decay, this would restore conservation of energy, also Fermi statistics if the particle has spin ½.   </a:t>
            </a:r>
          </a:p>
          <a:p>
            <a:r>
              <a:rPr lang="en-US" sz="1800" dirty="0"/>
              <a:t>This is the first solution to a problem in particle physics by invention of a new particle.    </a:t>
            </a:r>
            <a:r>
              <a:rPr lang="en-US" sz="1400" i="1" dirty="0" err="1">
                <a:solidFill>
                  <a:srgbClr val="FF0000"/>
                </a:solidFill>
              </a:rPr>
              <a:t>Leverrier</a:t>
            </a:r>
            <a:r>
              <a:rPr lang="en-US" sz="1400" i="1" dirty="0">
                <a:solidFill>
                  <a:srgbClr val="FF0000"/>
                </a:solidFill>
              </a:rPr>
              <a:t> predicts Neptune in 1846 to conserve energy in planetary dynamics.                                                                  </a:t>
            </a:r>
            <a:r>
              <a:rPr lang="en-US" sz="1200" i="1" dirty="0">
                <a:solidFill>
                  <a:srgbClr val="FF0000"/>
                </a:solidFill>
              </a:rPr>
              <a:t>U. </a:t>
            </a:r>
            <a:r>
              <a:rPr lang="en-US" sz="1200" i="1" dirty="0" err="1">
                <a:solidFill>
                  <a:srgbClr val="FF0000"/>
                </a:solidFill>
              </a:rPr>
              <a:t>Leverrier</a:t>
            </a:r>
            <a:r>
              <a:rPr lang="en-US" sz="1200" i="1" dirty="0">
                <a:solidFill>
                  <a:srgbClr val="FF0000"/>
                </a:solidFill>
              </a:rPr>
              <a:t>, Letter to Galle, Sept</a:t>
            </a:r>
            <a:r>
              <a:rPr lang="en-US" sz="1200" i="1" dirty="0"/>
              <a:t>. 18, 1846</a:t>
            </a: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2000" dirty="0">
              <a:solidFill>
                <a:srgbClr val="FF0000"/>
              </a:solidFill>
            </a:endParaRPr>
          </a:p>
          <a:p>
            <a:r>
              <a:rPr lang="en-US" sz="1400" dirty="0"/>
              <a:t>Fermi renames Pauli’s neutron as the </a:t>
            </a:r>
            <a:r>
              <a:rPr lang="en-US" sz="1400" dirty="0">
                <a:solidFill>
                  <a:srgbClr val="FF0000"/>
                </a:solidFill>
              </a:rPr>
              <a:t>neutrino</a:t>
            </a:r>
            <a:r>
              <a:rPr lang="en-US" sz="1400" dirty="0"/>
              <a:t> in 1934, since Chadwick named the nuclear partner of the proton as the neutron in 1932.                  </a:t>
            </a:r>
            <a:r>
              <a:rPr lang="en-US" sz="1200" i="1" dirty="0"/>
              <a:t>E. Fermi, </a:t>
            </a:r>
            <a:r>
              <a:rPr lang="en-US" sz="1200" i="1" dirty="0" err="1">
                <a:solidFill>
                  <a:srgbClr val="FF0000"/>
                </a:solidFill>
                <a:hlinkClick r:id="rId3"/>
              </a:rPr>
              <a:t>Nuovo</a:t>
            </a:r>
            <a:r>
              <a:rPr lang="en-US" sz="1200" i="1" dirty="0">
                <a:solidFill>
                  <a:srgbClr val="FF0000"/>
                </a:solidFill>
                <a:hlinkClick r:id="rId3"/>
              </a:rPr>
              <a:t> </a:t>
            </a:r>
            <a:r>
              <a:rPr lang="en-US" sz="1200" i="1" dirty="0" err="1">
                <a:solidFill>
                  <a:srgbClr val="FF0000"/>
                </a:solidFill>
                <a:hlinkClick r:id="rId3"/>
              </a:rPr>
              <a:t>Cim</a:t>
            </a:r>
            <a:r>
              <a:rPr lang="en-US" sz="1200" i="1" dirty="0">
                <a:solidFill>
                  <a:srgbClr val="FF0000"/>
                </a:solidFill>
                <a:hlinkClick r:id="rId3"/>
              </a:rPr>
              <a:t>. </a:t>
            </a:r>
            <a:r>
              <a:rPr lang="en-US" sz="1200" b="1" i="1" dirty="0">
                <a:solidFill>
                  <a:srgbClr val="FF0000"/>
                </a:solidFill>
                <a:hlinkClick r:id="rId3"/>
              </a:rPr>
              <a:t>11</a:t>
            </a:r>
            <a:r>
              <a:rPr lang="en-US" sz="1200" i="1" dirty="0">
                <a:solidFill>
                  <a:srgbClr val="FF0000"/>
                </a:solidFill>
                <a:hlinkClick r:id="rId3"/>
              </a:rPr>
              <a:t>, 1 (1934)</a:t>
            </a:r>
            <a:r>
              <a:rPr lang="en-US" sz="1400" dirty="0">
                <a:hlinkClick r:id="rId3"/>
              </a:rPr>
              <a:t>             </a:t>
            </a:r>
            <a:endParaRPr lang="en-US" sz="1400" dirty="0"/>
          </a:p>
          <a:p>
            <a:pPr lvl="0"/>
            <a:r>
              <a:rPr lang="en-US" sz="1200" i="1" dirty="0"/>
              <a:t>                                                                                J. Chadwick, </a:t>
            </a:r>
            <a:r>
              <a:rPr lang="en-US" sz="1200" i="1" dirty="0">
                <a:hlinkClick r:id="rId4"/>
              </a:rPr>
              <a:t>Proc. Roy. Soc. A </a:t>
            </a:r>
            <a:r>
              <a:rPr lang="en-US" sz="1200" b="1" i="1" dirty="0">
                <a:hlinkClick r:id="rId4"/>
              </a:rPr>
              <a:t>136</a:t>
            </a:r>
            <a:r>
              <a:rPr lang="en-US" sz="1200" i="1" dirty="0">
                <a:hlinkClick r:id="rId4"/>
              </a:rPr>
              <a:t>, 692 (1932) </a:t>
            </a:r>
            <a:r>
              <a:rPr lang="en-US" sz="1200" dirty="0">
                <a:hlinkClick r:id="rId4"/>
              </a:rPr>
              <a:t>                 </a:t>
            </a:r>
            <a:endParaRPr lang="en-US" sz="1200" dirty="0"/>
          </a:p>
          <a:p>
            <a:r>
              <a:rPr lang="en-US" sz="1200" i="1" dirty="0"/>
              <a:t>                                                                                                    </a:t>
            </a:r>
            <a:endParaRPr lang="en-US" sz="1200" dirty="0"/>
          </a:p>
        </p:txBody>
      </p:sp>
      <p:sp>
        <p:nvSpPr>
          <p:cNvPr id="2048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Neutrinos</a:t>
            </a:r>
            <a:endParaRPr lang="en-US" dirty="0">
              <a:ea typeface="宋体" pitchFamily="2" charset="-122"/>
            </a:endParaRPr>
          </a:p>
        </p:txBody>
      </p:sp>
      <p:pic>
        <p:nvPicPr>
          <p:cNvPr id="9" name="Picture 22" descr="http://scarc.library.oregonstate.edu/coll/pauling/catalogue/09/1926i.61-pauli-600w.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808" t="10987" r="12243" b="23296"/>
          <a:stretch/>
        </p:blipFill>
        <p:spPr bwMode="auto">
          <a:xfrm>
            <a:off x="33825" y="509157"/>
            <a:ext cx="1012415" cy="1479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91680" y="3392996"/>
            <a:ext cx="828092" cy="216024"/>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8" descr="http://www.nobelprize.org/nobel_prizes/physics/laureates/1935/chadwick_postcard.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52" t="-1" r="3871" b="17028"/>
          <a:stretch/>
        </p:blipFill>
        <p:spPr bwMode="auto">
          <a:xfrm>
            <a:off x="8471200" y="5013176"/>
            <a:ext cx="672800" cy="8706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www.mysteryofmatter.net/assets/images/Into%20the%20Atom/Enrico%20Fermi.jpg"/>
          <p:cNvPicPr>
            <a:picLocks noChangeAspect="1" noChangeArrowheads="1"/>
          </p:cNvPicPr>
          <p:nvPr/>
        </p:nvPicPr>
        <p:blipFill rotWithShape="1">
          <a:blip r:embed="rId7">
            <a:extLst>
              <a:ext uri="{28A0092B-C50C-407E-A947-70E740481C1C}">
                <a14:useLocalDpi xmlns:a14="http://schemas.microsoft.com/office/drawing/2010/main" val="0"/>
              </a:ext>
            </a:extLst>
          </a:blip>
          <a:srcRect l="30942" t="3696" r="24677" b="43853"/>
          <a:stretch/>
        </p:blipFill>
        <p:spPr bwMode="auto">
          <a:xfrm>
            <a:off x="9203" y="5013176"/>
            <a:ext cx="774552" cy="91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25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1"/>
          <p:cNvSpPr txBox="1">
            <a:spLocks noChangeArrowheads="1"/>
          </p:cNvSpPr>
          <p:nvPr/>
        </p:nvSpPr>
        <p:spPr bwMode="auto">
          <a:xfrm>
            <a:off x="812602" y="512763"/>
            <a:ext cx="8151886" cy="5964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600" dirty="0">
                <a:solidFill>
                  <a:srgbClr val="FF0000"/>
                </a:solidFill>
              </a:rPr>
              <a:t>If neutrinos have mass, they have a rest frame.</a:t>
            </a:r>
          </a:p>
          <a:p>
            <a:pPr eaLnBrk="1" hangingPunct="1"/>
            <a:endParaRPr lang="en-US" sz="1600" dirty="0">
              <a:solidFill>
                <a:srgbClr val="FF0000"/>
              </a:solidFill>
            </a:endParaRPr>
          </a:p>
          <a:p>
            <a:pPr eaLnBrk="1" hangingPunct="1"/>
            <a:r>
              <a:rPr lang="en-US" sz="1600" dirty="0"/>
              <a:t>If a neutrino oscillates and changes its mass in this rest frame, its mass/energy is not conserved!       </a:t>
            </a:r>
            <a:r>
              <a:rPr lang="en-US" sz="1400" i="1" dirty="0"/>
              <a:t>If a moving neutrino oscillated with fixed momentum, its energy would change, or if fixed energy, its momentum would change.</a:t>
            </a:r>
          </a:p>
          <a:p>
            <a:pPr eaLnBrk="1" hangingPunct="1"/>
            <a:endParaRPr lang="en-US" sz="1600" dirty="0">
              <a:solidFill>
                <a:srgbClr val="FF0000"/>
              </a:solidFill>
            </a:endParaRPr>
          </a:p>
          <a:p>
            <a:pPr eaLnBrk="1" hangingPunct="1"/>
            <a:r>
              <a:rPr lang="en-US" sz="1600" dirty="0">
                <a:solidFill>
                  <a:srgbClr val="FF0000"/>
                </a:solidFill>
              </a:rPr>
              <a:t>Is this the way neutrino oscillations work?                             </a:t>
            </a:r>
            <a:r>
              <a:rPr lang="en-US" sz="1600" dirty="0"/>
              <a:t>NO!</a:t>
            </a:r>
          </a:p>
          <a:p>
            <a:pPr eaLnBrk="1" hangingPunct="1"/>
            <a:endParaRPr lang="en-US" sz="1600" dirty="0">
              <a:solidFill>
                <a:srgbClr val="FF0000"/>
              </a:solidFill>
            </a:endParaRPr>
          </a:p>
          <a:p>
            <a:pPr eaLnBrk="1" hangingPunct="1"/>
            <a:r>
              <a:rPr lang="en-US" sz="1600" dirty="0">
                <a:solidFill>
                  <a:srgbClr val="FF0000"/>
                </a:solidFill>
              </a:rPr>
              <a:t>Neutrinos are always produced together with some other state </a:t>
            </a:r>
            <a:r>
              <a:rPr lang="en-US" sz="1600" i="1" dirty="0">
                <a:solidFill>
                  <a:srgbClr val="FF0000"/>
                </a:solidFill>
                <a:latin typeface="Times New Roman" panose="02020603050405020304" pitchFamily="18" charset="0"/>
                <a:cs typeface="Times New Roman" panose="02020603050405020304" pitchFamily="18" charset="0"/>
              </a:rPr>
              <a:t>X</a:t>
            </a:r>
            <a:r>
              <a:rPr lang="en-US" sz="1600" dirty="0">
                <a:solidFill>
                  <a:srgbClr val="FF0000"/>
                </a:solidFill>
              </a:rPr>
              <a:t>, and if the parent state has definite energy and momentum, then so does the quantum state |</a:t>
            </a:r>
            <a:r>
              <a:rPr lang="en-US" sz="1600" i="1" dirty="0">
                <a:solidFill>
                  <a:srgbClr val="FF0000"/>
                </a:solidFill>
                <a:sym typeface="Symbol"/>
              </a:rPr>
              <a:t></a:t>
            </a:r>
            <a:r>
              <a:rPr lang="en-US" sz="1600" dirty="0">
                <a:solidFill>
                  <a:srgbClr val="FF0000"/>
                </a:solidFill>
                <a:sym typeface="Symbol"/>
              </a:rPr>
              <a:t>|</a:t>
            </a:r>
            <a:r>
              <a:rPr lang="en-US" sz="1600" i="1" dirty="0">
                <a:solidFill>
                  <a:srgbClr val="FF0000"/>
                </a:solidFill>
                <a:latin typeface="Times New Roman" panose="02020603050405020304" pitchFamily="18" charset="0"/>
                <a:cs typeface="Times New Roman" panose="02020603050405020304" pitchFamily="18" charset="0"/>
                <a:sym typeface="Symbol"/>
              </a:rPr>
              <a:t>X</a:t>
            </a:r>
            <a:r>
              <a:rPr lang="en-US" sz="1600" dirty="0">
                <a:solidFill>
                  <a:srgbClr val="FF0000"/>
                </a:solidFill>
                <a:sym typeface="Symbol"/>
              </a:rPr>
              <a:t>.</a:t>
            </a:r>
          </a:p>
          <a:p>
            <a:pPr eaLnBrk="1" hangingPunct="1"/>
            <a:endParaRPr lang="en-US" sz="1600" dirty="0">
              <a:solidFill>
                <a:srgbClr val="FF0000"/>
              </a:solidFill>
              <a:sym typeface="Symbol"/>
            </a:endParaRPr>
          </a:p>
          <a:p>
            <a:pPr eaLnBrk="1" hangingPunct="1"/>
            <a:r>
              <a:rPr lang="en-US" sz="1600" dirty="0">
                <a:sym typeface="Symbol"/>
              </a:rPr>
              <a:t>If the neutrino is produced in a flavor state, it is a quantum sum of mass states,</a:t>
            </a:r>
          </a:p>
          <a:p>
            <a:pPr eaLnBrk="1" hangingPunct="1"/>
            <a:r>
              <a:rPr lang="en-US" sz="1600" dirty="0"/>
              <a:t>|</a:t>
            </a:r>
            <a:r>
              <a:rPr lang="en-US" sz="1600" i="1" dirty="0">
                <a:sym typeface="Symbol"/>
              </a:rPr>
              <a:t></a:t>
            </a:r>
            <a:r>
              <a:rPr lang="en-US" sz="1600" baseline="-25000" dirty="0">
                <a:sym typeface="Symbol"/>
              </a:rPr>
              <a:t>e</a:t>
            </a:r>
            <a:r>
              <a:rPr lang="en-US" sz="1600" dirty="0">
                <a:sym typeface="Symbol"/>
              </a:rPr>
              <a:t> = </a:t>
            </a:r>
            <a:r>
              <a:rPr lang="en-US" sz="1600" i="1" dirty="0">
                <a:latin typeface="Times New Roman" panose="02020603050405020304" pitchFamily="18" charset="0"/>
                <a:cs typeface="Times New Roman" panose="02020603050405020304" pitchFamily="18" charset="0"/>
                <a:sym typeface="Symbol"/>
              </a:rPr>
              <a:t>a</a:t>
            </a:r>
            <a:r>
              <a:rPr lang="en-US" sz="1600" baseline="-25000" dirty="0">
                <a:sym typeface="Symbol"/>
              </a:rPr>
              <a:t>1</a:t>
            </a:r>
            <a:r>
              <a:rPr lang="en-US" sz="1600" dirty="0">
                <a:sym typeface="Symbol"/>
              </a:rPr>
              <a:t> </a:t>
            </a:r>
            <a:r>
              <a:rPr lang="en-US" sz="1600" dirty="0"/>
              <a:t>|</a:t>
            </a:r>
            <a:r>
              <a:rPr lang="en-US" sz="1600" i="1" dirty="0">
                <a:sym typeface="Symbol"/>
              </a:rPr>
              <a:t></a:t>
            </a:r>
            <a:r>
              <a:rPr lang="en-US" sz="1600" baseline="-25000" dirty="0">
                <a:sym typeface="Symbol"/>
              </a:rPr>
              <a:t>1</a:t>
            </a:r>
            <a:r>
              <a:rPr lang="en-US" sz="1600" dirty="0">
                <a:sym typeface="Symbol"/>
              </a:rPr>
              <a:t> + </a:t>
            </a:r>
            <a:r>
              <a:rPr lang="en-US" sz="1600" i="1" dirty="0">
                <a:latin typeface="Times New Roman" panose="02020603050405020304" pitchFamily="18" charset="0"/>
                <a:cs typeface="Times New Roman" panose="02020603050405020304" pitchFamily="18" charset="0"/>
                <a:sym typeface="Symbol"/>
              </a:rPr>
              <a:t>a</a:t>
            </a:r>
            <a:r>
              <a:rPr lang="en-US" sz="1600" baseline="-25000" dirty="0">
                <a:sym typeface="Symbol"/>
              </a:rPr>
              <a:t>2</a:t>
            </a:r>
            <a:r>
              <a:rPr lang="en-US" sz="1600" dirty="0">
                <a:sym typeface="Symbol"/>
              </a:rPr>
              <a:t> </a:t>
            </a:r>
            <a:r>
              <a:rPr lang="en-US" sz="1600" dirty="0"/>
              <a:t>|</a:t>
            </a:r>
            <a:r>
              <a:rPr lang="en-US" sz="1600" i="1" dirty="0">
                <a:sym typeface="Symbol"/>
              </a:rPr>
              <a:t></a:t>
            </a:r>
            <a:r>
              <a:rPr lang="en-US" sz="1600" baseline="-25000" dirty="0">
                <a:sym typeface="Symbol"/>
              </a:rPr>
              <a:t>2</a:t>
            </a:r>
            <a:r>
              <a:rPr lang="en-US" sz="1600" dirty="0">
                <a:sym typeface="Symbol"/>
              </a:rPr>
              <a:t> + </a:t>
            </a:r>
            <a:r>
              <a:rPr lang="en-US" sz="1600" i="1" dirty="0">
                <a:latin typeface="Times New Roman" panose="02020603050405020304" pitchFamily="18" charset="0"/>
                <a:cs typeface="Times New Roman" panose="02020603050405020304" pitchFamily="18" charset="0"/>
                <a:sym typeface="Symbol"/>
              </a:rPr>
              <a:t>a</a:t>
            </a:r>
            <a:r>
              <a:rPr lang="en-US" sz="1600" baseline="-25000" dirty="0">
                <a:sym typeface="Symbol"/>
              </a:rPr>
              <a:t>3</a:t>
            </a:r>
            <a:r>
              <a:rPr lang="en-US" sz="1600" dirty="0">
                <a:sym typeface="Symbol"/>
              </a:rPr>
              <a:t> </a:t>
            </a:r>
            <a:r>
              <a:rPr lang="en-US" sz="1600" dirty="0"/>
              <a:t>|</a:t>
            </a:r>
            <a:r>
              <a:rPr lang="en-US" sz="1600" i="1" dirty="0">
                <a:sym typeface="Symbol"/>
              </a:rPr>
              <a:t></a:t>
            </a:r>
            <a:r>
              <a:rPr lang="en-US" sz="1600" baseline="-25000" dirty="0">
                <a:sym typeface="Symbol"/>
              </a:rPr>
              <a:t>3</a:t>
            </a:r>
            <a:r>
              <a:rPr lang="en-US" sz="1600" dirty="0">
                <a:sym typeface="Symbol"/>
              </a:rPr>
              <a:t>, and the production involves an </a:t>
            </a:r>
            <a:r>
              <a:rPr lang="en-US" sz="1600" dirty="0">
                <a:solidFill>
                  <a:schemeClr val="tx1"/>
                </a:solidFill>
                <a:sym typeface="Symbol"/>
              </a:rPr>
              <a:t>entangled</a:t>
            </a:r>
            <a:r>
              <a:rPr lang="en-US" sz="1600" dirty="0">
                <a:sym typeface="Symbol"/>
              </a:rPr>
              <a:t> state,</a:t>
            </a:r>
          </a:p>
          <a:p>
            <a:pPr eaLnBrk="1" hangingPunct="1"/>
            <a:r>
              <a:rPr lang="en-US" sz="1600" dirty="0">
                <a:sym typeface="Symbol"/>
              </a:rPr>
              <a:t>                                                </a:t>
            </a:r>
            <a:r>
              <a:rPr lang="en-US" sz="1600" dirty="0"/>
              <a:t>|</a:t>
            </a:r>
            <a:r>
              <a:rPr lang="en-US" sz="1600" i="1" dirty="0">
                <a:sym typeface="Symbol"/>
              </a:rPr>
              <a:t></a:t>
            </a:r>
            <a:r>
              <a:rPr lang="en-US" sz="1600" baseline="-25000" dirty="0">
                <a:sym typeface="Symbol"/>
              </a:rPr>
              <a:t>e</a:t>
            </a:r>
            <a:r>
              <a:rPr lang="en-US" sz="1600" dirty="0">
                <a:sym typeface="Symbol"/>
              </a:rPr>
              <a:t> |</a:t>
            </a:r>
            <a:r>
              <a:rPr lang="en-US" sz="1600" i="1" dirty="0">
                <a:latin typeface="Times New Roman" panose="02020603050405020304" pitchFamily="18" charset="0"/>
                <a:cs typeface="Times New Roman" panose="02020603050405020304" pitchFamily="18" charset="0"/>
                <a:sym typeface="Symbol"/>
              </a:rPr>
              <a:t>X</a:t>
            </a:r>
            <a:r>
              <a:rPr lang="en-US" sz="1600" dirty="0">
                <a:sym typeface="Symbol"/>
              </a:rPr>
              <a:t> = </a:t>
            </a:r>
            <a:r>
              <a:rPr lang="en-US" sz="1600" i="1" dirty="0">
                <a:latin typeface="Times New Roman" panose="02020603050405020304" pitchFamily="18" charset="0"/>
                <a:cs typeface="Times New Roman" panose="02020603050405020304" pitchFamily="18" charset="0"/>
                <a:sym typeface="Symbol"/>
              </a:rPr>
              <a:t>a</a:t>
            </a:r>
            <a:r>
              <a:rPr lang="en-US" sz="1600" baseline="-25000" dirty="0">
                <a:sym typeface="Symbol"/>
              </a:rPr>
              <a:t>1</a:t>
            </a:r>
            <a:r>
              <a:rPr lang="en-US" sz="1600" dirty="0">
                <a:sym typeface="Symbol"/>
              </a:rPr>
              <a:t> </a:t>
            </a:r>
            <a:r>
              <a:rPr lang="en-US" sz="1600" dirty="0"/>
              <a:t>|</a:t>
            </a:r>
            <a:r>
              <a:rPr lang="en-US" sz="1600" i="1" dirty="0">
                <a:sym typeface="Symbol"/>
              </a:rPr>
              <a:t></a:t>
            </a:r>
            <a:r>
              <a:rPr lang="en-US" sz="1600" baseline="-25000" dirty="0">
                <a:sym typeface="Symbol"/>
              </a:rPr>
              <a:t>1</a:t>
            </a:r>
            <a:r>
              <a:rPr lang="en-US" sz="1600" dirty="0">
                <a:sym typeface="Symbol"/>
              </a:rPr>
              <a:t> |</a:t>
            </a:r>
            <a:r>
              <a:rPr lang="en-US" sz="1600" i="1" dirty="0">
                <a:latin typeface="Times New Roman" panose="02020603050405020304" pitchFamily="18" charset="0"/>
                <a:cs typeface="Times New Roman" panose="02020603050405020304" pitchFamily="18" charset="0"/>
                <a:sym typeface="Symbol"/>
              </a:rPr>
              <a:t>X</a:t>
            </a:r>
            <a:r>
              <a:rPr lang="en-US" sz="1600" baseline="-25000" dirty="0">
                <a:sym typeface="Symbol"/>
              </a:rPr>
              <a:t>1</a:t>
            </a:r>
            <a:r>
              <a:rPr lang="en-US" sz="1600" dirty="0">
                <a:sym typeface="Symbol"/>
              </a:rPr>
              <a:t> + </a:t>
            </a:r>
            <a:r>
              <a:rPr lang="en-US" sz="1600" i="1" dirty="0">
                <a:latin typeface="Times New Roman" panose="02020603050405020304" pitchFamily="18" charset="0"/>
                <a:cs typeface="Times New Roman" panose="02020603050405020304" pitchFamily="18" charset="0"/>
                <a:sym typeface="Symbol"/>
              </a:rPr>
              <a:t>a</a:t>
            </a:r>
            <a:r>
              <a:rPr lang="en-US" sz="1600" baseline="-25000" dirty="0">
                <a:sym typeface="Symbol"/>
              </a:rPr>
              <a:t>2</a:t>
            </a:r>
            <a:r>
              <a:rPr lang="en-US" sz="1600" dirty="0">
                <a:sym typeface="Symbol"/>
              </a:rPr>
              <a:t> </a:t>
            </a:r>
            <a:r>
              <a:rPr lang="en-US" sz="1600" dirty="0"/>
              <a:t>|</a:t>
            </a:r>
            <a:r>
              <a:rPr lang="en-US" sz="1600" i="1" dirty="0">
                <a:sym typeface="Symbol"/>
              </a:rPr>
              <a:t></a:t>
            </a:r>
            <a:r>
              <a:rPr lang="en-US" sz="1600" baseline="-25000" dirty="0">
                <a:sym typeface="Symbol"/>
              </a:rPr>
              <a:t>2</a:t>
            </a:r>
            <a:r>
              <a:rPr lang="en-US" sz="1600" dirty="0">
                <a:sym typeface="Symbol"/>
              </a:rPr>
              <a:t> |</a:t>
            </a:r>
            <a:r>
              <a:rPr lang="en-US" sz="1600" i="1" dirty="0">
                <a:latin typeface="Times New Roman" panose="02020603050405020304" pitchFamily="18" charset="0"/>
                <a:cs typeface="Times New Roman" panose="02020603050405020304" pitchFamily="18" charset="0"/>
                <a:sym typeface="Symbol"/>
              </a:rPr>
              <a:t>X</a:t>
            </a:r>
            <a:r>
              <a:rPr lang="en-US" sz="1600" baseline="-25000" dirty="0">
                <a:sym typeface="Symbol"/>
              </a:rPr>
              <a:t>2</a:t>
            </a:r>
            <a:r>
              <a:rPr lang="en-US" sz="1600" dirty="0">
                <a:sym typeface="Symbol"/>
              </a:rPr>
              <a:t> + </a:t>
            </a:r>
            <a:r>
              <a:rPr lang="en-US" sz="1600" i="1" dirty="0">
                <a:latin typeface="Times New Roman" panose="02020603050405020304" pitchFamily="18" charset="0"/>
                <a:cs typeface="Times New Roman" panose="02020603050405020304" pitchFamily="18" charset="0"/>
                <a:sym typeface="Symbol"/>
              </a:rPr>
              <a:t>a</a:t>
            </a:r>
            <a:r>
              <a:rPr lang="en-US" sz="1600" baseline="-25000" dirty="0">
                <a:sym typeface="Symbol"/>
              </a:rPr>
              <a:t>3</a:t>
            </a:r>
            <a:r>
              <a:rPr lang="en-US" sz="1600" dirty="0">
                <a:sym typeface="Symbol"/>
              </a:rPr>
              <a:t> </a:t>
            </a:r>
            <a:r>
              <a:rPr lang="en-US" sz="1600" dirty="0"/>
              <a:t>|</a:t>
            </a:r>
            <a:r>
              <a:rPr lang="en-US" sz="1600" i="1" dirty="0">
                <a:sym typeface="Symbol"/>
              </a:rPr>
              <a:t></a:t>
            </a:r>
            <a:r>
              <a:rPr lang="en-US" sz="1600" baseline="-25000" dirty="0">
                <a:sym typeface="Symbol"/>
              </a:rPr>
              <a:t>3</a:t>
            </a:r>
            <a:r>
              <a:rPr lang="en-US" sz="1600" dirty="0">
                <a:sym typeface="Symbol"/>
              </a:rPr>
              <a:t> |</a:t>
            </a:r>
            <a:r>
              <a:rPr lang="en-US" sz="1600" i="1" dirty="0">
                <a:latin typeface="Times New Roman" panose="02020603050405020304" pitchFamily="18" charset="0"/>
                <a:cs typeface="Times New Roman" panose="02020603050405020304" pitchFamily="18" charset="0"/>
                <a:sym typeface="Symbol"/>
              </a:rPr>
              <a:t>X</a:t>
            </a:r>
            <a:r>
              <a:rPr lang="en-US" sz="1600" baseline="-25000" dirty="0">
                <a:sym typeface="Symbol"/>
              </a:rPr>
              <a:t>3</a:t>
            </a:r>
            <a:r>
              <a:rPr lang="en-US" sz="1600" dirty="0">
                <a:sym typeface="Symbol"/>
              </a:rPr>
              <a:t>.</a:t>
            </a:r>
          </a:p>
          <a:p>
            <a:pPr eaLnBrk="1" hangingPunct="1"/>
            <a:endParaRPr lang="en-US" sz="1600" dirty="0">
              <a:solidFill>
                <a:srgbClr val="FF0000"/>
              </a:solidFill>
              <a:sym typeface="Symbol"/>
            </a:endParaRPr>
          </a:p>
          <a:p>
            <a:pPr eaLnBrk="1" hangingPunct="1"/>
            <a:r>
              <a:rPr lang="en-US" sz="1600" dirty="0">
                <a:solidFill>
                  <a:srgbClr val="FF0000"/>
                </a:solidFill>
                <a:sym typeface="Symbol"/>
              </a:rPr>
              <a:t>The sum of the energies and momenta of </a:t>
            </a:r>
            <a:r>
              <a:rPr lang="en-US" sz="1600" i="1" dirty="0">
                <a:solidFill>
                  <a:srgbClr val="FF0000"/>
                </a:solidFill>
                <a:sym typeface="Symbol"/>
              </a:rPr>
              <a:t></a:t>
            </a:r>
            <a:r>
              <a:rPr lang="en-US" sz="1600" baseline="-25000" dirty="0" err="1">
                <a:solidFill>
                  <a:srgbClr val="FF0000"/>
                </a:solidFill>
                <a:sym typeface="Symbol"/>
              </a:rPr>
              <a:t>i</a:t>
            </a:r>
            <a:r>
              <a:rPr lang="en-US" sz="1600" baseline="-25000" dirty="0">
                <a:solidFill>
                  <a:srgbClr val="FF0000"/>
                </a:solidFill>
                <a:sym typeface="Symbol"/>
              </a:rPr>
              <a:t>  </a:t>
            </a:r>
            <a:r>
              <a:rPr lang="en-US" sz="1600" dirty="0">
                <a:solidFill>
                  <a:srgbClr val="FF0000"/>
                </a:solidFill>
                <a:sym typeface="Symbol"/>
              </a:rPr>
              <a:t>and </a:t>
            </a:r>
            <a:r>
              <a:rPr lang="en-US" sz="1600" i="1" dirty="0">
                <a:solidFill>
                  <a:srgbClr val="FF0000"/>
                </a:solidFill>
                <a:latin typeface="Times New Roman" panose="02020603050405020304" pitchFamily="18" charset="0"/>
                <a:cs typeface="Times New Roman" panose="02020603050405020304" pitchFamily="18" charset="0"/>
                <a:sym typeface="Symbol"/>
              </a:rPr>
              <a:t>X</a:t>
            </a:r>
            <a:r>
              <a:rPr lang="en-US" sz="1600" baseline="-25000" dirty="0">
                <a:solidFill>
                  <a:srgbClr val="FF0000"/>
                </a:solidFill>
                <a:sym typeface="Symbol"/>
              </a:rPr>
              <a:t>i</a:t>
            </a:r>
            <a:r>
              <a:rPr lang="en-US" sz="1600" dirty="0">
                <a:solidFill>
                  <a:srgbClr val="FF0000"/>
                </a:solidFill>
                <a:sym typeface="Symbol"/>
              </a:rPr>
              <a:t> equals the initial state energy/momentum, while the different </a:t>
            </a:r>
            <a:r>
              <a:rPr lang="en-US" sz="1600" i="1" dirty="0">
                <a:solidFill>
                  <a:srgbClr val="FF0000"/>
                </a:solidFill>
                <a:sym typeface="Symbol"/>
              </a:rPr>
              <a:t></a:t>
            </a:r>
            <a:r>
              <a:rPr lang="en-US" sz="1600" baseline="-25000" dirty="0" err="1">
                <a:solidFill>
                  <a:srgbClr val="FF0000"/>
                </a:solidFill>
                <a:sym typeface="Symbol"/>
              </a:rPr>
              <a:t>i</a:t>
            </a:r>
            <a:r>
              <a:rPr lang="en-US" sz="1600" dirty="0">
                <a:solidFill>
                  <a:srgbClr val="FF0000"/>
                </a:solidFill>
                <a:sym typeface="Symbol"/>
              </a:rPr>
              <a:t> (</a:t>
            </a:r>
            <a:r>
              <a:rPr lang="en-US" sz="1600" i="1" dirty="0">
                <a:solidFill>
                  <a:srgbClr val="FF0000"/>
                </a:solidFill>
                <a:latin typeface="Times New Roman" panose="02020603050405020304" pitchFamily="18" charset="0"/>
                <a:cs typeface="Times New Roman" panose="02020603050405020304" pitchFamily="18" charset="0"/>
                <a:sym typeface="Symbol"/>
              </a:rPr>
              <a:t>X</a:t>
            </a:r>
            <a:r>
              <a:rPr lang="en-US" sz="1600" baseline="-25000" dirty="0">
                <a:solidFill>
                  <a:srgbClr val="FF0000"/>
                </a:solidFill>
                <a:sym typeface="Symbol"/>
              </a:rPr>
              <a:t>i</a:t>
            </a:r>
            <a:r>
              <a:rPr lang="en-US" sz="1600" dirty="0">
                <a:solidFill>
                  <a:srgbClr val="FF0000"/>
                </a:solidFill>
                <a:sym typeface="Symbol"/>
              </a:rPr>
              <a:t>) have different energies and momenta.</a:t>
            </a:r>
          </a:p>
          <a:p>
            <a:pPr eaLnBrk="1" hangingPunct="1"/>
            <a:endParaRPr lang="en-US" sz="1600" dirty="0">
              <a:solidFill>
                <a:srgbClr val="FF0000"/>
              </a:solidFill>
              <a:sym typeface="Symbol"/>
            </a:endParaRPr>
          </a:p>
          <a:p>
            <a:pPr eaLnBrk="1" hangingPunct="1"/>
            <a:r>
              <a:rPr lang="en-US" sz="1600" dirty="0">
                <a:sym typeface="Symbol"/>
              </a:rPr>
              <a:t>The coefficients </a:t>
            </a:r>
            <a:r>
              <a:rPr lang="en-US" sz="1600" i="1" dirty="0" err="1">
                <a:latin typeface="Times New Roman" panose="02020603050405020304" pitchFamily="18" charset="0"/>
                <a:cs typeface="Times New Roman" panose="02020603050405020304" pitchFamily="18" charset="0"/>
                <a:sym typeface="Symbol"/>
              </a:rPr>
              <a:t>a</a:t>
            </a:r>
            <a:r>
              <a:rPr lang="en-US" sz="1600" baseline="-25000" dirty="0" err="1">
                <a:sym typeface="Symbol"/>
              </a:rPr>
              <a:t>i</a:t>
            </a:r>
            <a:r>
              <a:rPr lang="en-US" sz="1600" dirty="0">
                <a:sym typeface="Symbol"/>
              </a:rPr>
              <a:t> can change with time (oscillate), but the energy of </a:t>
            </a:r>
            <a:r>
              <a:rPr lang="en-US" sz="1600" i="1" dirty="0">
                <a:sym typeface="Symbol"/>
              </a:rPr>
              <a:t></a:t>
            </a:r>
            <a:r>
              <a:rPr lang="en-US" sz="1600" baseline="-25000" dirty="0" err="1">
                <a:sym typeface="Symbol"/>
              </a:rPr>
              <a:t>i</a:t>
            </a:r>
            <a:r>
              <a:rPr lang="en-US" sz="1600" dirty="0">
                <a:sym typeface="Symbol"/>
              </a:rPr>
              <a:t> does      not change with time.</a:t>
            </a:r>
          </a:p>
          <a:p>
            <a:pPr eaLnBrk="1" hangingPunct="1"/>
            <a:r>
              <a:rPr lang="en-US" sz="1400" dirty="0"/>
              <a:t>                        </a:t>
            </a:r>
            <a:r>
              <a:rPr lang="en-US" sz="1400" i="1" dirty="0">
                <a:hlinkClick r:id="rId2"/>
              </a:rPr>
              <a:t>http://kirkmcd.princeton.edu/examples/neutrino_osc.pdf      </a:t>
            </a:r>
            <a:endParaRPr lang="en-US" sz="1400" i="1" dirty="0"/>
          </a:p>
        </p:txBody>
      </p:sp>
      <p:sp>
        <p:nvSpPr>
          <p:cNvPr id="6"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4. Do Neutrino Oscillations Conserve Energy?</a:t>
            </a:r>
            <a:endParaRPr lang="en-US" dirty="0">
              <a:ea typeface="宋体" pitchFamily="2" charset="-122"/>
            </a:endParaRPr>
          </a:p>
        </p:txBody>
      </p:sp>
    </p:spTree>
    <p:extLst>
      <p:ext uri="{BB962C8B-B14F-4D97-AF65-F5344CB8AC3E}">
        <p14:creationId xmlns:p14="http://schemas.microsoft.com/office/powerpoint/2010/main" val="2621977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1"/>
          <p:cNvSpPr txBox="1">
            <a:spLocks noChangeArrowheads="1"/>
          </p:cNvSpPr>
          <p:nvPr/>
        </p:nvSpPr>
        <p:spPr bwMode="auto">
          <a:xfrm>
            <a:off x="236538" y="512763"/>
            <a:ext cx="8691562"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600" dirty="0">
                <a:solidFill>
                  <a:srgbClr val="FF0000"/>
                </a:solidFill>
              </a:rPr>
              <a:t>YES</a:t>
            </a:r>
            <a:r>
              <a:rPr lang="en-US" sz="1400" dirty="0">
                <a:solidFill>
                  <a:srgbClr val="FF0000"/>
                </a:solidFill>
              </a:rPr>
              <a:t>. </a:t>
            </a:r>
          </a:p>
          <a:p>
            <a:pPr eaLnBrk="1" hangingPunct="1"/>
            <a:endParaRPr lang="en-US" sz="1400" dirty="0">
              <a:solidFill>
                <a:srgbClr val="FF0000"/>
              </a:solidFill>
            </a:endParaRPr>
          </a:p>
          <a:p>
            <a:pPr eaLnBrk="1" hangingPunct="1"/>
            <a:r>
              <a:rPr lang="en-US" sz="1600" dirty="0"/>
              <a:t>If </a:t>
            </a:r>
            <a:r>
              <a:rPr lang="en-US" sz="1600" i="1" dirty="0">
                <a:latin typeface="Times New Roman" panose="02020603050405020304" pitchFamily="18" charset="0"/>
                <a:cs typeface="Times New Roman" panose="02020603050405020304" pitchFamily="18" charset="0"/>
              </a:rPr>
              <a:t>X</a:t>
            </a:r>
            <a:r>
              <a:rPr lang="en-US" sz="1600" dirty="0"/>
              <a:t> is measured so well that we can distinguish the different </a:t>
            </a:r>
            <a:r>
              <a:rPr lang="en-US" sz="1600" i="1" dirty="0">
                <a:latin typeface="Times New Roman" panose="02020603050405020304" pitchFamily="18" charset="0"/>
                <a:cs typeface="Times New Roman" panose="02020603050405020304" pitchFamily="18" charset="0"/>
              </a:rPr>
              <a:t>X</a:t>
            </a:r>
            <a:r>
              <a:rPr lang="en-US" sz="1600" baseline="-25000" dirty="0"/>
              <a:t>i</a:t>
            </a:r>
            <a:r>
              <a:rPr lang="en-US" sz="1600" dirty="0"/>
              <a:t> from one another, then the neutrino must be observed in the corresponding state </a:t>
            </a:r>
            <a:r>
              <a:rPr lang="en-US" sz="1600" i="1" dirty="0">
                <a:sym typeface="Symbol"/>
              </a:rPr>
              <a:t></a:t>
            </a:r>
            <a:r>
              <a:rPr lang="en-US" sz="1600" baseline="-25000" dirty="0" err="1">
                <a:sym typeface="Symbol"/>
              </a:rPr>
              <a:t>i</a:t>
            </a:r>
            <a:r>
              <a:rPr lang="en-US" sz="1600" dirty="0">
                <a:sym typeface="Symbol"/>
              </a:rPr>
              <a:t>.</a:t>
            </a:r>
            <a:endParaRPr lang="en-US" sz="1600" dirty="0"/>
          </a:p>
          <a:p>
            <a:pPr eaLnBrk="1" hangingPunct="1"/>
            <a:endParaRPr lang="en-US" sz="1600" dirty="0"/>
          </a:p>
          <a:p>
            <a:pPr eaLnBrk="1" hangingPunct="1"/>
            <a:r>
              <a:rPr lang="en-US" sz="1600" dirty="0">
                <a:solidFill>
                  <a:srgbClr val="FF0000"/>
                </a:solidFill>
              </a:rPr>
              <a:t>If the neutrino is observed in a flavor state, the proportions of the 3 possible flavors are just squares of the MNS matrix elements, independent of time/distance.</a:t>
            </a:r>
          </a:p>
          <a:p>
            <a:pPr eaLnBrk="1" hangingPunct="1"/>
            <a:endParaRPr lang="en-US" sz="1600" dirty="0"/>
          </a:p>
          <a:p>
            <a:pPr eaLnBrk="1" hangingPunct="1"/>
            <a:r>
              <a:rPr lang="en-US" sz="1600" dirty="0"/>
              <a:t>However, most “observations” of state </a:t>
            </a:r>
            <a:r>
              <a:rPr lang="en-US" sz="1600" i="1" dirty="0">
                <a:latin typeface="Times New Roman" panose="02020603050405020304" pitchFamily="18" charset="0"/>
                <a:cs typeface="Times New Roman" panose="02020603050405020304" pitchFamily="18" charset="0"/>
              </a:rPr>
              <a:t>X</a:t>
            </a:r>
            <a:r>
              <a:rPr lang="en-US" sz="1600" dirty="0"/>
              <a:t> do not determine its energy so precisely that the above scenario holds.</a:t>
            </a:r>
          </a:p>
          <a:p>
            <a:pPr eaLnBrk="1" hangingPunct="1"/>
            <a:endParaRPr lang="en-US" sz="1600" dirty="0">
              <a:solidFill>
                <a:srgbClr val="FF0000"/>
              </a:solidFill>
            </a:endParaRPr>
          </a:p>
          <a:p>
            <a:pPr eaLnBrk="1" hangingPunct="1"/>
            <a:r>
              <a:rPr lang="en-US" sz="1600" dirty="0">
                <a:solidFill>
                  <a:srgbClr val="FF0000"/>
                </a:solidFill>
              </a:rPr>
              <a:t>Example: In a nuclear beta decay, </a:t>
            </a:r>
            <a:r>
              <a:rPr lang="en-US" sz="1600" i="1" dirty="0">
                <a:solidFill>
                  <a:srgbClr val="FF0000"/>
                </a:solidFill>
                <a:latin typeface="Times New Roman" panose="02020603050405020304" pitchFamily="18" charset="0"/>
                <a:cs typeface="Times New Roman" panose="02020603050405020304" pitchFamily="18" charset="0"/>
              </a:rPr>
              <a:t>A</a:t>
            </a:r>
            <a:r>
              <a:rPr lang="en-US" sz="1600" dirty="0">
                <a:solidFill>
                  <a:srgbClr val="FF0000"/>
                </a:solidFill>
              </a:rPr>
              <a:t> </a:t>
            </a:r>
            <a:r>
              <a:rPr lang="en-US" sz="1600" dirty="0">
                <a:solidFill>
                  <a:srgbClr val="FF0000"/>
                </a:solidFill>
                <a:sym typeface="Symbol"/>
              </a:rPr>
              <a:t> </a:t>
            </a:r>
            <a:r>
              <a:rPr lang="en-US" sz="1600" i="1" dirty="0">
                <a:solidFill>
                  <a:srgbClr val="FF0000"/>
                </a:solidFill>
                <a:latin typeface="Times New Roman" panose="02020603050405020304" pitchFamily="18" charset="0"/>
                <a:cs typeface="Times New Roman" panose="02020603050405020304" pitchFamily="18" charset="0"/>
                <a:sym typeface="Symbol"/>
              </a:rPr>
              <a:t>A</a:t>
            </a:r>
            <a:r>
              <a:rPr lang="en-US" sz="1600" dirty="0">
                <a:solidFill>
                  <a:srgbClr val="FF0000"/>
                </a:solidFill>
                <a:sym typeface="Symbol"/>
              </a:rPr>
              <a:t>’ </a:t>
            </a:r>
            <a:r>
              <a:rPr lang="en-US" sz="1600" i="1" dirty="0">
                <a:solidFill>
                  <a:srgbClr val="FF0000"/>
                </a:solidFill>
                <a:latin typeface="Times New Roman" panose="02020603050405020304" pitchFamily="18" charset="0"/>
                <a:cs typeface="Times New Roman" panose="02020603050405020304" pitchFamily="18" charset="0"/>
                <a:sym typeface="Symbol"/>
              </a:rPr>
              <a:t>e</a:t>
            </a:r>
            <a:r>
              <a:rPr lang="en-US" sz="1600" dirty="0">
                <a:solidFill>
                  <a:srgbClr val="FF0000"/>
                </a:solidFill>
                <a:sym typeface="Symbol"/>
              </a:rPr>
              <a:t> </a:t>
            </a:r>
            <a:r>
              <a:rPr lang="en-US" sz="1600" i="1" dirty="0">
                <a:solidFill>
                  <a:srgbClr val="FF0000"/>
                </a:solidFill>
                <a:latin typeface="Symbol" panose="05050102010706020507" pitchFamily="18" charset="2"/>
                <a:sym typeface="Symbol"/>
              </a:rPr>
              <a:t>n</a:t>
            </a:r>
            <a:r>
              <a:rPr lang="en-US" sz="1600" baseline="-25000" dirty="0">
                <a:solidFill>
                  <a:srgbClr val="FF0000"/>
                </a:solidFill>
                <a:sym typeface="Symbol"/>
              </a:rPr>
              <a:t>e</a:t>
            </a:r>
            <a:r>
              <a:rPr lang="en-US" sz="1600" dirty="0">
                <a:solidFill>
                  <a:srgbClr val="FF0000"/>
                </a:solidFill>
                <a:sym typeface="Symbol"/>
              </a:rPr>
              <a:t>, the interaction of </a:t>
            </a:r>
            <a:r>
              <a:rPr lang="en-US" sz="1600" i="1" dirty="0">
                <a:solidFill>
                  <a:srgbClr val="FF0000"/>
                </a:solidFill>
                <a:latin typeface="Times New Roman" panose="02020603050405020304" pitchFamily="18" charset="0"/>
                <a:cs typeface="Times New Roman" panose="02020603050405020304" pitchFamily="18" charset="0"/>
                <a:sym typeface="Symbol"/>
              </a:rPr>
              <a:t>A</a:t>
            </a:r>
            <a:r>
              <a:rPr lang="en-US" sz="1600" dirty="0">
                <a:solidFill>
                  <a:srgbClr val="FF0000"/>
                </a:solidFill>
                <a:sym typeface="Symbol"/>
              </a:rPr>
              <a:t>’ and </a:t>
            </a:r>
            <a:r>
              <a:rPr lang="en-US" sz="1600" i="1" dirty="0">
                <a:solidFill>
                  <a:srgbClr val="FF0000"/>
                </a:solidFill>
                <a:latin typeface="Times New Roman" panose="02020603050405020304" pitchFamily="18" charset="0"/>
                <a:cs typeface="Times New Roman" panose="02020603050405020304" pitchFamily="18" charset="0"/>
                <a:sym typeface="Symbol"/>
              </a:rPr>
              <a:t>e</a:t>
            </a:r>
            <a:r>
              <a:rPr lang="en-US" sz="1600" dirty="0">
                <a:solidFill>
                  <a:srgbClr val="FF0000"/>
                </a:solidFill>
                <a:sym typeface="Symbol"/>
              </a:rPr>
              <a:t> with nearby atoms does not “measure” their energies precisely.   Rather, the entanglement of the </a:t>
            </a:r>
            <a:r>
              <a:rPr lang="en-US" sz="1600" i="1" dirty="0">
                <a:solidFill>
                  <a:srgbClr val="FF0000"/>
                </a:solidFill>
                <a:latin typeface="Symbol" panose="05050102010706020507" pitchFamily="18" charset="2"/>
                <a:sym typeface="Symbol"/>
              </a:rPr>
              <a:t>n</a:t>
            </a:r>
            <a:r>
              <a:rPr lang="en-US" sz="1600" baseline="-25000" dirty="0">
                <a:solidFill>
                  <a:srgbClr val="FF0000"/>
                </a:solidFill>
                <a:sym typeface="Symbol"/>
              </a:rPr>
              <a:t>e</a:t>
            </a:r>
            <a:r>
              <a:rPr lang="en-US" sz="1600" dirty="0">
                <a:solidFill>
                  <a:srgbClr val="FF0000"/>
                </a:solidFill>
                <a:sym typeface="Symbol"/>
              </a:rPr>
              <a:t> with </a:t>
            </a:r>
            <a:r>
              <a:rPr lang="en-US" sz="1600" i="1" dirty="0">
                <a:solidFill>
                  <a:srgbClr val="FF0000"/>
                </a:solidFill>
                <a:latin typeface="Times New Roman" panose="02020603050405020304" pitchFamily="18" charset="0"/>
                <a:cs typeface="Times New Roman" panose="02020603050405020304" pitchFamily="18" charset="0"/>
                <a:sym typeface="Symbol"/>
              </a:rPr>
              <a:t>A</a:t>
            </a:r>
            <a:r>
              <a:rPr lang="en-US" sz="1600" dirty="0">
                <a:solidFill>
                  <a:srgbClr val="FF0000"/>
                </a:solidFill>
                <a:sym typeface="Symbol"/>
              </a:rPr>
              <a:t>’ and </a:t>
            </a:r>
            <a:r>
              <a:rPr lang="en-US" sz="1600" i="1" dirty="0">
                <a:solidFill>
                  <a:srgbClr val="FF0000"/>
                </a:solidFill>
                <a:latin typeface="Times New Roman" panose="02020603050405020304" pitchFamily="18" charset="0"/>
                <a:cs typeface="Times New Roman" panose="02020603050405020304" pitchFamily="18" charset="0"/>
                <a:sym typeface="Symbol"/>
              </a:rPr>
              <a:t>e</a:t>
            </a:r>
            <a:r>
              <a:rPr lang="en-US" sz="1600" dirty="0">
                <a:solidFill>
                  <a:srgbClr val="FF0000"/>
                </a:solidFill>
                <a:sym typeface="Symbol"/>
              </a:rPr>
              <a:t> becomes transferred to the neighbor atoms.</a:t>
            </a:r>
          </a:p>
          <a:p>
            <a:pPr eaLnBrk="1" hangingPunct="1"/>
            <a:endParaRPr lang="en-US" sz="1600" baseline="-25000" dirty="0">
              <a:solidFill>
                <a:srgbClr val="FF0000"/>
              </a:solidFill>
              <a:sym typeface="Symbol"/>
            </a:endParaRPr>
          </a:p>
          <a:p>
            <a:pPr eaLnBrk="1" hangingPunct="1"/>
            <a:endParaRPr lang="en-US" sz="1600" baseline="-25000" dirty="0">
              <a:solidFill>
                <a:srgbClr val="FF0000"/>
              </a:solidFill>
              <a:sym typeface="Symbol"/>
            </a:endParaRPr>
          </a:p>
          <a:p>
            <a:pPr eaLnBrk="1" hangingPunct="1"/>
            <a:endParaRPr lang="en-US" sz="1600" baseline="-25000" dirty="0">
              <a:solidFill>
                <a:srgbClr val="FF0000"/>
              </a:solidFill>
              <a:sym typeface="Symbol"/>
            </a:endParaRPr>
          </a:p>
          <a:p>
            <a:pPr eaLnBrk="1" hangingPunct="1"/>
            <a:endParaRPr lang="en-US" sz="1600" baseline="-25000" dirty="0">
              <a:solidFill>
                <a:srgbClr val="FF0000"/>
              </a:solidFill>
              <a:sym typeface="Symbol"/>
            </a:endParaRPr>
          </a:p>
          <a:p>
            <a:pPr eaLnBrk="1" hangingPunct="1"/>
            <a:r>
              <a:rPr lang="en-US" sz="1600" dirty="0">
                <a:sym typeface="Symbol"/>
              </a:rPr>
              <a:t>Optical experiments with entangled photons illustrate how measurement of the 2</a:t>
            </a:r>
            <a:r>
              <a:rPr lang="en-US" sz="1600" baseline="30000" dirty="0">
                <a:sym typeface="Symbol"/>
              </a:rPr>
              <a:t>nd</a:t>
            </a:r>
            <a:r>
              <a:rPr lang="en-US" sz="1600" dirty="0">
                <a:sym typeface="Symbol"/>
              </a:rPr>
              <a:t> photon of a pair can affect the quantum interference of the 1</a:t>
            </a:r>
            <a:r>
              <a:rPr lang="en-US" sz="1600" baseline="30000" dirty="0">
                <a:sym typeface="Symbol"/>
              </a:rPr>
              <a:t>st</a:t>
            </a:r>
            <a:r>
              <a:rPr lang="en-US" sz="1600" dirty="0">
                <a:sym typeface="Symbol"/>
              </a:rPr>
              <a:t> photon.</a:t>
            </a:r>
          </a:p>
          <a:p>
            <a:pPr eaLnBrk="1" hangingPunct="1"/>
            <a:r>
              <a:rPr lang="en-US" sz="1200" i="1" dirty="0">
                <a:solidFill>
                  <a:srgbClr val="FF0000"/>
                </a:solidFill>
              </a:rPr>
              <a:t>                   X.-S. Ma et al., Quantum erasure with causally disconnected choice, </a:t>
            </a:r>
            <a:r>
              <a:rPr lang="en-US" sz="1200" i="1" dirty="0">
                <a:solidFill>
                  <a:srgbClr val="FF0000"/>
                </a:solidFill>
                <a:hlinkClick r:id="rId2"/>
              </a:rPr>
              <a:t>Proc. Nat. Acad. Sci. </a:t>
            </a:r>
            <a:r>
              <a:rPr lang="en-US" sz="1200" b="1" i="1" dirty="0">
                <a:solidFill>
                  <a:srgbClr val="FF0000"/>
                </a:solidFill>
                <a:hlinkClick r:id="rId2"/>
              </a:rPr>
              <a:t>110</a:t>
            </a:r>
            <a:r>
              <a:rPr lang="en-US" sz="1200" i="1" dirty="0">
                <a:solidFill>
                  <a:srgbClr val="FF0000"/>
                </a:solidFill>
                <a:hlinkClick r:id="rId2"/>
              </a:rPr>
              <a:t>, 1221 (2013)</a:t>
            </a:r>
            <a:endParaRPr lang="en-US" sz="1200" i="1" dirty="0">
              <a:solidFill>
                <a:srgbClr val="FF0000"/>
              </a:solidFill>
            </a:endParaRPr>
          </a:p>
        </p:txBody>
      </p:sp>
      <p:sp>
        <p:nvSpPr>
          <p:cNvPr id="4"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5. Can Measurement of </a:t>
            </a:r>
            <a:r>
              <a:rPr lang="en-US" i="1" dirty="0">
                <a:latin typeface="Times New Roman" panose="02020603050405020304" pitchFamily="18" charset="0"/>
                <a:cs typeface="Times New Roman" panose="02020603050405020304" pitchFamily="18" charset="0"/>
              </a:rPr>
              <a:t>X</a:t>
            </a:r>
            <a:r>
              <a:rPr lang="en-US" dirty="0"/>
              <a:t> Suppress Neutrino Oscillations?</a:t>
            </a:r>
            <a:endParaRPr lang="en-US" dirty="0">
              <a:ea typeface="宋体" pitchFamily="2" charset="-122"/>
            </a:endParaRPr>
          </a:p>
        </p:txBody>
      </p:sp>
    </p:spTree>
    <p:extLst>
      <p:ext uri="{BB962C8B-B14F-4D97-AF65-F5344CB8AC3E}">
        <p14:creationId xmlns:p14="http://schemas.microsoft.com/office/powerpoint/2010/main" val="210321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6. What is Decoherence of Neutrino Oscillations?</a:t>
            </a:r>
            <a:endParaRPr lang="en-US" dirty="0">
              <a:ea typeface="宋体" pitchFamily="2" charset="-122"/>
            </a:endParaRPr>
          </a:p>
        </p:txBody>
      </p:sp>
      <p:sp>
        <p:nvSpPr>
          <p:cNvPr id="4" name="TextBox 1"/>
          <p:cNvSpPr txBox="1">
            <a:spLocks noChangeArrowheads="1"/>
          </p:cNvSpPr>
          <p:nvPr/>
        </p:nvSpPr>
        <p:spPr bwMode="auto">
          <a:xfrm>
            <a:off x="236538" y="476672"/>
            <a:ext cx="869156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600" dirty="0">
                <a:solidFill>
                  <a:srgbClr val="FF0000"/>
                </a:solidFill>
              </a:rPr>
              <a:t>Since the different </a:t>
            </a:r>
            <a:r>
              <a:rPr lang="en-US" sz="1600" i="1" dirty="0">
                <a:solidFill>
                  <a:srgbClr val="FF0000"/>
                </a:solidFill>
                <a:sym typeface="Symbol"/>
              </a:rPr>
              <a:t></a:t>
            </a:r>
            <a:r>
              <a:rPr lang="en-US" sz="1600" baseline="-25000" dirty="0" err="1">
                <a:solidFill>
                  <a:srgbClr val="FF0000"/>
                </a:solidFill>
                <a:sym typeface="Symbol"/>
              </a:rPr>
              <a:t>i</a:t>
            </a:r>
            <a:r>
              <a:rPr lang="en-US" sz="1600" dirty="0">
                <a:solidFill>
                  <a:srgbClr val="FF0000"/>
                </a:solidFill>
                <a:sym typeface="Symbol"/>
              </a:rPr>
              <a:t> have different energies, they have different velocities, such that their wavepackets no longer overlap at large enough distances, and neutrino oscillation should no longer be observable.</a:t>
            </a:r>
          </a:p>
          <a:p>
            <a:pPr eaLnBrk="1" hangingPunct="1"/>
            <a:endParaRPr lang="en-US" sz="1600" dirty="0">
              <a:solidFill>
                <a:srgbClr val="FF0000"/>
              </a:solidFill>
              <a:sym typeface="Symbol"/>
            </a:endParaRPr>
          </a:p>
          <a:p>
            <a:pPr eaLnBrk="1" hangingPunct="1"/>
            <a:r>
              <a:rPr lang="en-US" sz="1600" dirty="0">
                <a:sym typeface="Symbol"/>
              </a:rPr>
              <a:t>Can this effect ruin a long-baseline neutrino experiment, particularly one like JUNO where it is proposed to observe the ~ 15</a:t>
            </a:r>
            <a:r>
              <a:rPr lang="en-US" sz="1600" baseline="30000" dirty="0">
                <a:sym typeface="Symbol"/>
              </a:rPr>
              <a:t>th</a:t>
            </a:r>
            <a:r>
              <a:rPr lang="en-US" sz="1600" dirty="0">
                <a:sym typeface="Symbol"/>
              </a:rPr>
              <a:t> oscillation?</a:t>
            </a:r>
          </a:p>
          <a:p>
            <a:pPr eaLnBrk="1" hangingPunct="1"/>
            <a:endParaRPr lang="en-US" sz="1400" dirty="0">
              <a:solidFill>
                <a:srgbClr val="FF0000"/>
              </a:solidFill>
              <a:sym typeface="Symbol"/>
            </a:endParaRPr>
          </a:p>
          <a:p>
            <a:pPr eaLnBrk="1" hangingPunct="1"/>
            <a:r>
              <a:rPr lang="en-US" sz="1600" dirty="0">
                <a:solidFill>
                  <a:srgbClr val="FF0000"/>
                </a:solidFill>
                <a:sym typeface="Symbol"/>
              </a:rPr>
              <a:t>NO!    </a:t>
            </a:r>
          </a:p>
          <a:p>
            <a:pPr eaLnBrk="1" hangingPunct="1"/>
            <a:endParaRPr lang="en-US" sz="1400" dirty="0">
              <a:solidFill>
                <a:srgbClr val="FF0000"/>
              </a:solidFill>
              <a:sym typeface="Symbol"/>
            </a:endParaRPr>
          </a:p>
          <a:p>
            <a:pPr eaLnBrk="1" hangingPunct="1"/>
            <a:r>
              <a:rPr lang="en-US" sz="1600" dirty="0">
                <a:sym typeface="Symbol"/>
              </a:rPr>
              <a:t>That is, when the neutrinos are observed at some large, </a:t>
            </a:r>
            <a:r>
              <a:rPr lang="en-US" sz="1600" dirty="0">
                <a:solidFill>
                  <a:srgbClr val="C00000"/>
                </a:solidFill>
                <a:sym typeface="Symbol"/>
              </a:rPr>
              <a:t>fixed</a:t>
            </a:r>
            <a:r>
              <a:rPr lang="en-US" sz="1600" dirty="0">
                <a:sym typeface="Symbol"/>
              </a:rPr>
              <a:t> distance, and one looks for evidence of oscillations in their energy spectra, if the detector resolution is good enough to resolve the oscillations, this guarantees that the wavepackets of the different </a:t>
            </a:r>
            <a:r>
              <a:rPr lang="en-US" sz="1600" i="1" dirty="0">
                <a:sym typeface="Symbol"/>
              </a:rPr>
              <a:t></a:t>
            </a:r>
            <a:r>
              <a:rPr lang="en-US" sz="1600" baseline="-25000" dirty="0">
                <a:sym typeface="Symbol"/>
              </a:rPr>
              <a:t>i</a:t>
            </a:r>
            <a:r>
              <a:rPr lang="en-US" sz="1600" dirty="0">
                <a:sym typeface="Symbol"/>
              </a:rPr>
              <a:t> still overlap (barely).  </a:t>
            </a:r>
            <a:r>
              <a:rPr lang="en-US" sz="1600" dirty="0"/>
              <a:t>  </a:t>
            </a:r>
          </a:p>
          <a:p>
            <a:pPr eaLnBrk="1" hangingPunct="1"/>
            <a:endParaRPr lang="en-US" sz="1600" dirty="0">
              <a:solidFill>
                <a:srgbClr val="FF0000"/>
              </a:solidFill>
            </a:endParaRPr>
          </a:p>
          <a:p>
            <a:pPr eaLnBrk="1" hangingPunct="1"/>
            <a:r>
              <a:rPr lang="en-US" sz="1600" dirty="0">
                <a:solidFill>
                  <a:srgbClr val="FF0000"/>
                </a:solidFill>
              </a:rPr>
              <a:t>On the other hand, if the detector energy resolution is poor, and the oscillations can’t be resolved in the energy spectrum, the quantum description of this is that the </a:t>
            </a:r>
            <a:r>
              <a:rPr lang="en-US" sz="1600" i="1" dirty="0">
                <a:solidFill>
                  <a:srgbClr val="FF0000"/>
                </a:solidFill>
                <a:sym typeface="Symbol"/>
              </a:rPr>
              <a:t></a:t>
            </a:r>
            <a:r>
              <a:rPr lang="en-US" sz="1600" baseline="-25000" dirty="0">
                <a:solidFill>
                  <a:srgbClr val="FF0000"/>
                </a:solidFill>
                <a:sym typeface="Symbol"/>
              </a:rPr>
              <a:t>i</a:t>
            </a:r>
            <a:r>
              <a:rPr lang="en-US" sz="1600" dirty="0">
                <a:solidFill>
                  <a:srgbClr val="FF0000"/>
                </a:solidFill>
                <a:sym typeface="Symbol"/>
              </a:rPr>
              <a:t> have “decohered” because their wave packets don’t overlap.</a:t>
            </a:r>
            <a:endParaRPr lang="en-US" sz="1600" dirty="0">
              <a:solidFill>
                <a:srgbClr val="FF0000"/>
              </a:solidFill>
            </a:endParaRPr>
          </a:p>
          <a:p>
            <a:pPr eaLnBrk="1" hangingPunct="1"/>
            <a:endParaRPr lang="en-US" sz="1600" dirty="0"/>
          </a:p>
          <a:p>
            <a:pPr eaLnBrk="1" hangingPunct="1"/>
            <a:r>
              <a:rPr lang="en-US" sz="1600" dirty="0"/>
              <a:t>Moral:  If you want to see neutrino oscillations, you have to observe them with a “good enough” detector.</a:t>
            </a:r>
          </a:p>
        </p:txBody>
      </p:sp>
      <p:sp>
        <p:nvSpPr>
          <p:cNvPr id="5" name="TextBox 4"/>
          <p:cNvSpPr txBox="1"/>
          <p:nvPr/>
        </p:nvSpPr>
        <p:spPr>
          <a:xfrm>
            <a:off x="935597" y="5805264"/>
            <a:ext cx="7488832" cy="738664"/>
          </a:xfrm>
          <a:prstGeom prst="rect">
            <a:avLst/>
          </a:prstGeom>
          <a:noFill/>
        </p:spPr>
        <p:txBody>
          <a:bodyPr wrap="square" rtlCol="0">
            <a:spAutoFit/>
          </a:bodyPr>
          <a:lstStyle/>
          <a:p>
            <a:r>
              <a:rPr lang="en-US" sz="1400" i="1" dirty="0">
                <a:solidFill>
                  <a:srgbClr val="FF0000"/>
                </a:solidFill>
              </a:rPr>
              <a:t>Neutrinos from sources at different distances are not coherent with one another, which blurs the oscillations when source size </a:t>
            </a:r>
            <a:r>
              <a:rPr lang="en-US" sz="1400" i="1" dirty="0">
                <a:solidFill>
                  <a:srgbClr val="FF0000"/>
                </a:solidFill>
                <a:sym typeface="Symbol"/>
              </a:rPr>
              <a:t></a:t>
            </a:r>
            <a:r>
              <a:rPr lang="en-US" sz="1400" i="1" dirty="0">
                <a:solidFill>
                  <a:srgbClr val="FF0000"/>
                </a:solidFill>
              </a:rPr>
              <a:t> oscillation length (as for solar neutrinos and supernovae).                                         Dirac: </a:t>
            </a:r>
            <a:r>
              <a:rPr lang="en-US" sz="1400" i="1" dirty="0">
                <a:solidFill>
                  <a:srgbClr val="FF0000"/>
                </a:solidFill>
                <a:hlinkClick r:id="rId2"/>
              </a:rPr>
              <a:t>A photon interferes only with itself</a:t>
            </a:r>
            <a:r>
              <a:rPr lang="en-US" sz="1400" i="1" dirty="0">
                <a:solidFill>
                  <a:srgbClr val="FF0000"/>
                </a:solidFill>
              </a:rPr>
              <a:t>…</a:t>
            </a:r>
          </a:p>
        </p:txBody>
      </p:sp>
    </p:spTree>
    <p:extLst>
      <p:ext uri="{BB962C8B-B14F-4D97-AF65-F5344CB8AC3E}">
        <p14:creationId xmlns:p14="http://schemas.microsoft.com/office/powerpoint/2010/main" val="15279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Coherence Length</a:t>
            </a:r>
            <a:endParaRPr lang="en-US" dirty="0">
              <a:ea typeface="宋体" pitchFamily="2" charset="-122"/>
            </a:endParaRPr>
          </a:p>
        </p:txBody>
      </p:sp>
      <p:sp>
        <p:nvSpPr>
          <p:cNvPr id="4" name="TextBox 1"/>
          <p:cNvSpPr txBox="1">
            <a:spLocks noChangeArrowheads="1"/>
          </p:cNvSpPr>
          <p:nvPr/>
        </p:nvSpPr>
        <p:spPr bwMode="auto">
          <a:xfrm>
            <a:off x="107504" y="476672"/>
            <a:ext cx="9036496" cy="376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600" dirty="0">
                <a:solidFill>
                  <a:srgbClr val="FF0000"/>
                </a:solidFill>
              </a:rPr>
              <a:t>We review the concept of coherence length by consideration of the neutrino types, 1 and 2,</a:t>
            </a:r>
          </a:p>
          <a:p>
            <a:pPr eaLnBrk="1" hangingPunct="1"/>
            <a:r>
              <a:rPr lang="en-US" sz="1600" dirty="0">
                <a:solidFill>
                  <a:srgbClr val="FF0000"/>
                </a:solidFill>
              </a:rPr>
              <a:t>with masses      and well defined energies              and momenta     in the lab frame,  </a:t>
            </a: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200" dirty="0">
              <a:solidFill>
                <a:srgbClr val="FF0000"/>
              </a:solidFill>
            </a:endParaRPr>
          </a:p>
          <a:p>
            <a:pPr eaLnBrk="1" hangingPunct="1"/>
            <a:r>
              <a:rPr lang="en-US" sz="1600" dirty="0"/>
              <a:t>Physical neutrinos are not plane-wave states as above, but are wave packets with a spread of energies         with time spread                      and spatial width</a:t>
            </a:r>
          </a:p>
          <a:p>
            <a:pPr eaLnBrk="1" hangingPunct="1"/>
            <a:endParaRPr lang="en-US" sz="1200" dirty="0">
              <a:solidFill>
                <a:srgbClr val="FF0000"/>
              </a:solidFill>
            </a:endParaRPr>
          </a:p>
          <a:p>
            <a:pPr eaLnBrk="1" hangingPunct="1"/>
            <a:r>
              <a:rPr lang="en-US" sz="1600" dirty="0">
                <a:solidFill>
                  <a:srgbClr val="FF0000"/>
                </a:solidFill>
              </a:rPr>
              <a:t>The wave packet </a:t>
            </a:r>
            <a:r>
              <a:rPr lang="en-US" sz="1600" dirty="0" err="1">
                <a:solidFill>
                  <a:srgbClr val="FF0000"/>
                </a:solidFill>
              </a:rPr>
              <a:t>decoheres</a:t>
            </a:r>
            <a:r>
              <a:rPr lang="en-US" sz="1600" dirty="0">
                <a:solidFill>
                  <a:srgbClr val="FF0000"/>
                </a:solidFill>
              </a:rPr>
              <a:t> when the packets of types 1 and 2 cease to overlap, </a:t>
            </a:r>
            <a:r>
              <a:rPr lang="en-US" sz="1600" i="1" dirty="0">
                <a:solidFill>
                  <a:srgbClr val="FF0000"/>
                </a:solidFill>
              </a:rPr>
              <a:t>i.e</a:t>
            </a:r>
            <a:r>
              <a:rPr lang="en-US" sz="1600" dirty="0">
                <a:solidFill>
                  <a:srgbClr val="FF0000"/>
                </a:solidFill>
              </a:rPr>
              <a:t>., when</a:t>
            </a:r>
          </a:p>
          <a:p>
            <a:pPr eaLnBrk="1" hangingPunct="1"/>
            <a:endParaRPr lang="en-US" sz="1600" dirty="0">
              <a:solidFill>
                <a:srgbClr val="FF0000"/>
              </a:solidFill>
            </a:endParaRPr>
          </a:p>
          <a:p>
            <a:pPr eaLnBrk="1" hangingPunct="1"/>
            <a:r>
              <a:rPr lang="en-US" sz="1600" dirty="0">
                <a:solidFill>
                  <a:srgbClr val="FF0000"/>
                </a:solidFill>
              </a:rPr>
              <a:t>  </a:t>
            </a:r>
            <a:endParaRPr lang="en-US"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858862715"/>
              </p:ext>
            </p:extLst>
          </p:nvPr>
        </p:nvGraphicFramePr>
        <p:xfrm>
          <a:off x="1367644" y="764704"/>
          <a:ext cx="276225" cy="357188"/>
        </p:xfrm>
        <a:graphic>
          <a:graphicData uri="http://schemas.openxmlformats.org/presentationml/2006/ole">
            <mc:AlternateContent xmlns:mc="http://schemas.openxmlformats.org/markup-compatibility/2006">
              <mc:Choice xmlns:v="urn:schemas-microsoft-com:vml" Requires="v">
                <p:oleObj spid="_x0000_s43109" name="Equation" r:id="rId3" imgW="177480" imgH="228600" progId="Equation.DSMT4">
                  <p:embed/>
                </p:oleObj>
              </mc:Choice>
              <mc:Fallback>
                <p:oleObj name="Equation" r:id="rId3" imgW="177480" imgH="228600" progId="Equation.DSMT4">
                  <p:embed/>
                  <p:pic>
                    <p:nvPicPr>
                      <p:cNvPr id="0" name=""/>
                      <p:cNvPicPr/>
                      <p:nvPr/>
                    </p:nvPicPr>
                    <p:blipFill>
                      <a:blip r:embed="rId4"/>
                      <a:stretch>
                        <a:fillRect/>
                      </a:stretch>
                    </p:blipFill>
                    <p:spPr>
                      <a:xfrm>
                        <a:off x="1367644" y="764704"/>
                        <a:ext cx="276225" cy="3571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7437678"/>
              </p:ext>
            </p:extLst>
          </p:nvPr>
        </p:nvGraphicFramePr>
        <p:xfrm>
          <a:off x="6192180" y="767556"/>
          <a:ext cx="236537" cy="357188"/>
        </p:xfrm>
        <a:graphic>
          <a:graphicData uri="http://schemas.openxmlformats.org/presentationml/2006/ole">
            <mc:AlternateContent xmlns:mc="http://schemas.openxmlformats.org/markup-compatibility/2006">
              <mc:Choice xmlns:v="urn:schemas-microsoft-com:vml" Requires="v">
                <p:oleObj spid="_x0000_s43110" name="Equation" r:id="rId5" imgW="152280" imgH="228600" progId="Equation.DSMT4">
                  <p:embed/>
                </p:oleObj>
              </mc:Choice>
              <mc:Fallback>
                <p:oleObj name="Equation" r:id="rId5" imgW="152280" imgH="228600" progId="Equation.DSMT4">
                  <p:embed/>
                  <p:pic>
                    <p:nvPicPr>
                      <p:cNvPr id="0" name=""/>
                      <p:cNvPicPr/>
                      <p:nvPr/>
                    </p:nvPicPr>
                    <p:blipFill>
                      <a:blip r:embed="rId6"/>
                      <a:stretch>
                        <a:fillRect/>
                      </a:stretch>
                    </p:blipFill>
                    <p:spPr>
                      <a:xfrm>
                        <a:off x="6192180" y="767556"/>
                        <a:ext cx="236537" cy="3571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95753628"/>
              </p:ext>
            </p:extLst>
          </p:nvPr>
        </p:nvGraphicFramePr>
        <p:xfrm>
          <a:off x="4160006" y="765175"/>
          <a:ext cx="808038" cy="357188"/>
        </p:xfrm>
        <a:graphic>
          <a:graphicData uri="http://schemas.openxmlformats.org/presentationml/2006/ole">
            <mc:AlternateContent xmlns:mc="http://schemas.openxmlformats.org/markup-compatibility/2006">
              <mc:Choice xmlns:v="urn:schemas-microsoft-com:vml" Requires="v">
                <p:oleObj spid="_x0000_s43111" name="Equation" r:id="rId7" imgW="520560" imgH="228600" progId="Equation.DSMT4">
                  <p:embed/>
                </p:oleObj>
              </mc:Choice>
              <mc:Fallback>
                <p:oleObj name="Equation" r:id="rId7" imgW="520560" imgH="228600" progId="Equation.DSMT4">
                  <p:embed/>
                  <p:pic>
                    <p:nvPicPr>
                      <p:cNvPr id="0" name=""/>
                      <p:cNvPicPr/>
                      <p:nvPr/>
                    </p:nvPicPr>
                    <p:blipFill>
                      <a:blip r:embed="rId8"/>
                      <a:stretch>
                        <a:fillRect/>
                      </a:stretch>
                    </p:blipFill>
                    <p:spPr>
                      <a:xfrm>
                        <a:off x="4160006" y="765175"/>
                        <a:ext cx="808038" cy="3571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6884722"/>
              </p:ext>
            </p:extLst>
          </p:nvPr>
        </p:nvGraphicFramePr>
        <p:xfrm>
          <a:off x="739775" y="1122363"/>
          <a:ext cx="7677150" cy="1190625"/>
        </p:xfrm>
        <a:graphic>
          <a:graphicData uri="http://schemas.openxmlformats.org/presentationml/2006/ole">
            <mc:AlternateContent xmlns:mc="http://schemas.openxmlformats.org/markup-compatibility/2006">
              <mc:Choice xmlns:v="urn:schemas-microsoft-com:vml" Requires="v">
                <p:oleObj spid="_x0000_s43112" name="Equation" r:id="rId9" imgW="4940280" imgH="761760" progId="Equation.DSMT4">
                  <p:embed/>
                </p:oleObj>
              </mc:Choice>
              <mc:Fallback>
                <p:oleObj name="Equation" r:id="rId9" imgW="4940280" imgH="761760" progId="Equation.DSMT4">
                  <p:embed/>
                  <p:pic>
                    <p:nvPicPr>
                      <p:cNvPr id="0" name=""/>
                      <p:cNvPicPr/>
                      <p:nvPr/>
                    </p:nvPicPr>
                    <p:blipFill>
                      <a:blip r:embed="rId10"/>
                      <a:stretch>
                        <a:fillRect/>
                      </a:stretch>
                    </p:blipFill>
                    <p:spPr>
                      <a:xfrm>
                        <a:off x="739775" y="1122363"/>
                        <a:ext cx="7677150" cy="11906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565902525"/>
              </p:ext>
            </p:extLst>
          </p:nvPr>
        </p:nvGraphicFramePr>
        <p:xfrm>
          <a:off x="1038585" y="2711772"/>
          <a:ext cx="473075" cy="357188"/>
        </p:xfrm>
        <a:graphic>
          <a:graphicData uri="http://schemas.openxmlformats.org/presentationml/2006/ole">
            <mc:AlternateContent xmlns:mc="http://schemas.openxmlformats.org/markup-compatibility/2006">
              <mc:Choice xmlns:v="urn:schemas-microsoft-com:vml" Requires="v">
                <p:oleObj spid="_x0000_s43113" name="Equation" r:id="rId11" imgW="304560" imgH="228600" progId="Equation.DSMT4">
                  <p:embed/>
                </p:oleObj>
              </mc:Choice>
              <mc:Fallback>
                <p:oleObj name="Equation" r:id="rId11" imgW="304560" imgH="228600" progId="Equation.DSMT4">
                  <p:embed/>
                  <p:pic>
                    <p:nvPicPr>
                      <p:cNvPr id="0" name=""/>
                      <p:cNvPicPr/>
                      <p:nvPr/>
                    </p:nvPicPr>
                    <p:blipFill>
                      <a:blip r:embed="rId12"/>
                      <a:stretch>
                        <a:fillRect/>
                      </a:stretch>
                    </p:blipFill>
                    <p:spPr>
                      <a:xfrm>
                        <a:off x="1038585" y="2711772"/>
                        <a:ext cx="473075" cy="35718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59279622"/>
              </p:ext>
            </p:extLst>
          </p:nvPr>
        </p:nvGraphicFramePr>
        <p:xfrm>
          <a:off x="6110882" y="2708920"/>
          <a:ext cx="1341438" cy="357188"/>
        </p:xfrm>
        <a:graphic>
          <a:graphicData uri="http://schemas.openxmlformats.org/presentationml/2006/ole">
            <mc:AlternateContent xmlns:mc="http://schemas.openxmlformats.org/markup-compatibility/2006">
              <mc:Choice xmlns:v="urn:schemas-microsoft-com:vml" Requires="v">
                <p:oleObj spid="_x0000_s43114" name="Equation" r:id="rId13" imgW="863280" imgH="228600" progId="Equation.DSMT4">
                  <p:embed/>
                </p:oleObj>
              </mc:Choice>
              <mc:Fallback>
                <p:oleObj name="Equation" r:id="rId13" imgW="863280" imgH="228600" progId="Equation.DSMT4">
                  <p:embed/>
                  <p:pic>
                    <p:nvPicPr>
                      <p:cNvPr id="0" name=""/>
                      <p:cNvPicPr/>
                      <p:nvPr/>
                    </p:nvPicPr>
                    <p:blipFill>
                      <a:blip r:embed="rId14"/>
                      <a:stretch>
                        <a:fillRect/>
                      </a:stretch>
                    </p:blipFill>
                    <p:spPr>
                      <a:xfrm>
                        <a:off x="6110882" y="2708920"/>
                        <a:ext cx="1341438" cy="35718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794462426"/>
              </p:ext>
            </p:extLst>
          </p:nvPr>
        </p:nvGraphicFramePr>
        <p:xfrm>
          <a:off x="3169605" y="2708920"/>
          <a:ext cx="1222375" cy="357188"/>
        </p:xfrm>
        <a:graphic>
          <a:graphicData uri="http://schemas.openxmlformats.org/presentationml/2006/ole">
            <mc:AlternateContent xmlns:mc="http://schemas.openxmlformats.org/markup-compatibility/2006">
              <mc:Choice xmlns:v="urn:schemas-microsoft-com:vml" Requires="v">
                <p:oleObj spid="_x0000_s43115" name="Equation" r:id="rId15" imgW="787320" imgH="228600" progId="Equation.DSMT4">
                  <p:embed/>
                </p:oleObj>
              </mc:Choice>
              <mc:Fallback>
                <p:oleObj name="Equation" r:id="rId15" imgW="787320" imgH="228600" progId="Equation.DSMT4">
                  <p:embed/>
                  <p:pic>
                    <p:nvPicPr>
                      <p:cNvPr id="0" name=""/>
                      <p:cNvPicPr/>
                      <p:nvPr/>
                    </p:nvPicPr>
                    <p:blipFill>
                      <a:blip r:embed="rId16"/>
                      <a:stretch>
                        <a:fillRect/>
                      </a:stretch>
                    </p:blipFill>
                    <p:spPr>
                      <a:xfrm>
                        <a:off x="3169605" y="2708920"/>
                        <a:ext cx="1222375" cy="35718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357137726"/>
              </p:ext>
            </p:extLst>
          </p:nvPr>
        </p:nvGraphicFramePr>
        <p:xfrm>
          <a:off x="1776413" y="3509963"/>
          <a:ext cx="5584825" cy="2103437"/>
        </p:xfrm>
        <a:graphic>
          <a:graphicData uri="http://schemas.openxmlformats.org/presentationml/2006/ole">
            <mc:AlternateContent xmlns:mc="http://schemas.openxmlformats.org/markup-compatibility/2006">
              <mc:Choice xmlns:v="urn:schemas-microsoft-com:vml" Requires="v">
                <p:oleObj spid="_x0000_s43116" name="Equation" r:id="rId17" imgW="3593880" imgH="1346040" progId="Equation.DSMT4">
                  <p:embed/>
                </p:oleObj>
              </mc:Choice>
              <mc:Fallback>
                <p:oleObj name="Equation" r:id="rId17" imgW="3593880" imgH="1346040" progId="Equation.DSMT4">
                  <p:embed/>
                  <p:pic>
                    <p:nvPicPr>
                      <p:cNvPr id="0" name=""/>
                      <p:cNvPicPr/>
                      <p:nvPr/>
                    </p:nvPicPr>
                    <p:blipFill>
                      <a:blip r:embed="rId18"/>
                      <a:stretch>
                        <a:fillRect/>
                      </a:stretch>
                    </p:blipFill>
                    <p:spPr>
                      <a:xfrm>
                        <a:off x="1776413" y="3509963"/>
                        <a:ext cx="5584825" cy="2103437"/>
                      </a:xfrm>
                      <a:prstGeom prst="rect">
                        <a:avLst/>
                      </a:prstGeom>
                    </p:spPr>
                  </p:pic>
                </p:oleObj>
              </mc:Fallback>
            </mc:AlternateContent>
          </a:graphicData>
        </a:graphic>
      </p:graphicFrame>
      <p:sp>
        <p:nvSpPr>
          <p:cNvPr id="16" name="TextBox 15"/>
          <p:cNvSpPr txBox="1"/>
          <p:nvPr/>
        </p:nvSpPr>
        <p:spPr>
          <a:xfrm>
            <a:off x="2869091" y="5664499"/>
            <a:ext cx="5447325" cy="824841"/>
          </a:xfrm>
          <a:prstGeom prst="rect">
            <a:avLst/>
          </a:prstGeom>
          <a:noFill/>
        </p:spPr>
        <p:txBody>
          <a:bodyPr wrap="none" rtlCol="0">
            <a:spAutoFit/>
          </a:bodyPr>
          <a:lstStyle/>
          <a:p>
            <a:r>
              <a:rPr lang="en-US" sz="1400" i="1" dirty="0"/>
              <a:t>C. </a:t>
            </a:r>
            <a:r>
              <a:rPr lang="en-US" sz="1400" i="1" dirty="0" err="1"/>
              <a:t>Giunti</a:t>
            </a:r>
            <a:r>
              <a:rPr lang="en-US" sz="1400" i="1" dirty="0"/>
              <a:t>, C.W. Kim and U.W. Lee, </a:t>
            </a:r>
            <a:r>
              <a:rPr lang="en-US" sz="1400" i="1" dirty="0">
                <a:hlinkClick r:id="rId19"/>
              </a:rPr>
              <a:t>Phys. Lett. B </a:t>
            </a:r>
            <a:r>
              <a:rPr lang="en-US" sz="1400" b="1" i="1" dirty="0">
                <a:hlinkClick r:id="rId19"/>
              </a:rPr>
              <a:t>421</a:t>
            </a:r>
            <a:r>
              <a:rPr lang="en-US" sz="1400" i="1" dirty="0">
                <a:hlinkClick r:id="rId19"/>
              </a:rPr>
              <a:t>, 237 (1998</a:t>
            </a:r>
            <a:r>
              <a:rPr lang="en-US" sz="1400" i="1" dirty="0">
                <a:hlinkClick r:id="rId20"/>
              </a:rPr>
              <a:t>)</a:t>
            </a:r>
            <a:endParaRPr lang="en-US" sz="1400" i="1" dirty="0"/>
          </a:p>
          <a:p>
            <a:r>
              <a:rPr lang="en-US" sz="1400" i="1" dirty="0"/>
              <a:t>                                   T. </a:t>
            </a:r>
            <a:r>
              <a:rPr lang="en-US" sz="1400" i="1" dirty="0" err="1"/>
              <a:t>Ohlsson</a:t>
            </a:r>
            <a:r>
              <a:rPr lang="en-US" sz="1400" i="1" dirty="0"/>
              <a:t>, </a:t>
            </a:r>
            <a:r>
              <a:rPr lang="en-US" sz="1400" i="1" dirty="0">
                <a:hlinkClick r:id="rId21"/>
              </a:rPr>
              <a:t>Phys. Lett. B </a:t>
            </a:r>
            <a:r>
              <a:rPr lang="en-US" sz="1400" b="1" i="1" dirty="0">
                <a:hlinkClick r:id="rId21"/>
              </a:rPr>
              <a:t>502</a:t>
            </a:r>
            <a:r>
              <a:rPr lang="en-US" sz="1400" i="1" dirty="0">
                <a:hlinkClick r:id="rId21"/>
              </a:rPr>
              <a:t>, 158 (2001)</a:t>
            </a:r>
            <a:endParaRPr lang="en-US" sz="1400" i="1" dirty="0"/>
          </a:p>
          <a:p>
            <a:r>
              <a:rPr lang="en-US" sz="1400" i="1" dirty="0"/>
              <a:t>                                M. </a:t>
            </a:r>
            <a:r>
              <a:rPr lang="en-US" sz="1400" i="1" dirty="0" err="1"/>
              <a:t>Beuthe</a:t>
            </a:r>
            <a:r>
              <a:rPr lang="en-US" sz="1400" i="1" dirty="0"/>
              <a:t>, </a:t>
            </a:r>
            <a:r>
              <a:rPr lang="en-US" sz="1400" i="1" dirty="0">
                <a:hlinkClick r:id="rId22"/>
              </a:rPr>
              <a:t>Phys. Rev. D </a:t>
            </a:r>
            <a:r>
              <a:rPr lang="en-US" sz="1400" b="1" i="1" dirty="0">
                <a:hlinkClick r:id="rId22"/>
              </a:rPr>
              <a:t>66</a:t>
            </a:r>
            <a:r>
              <a:rPr lang="en-US" sz="1400" i="1" dirty="0">
                <a:hlinkClick r:id="rId22"/>
              </a:rPr>
              <a:t>, 013003 (2002)</a:t>
            </a:r>
            <a:endParaRPr lang="en-US" sz="1400" i="1" dirty="0"/>
          </a:p>
        </p:txBody>
      </p:sp>
      <p:sp>
        <p:nvSpPr>
          <p:cNvPr id="15" name="Rectangle 14"/>
          <p:cNvSpPr/>
          <p:nvPr/>
        </p:nvSpPr>
        <p:spPr>
          <a:xfrm>
            <a:off x="3275856" y="4941168"/>
            <a:ext cx="2412268" cy="684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731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a:t>Oscillation  </a:t>
            </a:r>
            <a:r>
              <a:rPr lang="en-US" dirty="0"/>
              <a:t>Length</a:t>
            </a:r>
            <a:endParaRPr lang="en-US" dirty="0">
              <a:ea typeface="宋体" pitchFamily="2" charset="-122"/>
            </a:endParaRPr>
          </a:p>
        </p:txBody>
      </p:sp>
      <p:sp>
        <p:nvSpPr>
          <p:cNvPr id="4" name="TextBox 1"/>
          <p:cNvSpPr txBox="1">
            <a:spLocks noChangeArrowheads="1"/>
          </p:cNvSpPr>
          <p:nvPr/>
        </p:nvSpPr>
        <p:spPr bwMode="auto">
          <a:xfrm>
            <a:off x="107504" y="476672"/>
            <a:ext cx="9036496" cy="299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600" dirty="0">
                <a:solidFill>
                  <a:srgbClr val="FF0000"/>
                </a:solidFill>
              </a:rPr>
              <a:t>We also remind you of the concept of oscillation length for the case of two neutrino flavors, </a:t>
            </a:r>
          </a:p>
          <a:p>
            <a:pPr eaLnBrk="1" hangingPunct="1"/>
            <a:r>
              <a:rPr lang="en-US" sz="1600" dirty="0">
                <a:solidFill>
                  <a:srgbClr val="FF0000"/>
                </a:solidFill>
              </a:rPr>
              <a:t>    and     </a:t>
            </a:r>
          </a:p>
          <a:p>
            <a:pPr eaLnBrk="1" hangingPunct="1"/>
            <a:r>
              <a:rPr lang="en-US" sz="1600" dirty="0">
                <a:solidFill>
                  <a:srgbClr val="FF0000"/>
                </a:solidFill>
              </a:rPr>
              <a:t> </a:t>
            </a:r>
          </a:p>
          <a:p>
            <a:pPr eaLnBrk="1" hangingPunct="1"/>
            <a:endParaRPr lang="en-US" sz="1600" dirty="0">
              <a:solidFill>
                <a:srgbClr val="FF0000"/>
              </a:solidFill>
            </a:endParaRPr>
          </a:p>
          <a:p>
            <a:pPr eaLnBrk="1" hangingPunct="1"/>
            <a:r>
              <a:rPr lang="en-US" sz="1600" dirty="0"/>
              <a:t>Suppose have pure flavor state     at the origin at</a:t>
            </a: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r>
              <a:rPr lang="en-US" sz="1600" dirty="0">
                <a:solidFill>
                  <a:srgbClr val="FF0000"/>
                </a:solidFill>
              </a:rPr>
              <a:t>  </a:t>
            </a:r>
            <a:endParaRPr lang="en-US" sz="1600" dirty="0"/>
          </a:p>
        </p:txBody>
      </p:sp>
      <p:graphicFrame>
        <p:nvGraphicFramePr>
          <p:cNvPr id="6" name="Object 5"/>
          <p:cNvGraphicFramePr>
            <a:graphicFrameLocks noChangeAspect="1"/>
          </p:cNvGraphicFramePr>
          <p:nvPr>
            <p:extLst>
              <p:ext uri="{D42A27DB-BD31-4B8C-83A1-F6EECF244321}">
                <p14:modId xmlns:p14="http://schemas.microsoft.com/office/powerpoint/2010/main" val="245817893"/>
              </p:ext>
            </p:extLst>
          </p:nvPr>
        </p:nvGraphicFramePr>
        <p:xfrm>
          <a:off x="143508" y="836712"/>
          <a:ext cx="196850" cy="217488"/>
        </p:xfrm>
        <a:graphic>
          <a:graphicData uri="http://schemas.openxmlformats.org/presentationml/2006/ole">
            <mc:AlternateContent xmlns:mc="http://schemas.openxmlformats.org/markup-compatibility/2006">
              <mc:Choice xmlns:v="urn:schemas-microsoft-com:vml" Requires="v">
                <p:oleObj spid="_x0000_s34653" name="Equation" r:id="rId3" imgW="126720" imgH="139680" progId="Equation.DSMT4">
                  <p:embed/>
                </p:oleObj>
              </mc:Choice>
              <mc:Fallback>
                <p:oleObj name="Equation" r:id="rId3" imgW="126720" imgH="139680" progId="Equation.DSMT4">
                  <p:embed/>
                  <p:pic>
                    <p:nvPicPr>
                      <p:cNvPr id="0" name=""/>
                      <p:cNvPicPr/>
                      <p:nvPr/>
                    </p:nvPicPr>
                    <p:blipFill>
                      <a:blip r:embed="rId4"/>
                      <a:stretch>
                        <a:fillRect/>
                      </a:stretch>
                    </p:blipFill>
                    <p:spPr>
                      <a:xfrm>
                        <a:off x="143508" y="836712"/>
                        <a:ext cx="196850" cy="21748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27479779"/>
              </p:ext>
            </p:extLst>
          </p:nvPr>
        </p:nvGraphicFramePr>
        <p:xfrm>
          <a:off x="1511660" y="764704"/>
          <a:ext cx="6731000" cy="754063"/>
        </p:xfrm>
        <a:graphic>
          <a:graphicData uri="http://schemas.openxmlformats.org/presentationml/2006/ole">
            <mc:AlternateContent xmlns:mc="http://schemas.openxmlformats.org/markup-compatibility/2006">
              <mc:Choice xmlns:v="urn:schemas-microsoft-com:vml" Requires="v">
                <p:oleObj spid="_x0000_s34654" name="Equation" r:id="rId5" imgW="4330440" imgH="482400" progId="Equation.DSMT4">
                  <p:embed/>
                </p:oleObj>
              </mc:Choice>
              <mc:Fallback>
                <p:oleObj name="Equation" r:id="rId5" imgW="4330440" imgH="482400" progId="Equation.DSMT4">
                  <p:embed/>
                  <p:pic>
                    <p:nvPicPr>
                      <p:cNvPr id="0" name=""/>
                      <p:cNvPicPr/>
                      <p:nvPr/>
                    </p:nvPicPr>
                    <p:blipFill>
                      <a:blip r:embed="rId6"/>
                      <a:stretch>
                        <a:fillRect/>
                      </a:stretch>
                    </p:blipFill>
                    <p:spPr>
                      <a:xfrm>
                        <a:off x="1511660" y="764704"/>
                        <a:ext cx="6731000" cy="7540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85748625"/>
              </p:ext>
            </p:extLst>
          </p:nvPr>
        </p:nvGraphicFramePr>
        <p:xfrm>
          <a:off x="6129338" y="3933825"/>
          <a:ext cx="2881312" cy="1389063"/>
        </p:xfrm>
        <a:graphic>
          <a:graphicData uri="http://schemas.openxmlformats.org/presentationml/2006/ole">
            <mc:AlternateContent xmlns:mc="http://schemas.openxmlformats.org/markup-compatibility/2006">
              <mc:Choice xmlns:v="urn:schemas-microsoft-com:vml" Requires="v">
                <p:oleObj spid="_x0000_s34655" name="Equation" r:id="rId7" imgW="1854000" imgH="888840" progId="Equation.DSMT4">
                  <p:embed/>
                </p:oleObj>
              </mc:Choice>
              <mc:Fallback>
                <p:oleObj name="Equation" r:id="rId7" imgW="1854000" imgH="888840" progId="Equation.DSMT4">
                  <p:embed/>
                  <p:pic>
                    <p:nvPicPr>
                      <p:cNvPr id="0" name=""/>
                      <p:cNvPicPr/>
                      <p:nvPr/>
                    </p:nvPicPr>
                    <p:blipFill>
                      <a:blip r:embed="rId8"/>
                      <a:stretch>
                        <a:fillRect/>
                      </a:stretch>
                    </p:blipFill>
                    <p:spPr>
                      <a:xfrm>
                        <a:off x="6129338" y="3933825"/>
                        <a:ext cx="2881312" cy="138906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598870277"/>
              </p:ext>
            </p:extLst>
          </p:nvPr>
        </p:nvGraphicFramePr>
        <p:xfrm>
          <a:off x="862125" y="808038"/>
          <a:ext cx="217487" cy="276225"/>
        </p:xfrm>
        <a:graphic>
          <a:graphicData uri="http://schemas.openxmlformats.org/presentationml/2006/ole">
            <mc:AlternateContent xmlns:mc="http://schemas.openxmlformats.org/markup-compatibility/2006">
              <mc:Choice xmlns:v="urn:schemas-microsoft-com:vml" Requires="v">
                <p:oleObj spid="_x0000_s34656" name="Equation" r:id="rId9" imgW="139680" imgH="177480" progId="Equation.DSMT4">
                  <p:embed/>
                </p:oleObj>
              </mc:Choice>
              <mc:Fallback>
                <p:oleObj name="Equation" r:id="rId9" imgW="139680" imgH="177480" progId="Equation.DSMT4">
                  <p:embed/>
                  <p:pic>
                    <p:nvPicPr>
                      <p:cNvPr id="0" name=""/>
                      <p:cNvPicPr/>
                      <p:nvPr/>
                    </p:nvPicPr>
                    <p:blipFill>
                      <a:blip r:embed="rId10"/>
                      <a:stretch>
                        <a:fillRect/>
                      </a:stretch>
                    </p:blipFill>
                    <p:spPr>
                      <a:xfrm>
                        <a:off x="862125" y="808038"/>
                        <a:ext cx="217487" cy="2762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200580914"/>
              </p:ext>
            </p:extLst>
          </p:nvPr>
        </p:nvGraphicFramePr>
        <p:xfrm>
          <a:off x="3167844" y="1735348"/>
          <a:ext cx="196850" cy="217488"/>
        </p:xfrm>
        <a:graphic>
          <a:graphicData uri="http://schemas.openxmlformats.org/presentationml/2006/ole">
            <mc:AlternateContent xmlns:mc="http://schemas.openxmlformats.org/markup-compatibility/2006">
              <mc:Choice xmlns:v="urn:schemas-microsoft-com:vml" Requires="v">
                <p:oleObj spid="_x0000_s34657" name="Equation" r:id="rId11" imgW="126720" imgH="139680" progId="Equation.DSMT4">
                  <p:embed/>
                </p:oleObj>
              </mc:Choice>
              <mc:Fallback>
                <p:oleObj name="Equation" r:id="rId11" imgW="126720" imgH="139680" progId="Equation.DSMT4">
                  <p:embed/>
                  <p:pic>
                    <p:nvPicPr>
                      <p:cNvPr id="0" name=""/>
                      <p:cNvPicPr/>
                      <p:nvPr/>
                    </p:nvPicPr>
                    <p:blipFill>
                      <a:blip r:embed="rId12"/>
                      <a:stretch>
                        <a:fillRect/>
                      </a:stretch>
                    </p:blipFill>
                    <p:spPr>
                      <a:xfrm>
                        <a:off x="3167844" y="1735348"/>
                        <a:ext cx="196850" cy="21748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777743080"/>
              </p:ext>
            </p:extLst>
          </p:nvPr>
        </p:nvGraphicFramePr>
        <p:xfrm>
          <a:off x="4932040" y="1664804"/>
          <a:ext cx="550863" cy="317500"/>
        </p:xfrm>
        <a:graphic>
          <a:graphicData uri="http://schemas.openxmlformats.org/presentationml/2006/ole">
            <mc:AlternateContent xmlns:mc="http://schemas.openxmlformats.org/markup-compatibility/2006">
              <mc:Choice xmlns:v="urn:schemas-microsoft-com:vml" Requires="v">
                <p:oleObj spid="_x0000_s34658" name="Equation" r:id="rId13" imgW="355320" imgH="203040" progId="Equation.DSMT4">
                  <p:embed/>
                </p:oleObj>
              </mc:Choice>
              <mc:Fallback>
                <p:oleObj name="Equation" r:id="rId13" imgW="355320" imgH="203040" progId="Equation.DSMT4">
                  <p:embed/>
                  <p:pic>
                    <p:nvPicPr>
                      <p:cNvPr id="0" name=""/>
                      <p:cNvPicPr/>
                      <p:nvPr/>
                    </p:nvPicPr>
                    <p:blipFill>
                      <a:blip r:embed="rId14"/>
                      <a:stretch>
                        <a:fillRect/>
                      </a:stretch>
                    </p:blipFill>
                    <p:spPr>
                      <a:xfrm>
                        <a:off x="4932040" y="1664804"/>
                        <a:ext cx="550863" cy="3175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61943406"/>
              </p:ext>
            </p:extLst>
          </p:nvPr>
        </p:nvGraphicFramePr>
        <p:xfrm>
          <a:off x="5743575" y="1628775"/>
          <a:ext cx="3187700" cy="376238"/>
        </p:xfrm>
        <a:graphic>
          <a:graphicData uri="http://schemas.openxmlformats.org/presentationml/2006/ole">
            <mc:AlternateContent xmlns:mc="http://schemas.openxmlformats.org/markup-compatibility/2006">
              <mc:Choice xmlns:v="urn:schemas-microsoft-com:vml" Requires="v">
                <p:oleObj spid="_x0000_s34659" name="Equation" r:id="rId15" imgW="2057400" imgH="241200" progId="Equation.DSMT4">
                  <p:embed/>
                </p:oleObj>
              </mc:Choice>
              <mc:Fallback>
                <p:oleObj name="Equation" r:id="rId15" imgW="2057400" imgH="241200" progId="Equation.DSMT4">
                  <p:embed/>
                  <p:pic>
                    <p:nvPicPr>
                      <p:cNvPr id="0" name=""/>
                      <p:cNvPicPr/>
                      <p:nvPr/>
                    </p:nvPicPr>
                    <p:blipFill>
                      <a:blip r:embed="rId16"/>
                      <a:stretch>
                        <a:fillRect/>
                      </a:stretch>
                    </p:blipFill>
                    <p:spPr>
                      <a:xfrm>
                        <a:off x="5743575" y="1628775"/>
                        <a:ext cx="3187700" cy="3762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494561891"/>
              </p:ext>
            </p:extLst>
          </p:nvPr>
        </p:nvGraphicFramePr>
        <p:xfrm>
          <a:off x="192088" y="2000424"/>
          <a:ext cx="7378700" cy="2652712"/>
        </p:xfrm>
        <a:graphic>
          <a:graphicData uri="http://schemas.openxmlformats.org/presentationml/2006/ole">
            <mc:AlternateContent xmlns:mc="http://schemas.openxmlformats.org/markup-compatibility/2006">
              <mc:Choice xmlns:v="urn:schemas-microsoft-com:vml" Requires="v">
                <p:oleObj spid="_x0000_s34660" name="Equation" r:id="rId17" imgW="4762440" imgH="1701720" progId="Equation.DSMT4">
                  <p:embed/>
                </p:oleObj>
              </mc:Choice>
              <mc:Fallback>
                <p:oleObj name="Equation" r:id="rId17" imgW="4762440" imgH="1701720" progId="Equation.DSMT4">
                  <p:embed/>
                  <p:pic>
                    <p:nvPicPr>
                      <p:cNvPr id="0" name=""/>
                      <p:cNvPicPr/>
                      <p:nvPr/>
                    </p:nvPicPr>
                    <p:blipFill>
                      <a:blip r:embed="rId18"/>
                      <a:stretch>
                        <a:fillRect/>
                      </a:stretch>
                    </p:blipFill>
                    <p:spPr>
                      <a:xfrm>
                        <a:off x="192088" y="2000424"/>
                        <a:ext cx="7378700" cy="2652712"/>
                      </a:xfrm>
                      <a:prstGeom prst="rect">
                        <a:avLst/>
                      </a:prstGeom>
                    </p:spPr>
                  </p:pic>
                </p:oleObj>
              </mc:Fallback>
            </mc:AlternateContent>
          </a:graphicData>
        </a:graphic>
      </p:graphicFrame>
      <p:sp>
        <p:nvSpPr>
          <p:cNvPr id="20" name="TextBox 1"/>
          <p:cNvSpPr txBox="1">
            <a:spLocks noChangeArrowheads="1"/>
          </p:cNvSpPr>
          <p:nvPr/>
        </p:nvSpPr>
        <p:spPr bwMode="auto">
          <a:xfrm>
            <a:off x="791580" y="5229200"/>
            <a:ext cx="9036496"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400" dirty="0">
                <a:solidFill>
                  <a:srgbClr val="FF0000"/>
                </a:solidFill>
              </a:rPr>
              <a:t>The spatial period of neutrino oscillations is</a:t>
            </a:r>
          </a:p>
          <a:p>
            <a:pPr eaLnBrk="1" hangingPunct="1"/>
            <a:r>
              <a:rPr lang="en-US" sz="1400" dirty="0"/>
              <a:t>The period of oscillations in the neutrino energy spectrum from </a:t>
            </a:r>
            <a:r>
              <a:rPr lang="en-US" sz="1400" dirty="0">
                <a:solidFill>
                  <a:srgbClr val="FF0000"/>
                </a:solidFill>
                <a:sym typeface="Symbol" panose="05050102010706020507" pitchFamily="18" charset="2"/>
              </a:rPr>
              <a:t>-decay</a:t>
            </a:r>
            <a:r>
              <a:rPr lang="en-US" sz="1400" dirty="0">
                <a:solidFill>
                  <a:srgbClr val="FF0000"/>
                </a:solidFill>
              </a:rPr>
              <a:t> </a:t>
            </a:r>
            <a:r>
              <a:rPr lang="en-US" sz="1400" dirty="0"/>
              <a:t>at fixed      is</a:t>
            </a:r>
          </a:p>
          <a:p>
            <a:pPr eaLnBrk="1" hangingPunct="1"/>
            <a:r>
              <a:rPr lang="en-US" sz="1400" dirty="0">
                <a:solidFill>
                  <a:srgbClr val="FF0000"/>
                </a:solidFill>
              </a:rPr>
              <a:t>                                                    </a:t>
            </a:r>
            <a:r>
              <a:rPr lang="en-US" sz="1400" dirty="0"/>
              <a:t>where      is the average neutrino energy, </a:t>
            </a:r>
            <a:r>
              <a:rPr lang="en-US" sz="1400" i="1" dirty="0"/>
              <a:t>etc</a:t>
            </a:r>
            <a:r>
              <a:rPr lang="en-US" sz="1400" dirty="0"/>
              <a:t>.</a:t>
            </a:r>
          </a:p>
          <a:p>
            <a:pPr eaLnBrk="1" hangingPunct="1"/>
            <a:endParaRPr lang="en-US" sz="1400" dirty="0"/>
          </a:p>
          <a:p>
            <a:pPr eaLnBrk="1" hangingPunct="1"/>
            <a:r>
              <a:rPr lang="en-US" sz="1400" dirty="0"/>
              <a:t> </a:t>
            </a:r>
            <a:r>
              <a:rPr lang="en-US" sz="1400" dirty="0">
                <a:solidFill>
                  <a:srgbClr val="FF0000"/>
                </a:solidFill>
              </a:rPr>
              <a:t>Thus, at distance                  the number of oscillations in the energy spectrum is </a:t>
            </a: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r>
              <a:rPr lang="en-US" sz="1600" dirty="0">
                <a:solidFill>
                  <a:srgbClr val="FF0000"/>
                </a:solidFill>
              </a:rPr>
              <a:t>  </a:t>
            </a:r>
            <a:endParaRPr lang="en-US" sz="1600" dirty="0"/>
          </a:p>
        </p:txBody>
      </p:sp>
      <p:graphicFrame>
        <p:nvGraphicFramePr>
          <p:cNvPr id="21" name="Object 20"/>
          <p:cNvGraphicFramePr>
            <a:graphicFrameLocks noChangeAspect="1"/>
          </p:cNvGraphicFramePr>
          <p:nvPr>
            <p:extLst>
              <p:ext uri="{D42A27DB-BD31-4B8C-83A1-F6EECF244321}">
                <p14:modId xmlns:p14="http://schemas.microsoft.com/office/powerpoint/2010/main" val="3658866441"/>
              </p:ext>
            </p:extLst>
          </p:nvPr>
        </p:nvGraphicFramePr>
        <p:xfrm>
          <a:off x="4535996" y="5265204"/>
          <a:ext cx="898972" cy="307867"/>
        </p:xfrm>
        <a:graphic>
          <a:graphicData uri="http://schemas.openxmlformats.org/presentationml/2006/ole">
            <mc:AlternateContent xmlns:mc="http://schemas.openxmlformats.org/markup-compatibility/2006">
              <mc:Choice xmlns:v="urn:schemas-microsoft-com:vml" Requires="v">
                <p:oleObj spid="_x0000_s34661" name="Equation" r:id="rId19" imgW="672840" imgH="228600" progId="Equation.DSMT4">
                  <p:embed/>
                </p:oleObj>
              </mc:Choice>
              <mc:Fallback>
                <p:oleObj name="Equation" r:id="rId19" imgW="672840" imgH="228600" progId="Equation.DSMT4">
                  <p:embed/>
                  <p:pic>
                    <p:nvPicPr>
                      <p:cNvPr id="0" name=""/>
                      <p:cNvPicPr/>
                      <p:nvPr/>
                    </p:nvPicPr>
                    <p:blipFill>
                      <a:blip r:embed="rId20"/>
                      <a:stretch>
                        <a:fillRect/>
                      </a:stretch>
                    </p:blipFill>
                    <p:spPr>
                      <a:xfrm>
                        <a:off x="4535996" y="5265204"/>
                        <a:ext cx="898972" cy="307867"/>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085659909"/>
              </p:ext>
            </p:extLst>
          </p:nvPr>
        </p:nvGraphicFramePr>
        <p:xfrm>
          <a:off x="903288" y="5697252"/>
          <a:ext cx="2549525" cy="588962"/>
        </p:xfrm>
        <a:graphic>
          <a:graphicData uri="http://schemas.openxmlformats.org/presentationml/2006/ole">
            <mc:AlternateContent xmlns:mc="http://schemas.openxmlformats.org/markup-compatibility/2006">
              <mc:Choice xmlns:v="urn:schemas-microsoft-com:vml" Requires="v">
                <p:oleObj spid="_x0000_s34662" name="Equation" r:id="rId21" imgW="1981080" imgH="457200" progId="Equation.DSMT4">
                  <p:embed/>
                </p:oleObj>
              </mc:Choice>
              <mc:Fallback>
                <p:oleObj name="Equation" r:id="rId21" imgW="1981080" imgH="457200" progId="Equation.DSMT4">
                  <p:embed/>
                  <p:pic>
                    <p:nvPicPr>
                      <p:cNvPr id="0" name=""/>
                      <p:cNvPicPr/>
                      <p:nvPr/>
                    </p:nvPicPr>
                    <p:blipFill>
                      <a:blip r:embed="rId22"/>
                      <a:stretch>
                        <a:fillRect/>
                      </a:stretch>
                    </p:blipFill>
                    <p:spPr>
                      <a:xfrm>
                        <a:off x="903288" y="5697252"/>
                        <a:ext cx="2549525" cy="58896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598377980"/>
              </p:ext>
            </p:extLst>
          </p:nvPr>
        </p:nvGraphicFramePr>
        <p:xfrm>
          <a:off x="7615510" y="5553236"/>
          <a:ext cx="196850" cy="217488"/>
        </p:xfrm>
        <a:graphic>
          <a:graphicData uri="http://schemas.openxmlformats.org/presentationml/2006/ole">
            <mc:AlternateContent xmlns:mc="http://schemas.openxmlformats.org/markup-compatibility/2006">
              <mc:Choice xmlns:v="urn:schemas-microsoft-com:vml" Requires="v">
                <p:oleObj spid="_x0000_s34663" name="Equation" r:id="rId23" imgW="126720" imgH="139680" progId="Equation.DSMT4">
                  <p:embed/>
                </p:oleObj>
              </mc:Choice>
              <mc:Fallback>
                <p:oleObj name="Equation" r:id="rId23" imgW="126720" imgH="139680" progId="Equation.DSMT4">
                  <p:embed/>
                  <p:pic>
                    <p:nvPicPr>
                      <p:cNvPr id="0" name=""/>
                      <p:cNvPicPr/>
                      <p:nvPr/>
                    </p:nvPicPr>
                    <p:blipFill>
                      <a:blip r:embed="rId24"/>
                      <a:stretch>
                        <a:fillRect/>
                      </a:stretch>
                    </p:blipFill>
                    <p:spPr>
                      <a:xfrm>
                        <a:off x="7615510" y="5553236"/>
                        <a:ext cx="196850" cy="217488"/>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311326820"/>
              </p:ext>
            </p:extLst>
          </p:nvPr>
        </p:nvGraphicFramePr>
        <p:xfrm>
          <a:off x="4139952" y="5724318"/>
          <a:ext cx="216023" cy="269666"/>
        </p:xfrm>
        <a:graphic>
          <a:graphicData uri="http://schemas.openxmlformats.org/presentationml/2006/ole">
            <mc:AlternateContent xmlns:mc="http://schemas.openxmlformats.org/markup-compatibility/2006">
              <mc:Choice xmlns:v="urn:schemas-microsoft-com:vml" Requires="v">
                <p:oleObj spid="_x0000_s34664" name="Equation" r:id="rId25" imgW="152280" imgH="190440" progId="Equation.DSMT4">
                  <p:embed/>
                </p:oleObj>
              </mc:Choice>
              <mc:Fallback>
                <p:oleObj name="Equation" r:id="rId25" imgW="152280" imgH="190440" progId="Equation.DSMT4">
                  <p:embed/>
                  <p:pic>
                    <p:nvPicPr>
                      <p:cNvPr id="0" name=""/>
                      <p:cNvPicPr/>
                      <p:nvPr/>
                    </p:nvPicPr>
                    <p:blipFill>
                      <a:blip r:embed="rId26"/>
                      <a:stretch>
                        <a:fillRect/>
                      </a:stretch>
                    </p:blipFill>
                    <p:spPr>
                      <a:xfrm>
                        <a:off x="4139952" y="5724318"/>
                        <a:ext cx="216023" cy="269666"/>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4069074088"/>
              </p:ext>
            </p:extLst>
          </p:nvPr>
        </p:nvGraphicFramePr>
        <p:xfrm>
          <a:off x="2375756" y="6237312"/>
          <a:ext cx="933450" cy="323850"/>
        </p:xfrm>
        <a:graphic>
          <a:graphicData uri="http://schemas.openxmlformats.org/presentationml/2006/ole">
            <mc:AlternateContent xmlns:mc="http://schemas.openxmlformats.org/markup-compatibility/2006">
              <mc:Choice xmlns:v="urn:schemas-microsoft-com:vml" Requires="v">
                <p:oleObj spid="_x0000_s34665" name="Equation" r:id="rId27" imgW="698400" imgH="241200" progId="Equation.DSMT4">
                  <p:embed/>
                </p:oleObj>
              </mc:Choice>
              <mc:Fallback>
                <p:oleObj name="Equation" r:id="rId27" imgW="698400" imgH="241200" progId="Equation.DSMT4">
                  <p:embed/>
                  <p:pic>
                    <p:nvPicPr>
                      <p:cNvPr id="0" name=""/>
                      <p:cNvPicPr/>
                      <p:nvPr/>
                    </p:nvPicPr>
                    <p:blipFill>
                      <a:blip r:embed="rId28"/>
                      <a:stretch>
                        <a:fillRect/>
                      </a:stretch>
                    </p:blipFill>
                    <p:spPr>
                      <a:xfrm>
                        <a:off x="2375756" y="6237312"/>
                        <a:ext cx="933450" cy="32385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26077991"/>
              </p:ext>
            </p:extLst>
          </p:nvPr>
        </p:nvGraphicFramePr>
        <p:xfrm>
          <a:off x="7686687" y="6253373"/>
          <a:ext cx="593725" cy="307975"/>
        </p:xfrm>
        <a:graphic>
          <a:graphicData uri="http://schemas.openxmlformats.org/presentationml/2006/ole">
            <mc:AlternateContent xmlns:mc="http://schemas.openxmlformats.org/markup-compatibility/2006">
              <mc:Choice xmlns:v="urn:schemas-microsoft-com:vml" Requires="v">
                <p:oleObj spid="_x0000_s34666" name="Equation" r:id="rId29" imgW="444240" imgH="228600" progId="Equation.DSMT4">
                  <p:embed/>
                </p:oleObj>
              </mc:Choice>
              <mc:Fallback>
                <p:oleObj name="Equation" r:id="rId29" imgW="444240" imgH="228600" progId="Equation.DSMT4">
                  <p:embed/>
                  <p:pic>
                    <p:nvPicPr>
                      <p:cNvPr id="0" name=""/>
                      <p:cNvPicPr/>
                      <p:nvPr/>
                    </p:nvPicPr>
                    <p:blipFill>
                      <a:blip r:embed="rId30"/>
                      <a:stretch>
                        <a:fillRect/>
                      </a:stretch>
                    </p:blipFill>
                    <p:spPr>
                      <a:xfrm>
                        <a:off x="7686687" y="6253373"/>
                        <a:ext cx="593725" cy="307975"/>
                      </a:xfrm>
                      <a:prstGeom prst="rect">
                        <a:avLst/>
                      </a:prstGeom>
                    </p:spPr>
                  </p:pic>
                </p:oleObj>
              </mc:Fallback>
            </mc:AlternateContent>
          </a:graphicData>
        </a:graphic>
      </p:graphicFrame>
      <p:sp>
        <p:nvSpPr>
          <p:cNvPr id="5" name="Rectangle 4"/>
          <p:cNvSpPr/>
          <p:nvPr/>
        </p:nvSpPr>
        <p:spPr>
          <a:xfrm>
            <a:off x="6084168" y="4617132"/>
            <a:ext cx="2952328" cy="684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624228" y="3933056"/>
            <a:ext cx="1512168" cy="684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85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791580" y="548680"/>
          <a:ext cx="7537450" cy="1465262"/>
        </p:xfrm>
        <a:graphic>
          <a:graphicData uri="http://schemas.openxmlformats.org/presentationml/2006/ole">
            <mc:AlternateContent xmlns:mc="http://schemas.openxmlformats.org/markup-compatibility/2006">
              <mc:Choice xmlns:v="urn:schemas-microsoft-com:vml" Requires="v">
                <p:oleObj spid="_x0000_s42156" name="Equation" r:id="rId3" imgW="4863960" imgH="939600" progId="Equation.DSMT4">
                  <p:embed/>
                </p:oleObj>
              </mc:Choice>
              <mc:Fallback>
                <p:oleObj name="Equation" r:id="rId3" imgW="4863960" imgH="939600" progId="Equation.DSMT4">
                  <p:embed/>
                  <p:pic>
                    <p:nvPicPr>
                      <p:cNvPr id="0" name=""/>
                      <p:cNvPicPr/>
                      <p:nvPr/>
                    </p:nvPicPr>
                    <p:blipFill>
                      <a:blip r:embed="rId4"/>
                      <a:stretch>
                        <a:fillRect/>
                      </a:stretch>
                    </p:blipFill>
                    <p:spPr>
                      <a:xfrm>
                        <a:off x="791580" y="548680"/>
                        <a:ext cx="7537450" cy="1465262"/>
                      </a:xfrm>
                      <a:prstGeom prst="rect">
                        <a:avLst/>
                      </a:prstGeom>
                    </p:spPr>
                  </p:pic>
                </p:oleObj>
              </mc:Fallback>
            </mc:AlternateContent>
          </a:graphicData>
        </a:graphic>
      </p:graphicFrame>
      <p:sp>
        <p:nvSpPr>
          <p:cNvPr id="9" name="TextBox 8"/>
          <p:cNvSpPr txBox="1"/>
          <p:nvPr/>
        </p:nvSpPr>
        <p:spPr>
          <a:xfrm>
            <a:off x="-509" y="2024844"/>
            <a:ext cx="8759497" cy="2209836"/>
          </a:xfrm>
          <a:prstGeom prst="rect">
            <a:avLst/>
          </a:prstGeom>
          <a:noFill/>
        </p:spPr>
        <p:txBody>
          <a:bodyPr wrap="square" rtlCol="0">
            <a:spAutoFit/>
          </a:bodyPr>
          <a:lstStyle/>
          <a:p>
            <a:r>
              <a:rPr lang="en-US" sz="1600" dirty="0">
                <a:solidFill>
                  <a:srgbClr val="FF5050"/>
                </a:solidFill>
              </a:rPr>
              <a:t>The spatial period of neutrino oscillations at fixed       is</a:t>
            </a:r>
          </a:p>
          <a:p>
            <a:endParaRPr lang="en-US" sz="1600" dirty="0">
              <a:solidFill>
                <a:srgbClr val="FF5050"/>
              </a:solidFill>
            </a:endParaRPr>
          </a:p>
          <a:p>
            <a:r>
              <a:rPr lang="en-US" sz="1600" dirty="0"/>
              <a:t>The period of oscillations in the neutrino-energy spectrum from </a:t>
            </a:r>
            <a:r>
              <a:rPr lang="en-US" sz="1600" dirty="0">
                <a:solidFill>
                  <a:srgbClr val="FF0000"/>
                </a:solidFill>
                <a:sym typeface="Symbol" panose="05050102010706020507" pitchFamily="18" charset="2"/>
              </a:rPr>
              <a:t>-decay</a:t>
            </a:r>
            <a:r>
              <a:rPr lang="en-US" sz="1600" dirty="0">
                <a:solidFill>
                  <a:srgbClr val="FF0000"/>
                </a:solidFill>
              </a:rPr>
              <a:t> </a:t>
            </a:r>
            <a:r>
              <a:rPr lang="en-US" sz="1600" dirty="0"/>
              <a:t>at fixed      is</a:t>
            </a:r>
          </a:p>
          <a:p>
            <a:pPr lvl="1"/>
            <a:r>
              <a:rPr lang="en-US" sz="2000" dirty="0">
                <a:solidFill>
                  <a:srgbClr val="FF0000"/>
                </a:solidFill>
              </a:rPr>
              <a:t> </a:t>
            </a:r>
            <a:r>
              <a:rPr lang="en-US" dirty="0">
                <a:solidFill>
                  <a:srgbClr val="FF0000"/>
                </a:solidFill>
              </a:rPr>
              <a:t>  </a:t>
            </a:r>
            <a:r>
              <a:rPr lang="en-US" sz="1600" dirty="0">
                <a:solidFill>
                  <a:srgbClr val="FF0000"/>
                </a:solidFill>
              </a:rPr>
              <a:t>                                                            </a:t>
            </a:r>
            <a:r>
              <a:rPr lang="en-US" sz="1600" dirty="0"/>
              <a:t>where      is the average neutrino energy.</a:t>
            </a:r>
          </a:p>
          <a:p>
            <a:endParaRPr lang="en-US" sz="1600" dirty="0"/>
          </a:p>
          <a:p>
            <a:r>
              <a:rPr lang="en-US" sz="1600" dirty="0">
                <a:solidFill>
                  <a:srgbClr val="FF0000"/>
                </a:solidFill>
              </a:rPr>
              <a:t>Thus, at distance                    the number of oscillations in the energy spectrum, of width     is </a:t>
            </a:r>
          </a:p>
        </p:txBody>
      </p:sp>
      <p:graphicFrame>
        <p:nvGraphicFramePr>
          <p:cNvPr id="10" name="Object 9"/>
          <p:cNvGraphicFramePr>
            <a:graphicFrameLocks noChangeAspect="1"/>
          </p:cNvGraphicFramePr>
          <p:nvPr/>
        </p:nvGraphicFramePr>
        <p:xfrm>
          <a:off x="4938321" y="2088152"/>
          <a:ext cx="314889" cy="256032"/>
        </p:xfrm>
        <a:graphic>
          <a:graphicData uri="http://schemas.openxmlformats.org/presentationml/2006/ole">
            <mc:AlternateContent xmlns:mc="http://schemas.openxmlformats.org/markup-compatibility/2006">
              <mc:Choice xmlns:v="urn:schemas-microsoft-com:vml" Requires="v">
                <p:oleObj spid="_x0000_s42157" name="Equation" r:id="rId5" imgW="126720" imgH="139680" progId="Equation.DSMT4">
                  <p:embed/>
                </p:oleObj>
              </mc:Choice>
              <mc:Fallback>
                <p:oleObj name="Equation" r:id="rId5" imgW="126720" imgH="139680" progId="Equation.DSMT4">
                  <p:embed/>
                  <p:pic>
                    <p:nvPicPr>
                      <p:cNvPr id="0" name=""/>
                      <p:cNvPicPr/>
                      <p:nvPr/>
                    </p:nvPicPr>
                    <p:blipFill>
                      <a:blip r:embed="rId6"/>
                      <a:stretch>
                        <a:fillRect/>
                      </a:stretch>
                    </p:blipFill>
                    <p:spPr>
                      <a:xfrm>
                        <a:off x="4938321" y="2088152"/>
                        <a:ext cx="314889" cy="256032"/>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5652119" y="2045561"/>
          <a:ext cx="1068020" cy="365760"/>
        </p:xfrm>
        <a:graphic>
          <a:graphicData uri="http://schemas.openxmlformats.org/presentationml/2006/ole">
            <mc:AlternateContent xmlns:mc="http://schemas.openxmlformats.org/markup-compatibility/2006">
              <mc:Choice xmlns:v="urn:schemas-microsoft-com:vml" Requires="v">
                <p:oleObj spid="_x0000_s42158" name="Equation" r:id="rId7" imgW="672840" imgH="228600" progId="Equation.DSMT4">
                  <p:embed/>
                </p:oleObj>
              </mc:Choice>
              <mc:Fallback>
                <p:oleObj name="Equation" r:id="rId7" imgW="672840" imgH="228600" progId="Equation.DSMT4">
                  <p:embed/>
                  <p:pic>
                    <p:nvPicPr>
                      <p:cNvPr id="0" name=""/>
                      <p:cNvPicPr/>
                      <p:nvPr/>
                    </p:nvPicPr>
                    <p:blipFill>
                      <a:blip r:embed="rId8"/>
                      <a:stretch>
                        <a:fillRect/>
                      </a:stretch>
                    </p:blipFill>
                    <p:spPr>
                      <a:xfrm>
                        <a:off x="5652119" y="2045561"/>
                        <a:ext cx="1068020" cy="365760"/>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333375" y="2857500"/>
          <a:ext cx="3794125" cy="741363"/>
        </p:xfrm>
        <a:graphic>
          <a:graphicData uri="http://schemas.openxmlformats.org/presentationml/2006/ole">
            <mc:AlternateContent xmlns:mc="http://schemas.openxmlformats.org/markup-compatibility/2006">
              <mc:Choice xmlns:v="urn:schemas-microsoft-com:vml" Requires="v">
                <p:oleObj spid="_x0000_s42159" name="Equation" r:id="rId9" imgW="2412720" imgH="469800" progId="Equation.DSMT4">
                  <p:embed/>
                </p:oleObj>
              </mc:Choice>
              <mc:Fallback>
                <p:oleObj name="Equation" r:id="rId9" imgW="2412720" imgH="469800" progId="Equation.DSMT4">
                  <p:embed/>
                  <p:pic>
                    <p:nvPicPr>
                      <p:cNvPr id="0" name=""/>
                      <p:cNvPicPr/>
                      <p:nvPr/>
                    </p:nvPicPr>
                    <p:blipFill>
                      <a:blip r:embed="rId10"/>
                      <a:stretch>
                        <a:fillRect/>
                      </a:stretch>
                    </p:blipFill>
                    <p:spPr>
                      <a:xfrm>
                        <a:off x="333375" y="2857500"/>
                        <a:ext cx="3794125" cy="741363"/>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7807875" y="2686508"/>
          <a:ext cx="436533" cy="256032"/>
        </p:xfrm>
        <a:graphic>
          <a:graphicData uri="http://schemas.openxmlformats.org/presentationml/2006/ole">
            <mc:AlternateContent xmlns:mc="http://schemas.openxmlformats.org/markup-compatibility/2006">
              <mc:Choice xmlns:v="urn:schemas-microsoft-com:vml" Requires="v">
                <p:oleObj spid="_x0000_s42160" name="Equation" r:id="rId11" imgW="126720" imgH="139680" progId="Equation.DSMT4">
                  <p:embed/>
                </p:oleObj>
              </mc:Choice>
              <mc:Fallback>
                <p:oleObj name="Equation" r:id="rId11" imgW="126720" imgH="139680" progId="Equation.DSMT4">
                  <p:embed/>
                  <p:pic>
                    <p:nvPicPr>
                      <p:cNvPr id="0" name=""/>
                      <p:cNvPicPr/>
                      <p:nvPr/>
                    </p:nvPicPr>
                    <p:blipFill>
                      <a:blip r:embed="rId12"/>
                      <a:stretch>
                        <a:fillRect/>
                      </a:stretch>
                    </p:blipFill>
                    <p:spPr>
                      <a:xfrm>
                        <a:off x="7807875" y="2686508"/>
                        <a:ext cx="436533" cy="256032"/>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5107712" y="2974540"/>
          <a:ext cx="256376" cy="320040"/>
        </p:xfrm>
        <a:graphic>
          <a:graphicData uri="http://schemas.openxmlformats.org/presentationml/2006/ole">
            <mc:AlternateContent xmlns:mc="http://schemas.openxmlformats.org/markup-compatibility/2006">
              <mc:Choice xmlns:v="urn:schemas-microsoft-com:vml" Requires="v">
                <p:oleObj spid="_x0000_s42161" name="Equation" r:id="rId13" imgW="152280" imgH="190440" progId="Equation.DSMT4">
                  <p:embed/>
                </p:oleObj>
              </mc:Choice>
              <mc:Fallback>
                <p:oleObj name="Equation" r:id="rId13" imgW="152280" imgH="190440" progId="Equation.DSMT4">
                  <p:embed/>
                  <p:pic>
                    <p:nvPicPr>
                      <p:cNvPr id="0" name=""/>
                      <p:cNvPicPr/>
                      <p:nvPr/>
                    </p:nvPicPr>
                    <p:blipFill>
                      <a:blip r:embed="rId14"/>
                      <a:stretch>
                        <a:fillRect/>
                      </a:stretch>
                    </p:blipFill>
                    <p:spPr>
                      <a:xfrm>
                        <a:off x="5107712" y="2974540"/>
                        <a:ext cx="256376" cy="320040"/>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1766466" y="3608388"/>
          <a:ext cx="1149350" cy="385762"/>
        </p:xfrm>
        <a:graphic>
          <a:graphicData uri="http://schemas.openxmlformats.org/presentationml/2006/ole">
            <mc:AlternateContent xmlns:mc="http://schemas.openxmlformats.org/markup-compatibility/2006">
              <mc:Choice xmlns:v="urn:schemas-microsoft-com:vml" Requires="v">
                <p:oleObj spid="_x0000_s42162" name="Equation" r:id="rId15" imgW="761760" imgH="253800" progId="Equation.DSMT4">
                  <p:embed/>
                </p:oleObj>
              </mc:Choice>
              <mc:Fallback>
                <p:oleObj name="Equation" r:id="rId15" imgW="761760" imgH="253800" progId="Equation.DSMT4">
                  <p:embed/>
                  <p:pic>
                    <p:nvPicPr>
                      <p:cNvPr id="0" name=""/>
                      <p:cNvPicPr/>
                      <p:nvPr/>
                    </p:nvPicPr>
                    <p:blipFill>
                      <a:blip r:embed="rId16"/>
                      <a:stretch>
                        <a:fillRect/>
                      </a:stretch>
                    </p:blipFill>
                    <p:spPr>
                      <a:xfrm>
                        <a:off x="1766466" y="3608388"/>
                        <a:ext cx="1149350" cy="385762"/>
                      </a:xfrm>
                      <a:prstGeom prst="rect">
                        <a:avLst/>
                      </a:prstGeom>
                    </p:spPr>
                  </p:pic>
                </p:oleObj>
              </mc:Fallback>
            </mc:AlternateContent>
          </a:graphicData>
        </a:graphic>
      </p:graphicFrame>
      <p:graphicFrame>
        <p:nvGraphicFramePr>
          <p:cNvPr id="18" name="Object 17"/>
          <p:cNvGraphicFramePr>
            <a:graphicFrameLocks noChangeAspect="1"/>
          </p:cNvGraphicFramePr>
          <p:nvPr/>
        </p:nvGraphicFramePr>
        <p:xfrm>
          <a:off x="323528" y="3878263"/>
          <a:ext cx="1389062" cy="387350"/>
        </p:xfrm>
        <a:graphic>
          <a:graphicData uri="http://schemas.openxmlformats.org/presentationml/2006/ole">
            <mc:AlternateContent xmlns:mc="http://schemas.openxmlformats.org/markup-compatibility/2006">
              <mc:Choice xmlns:v="urn:schemas-microsoft-com:vml" Requires="v">
                <p:oleObj spid="_x0000_s42163" name="Equation" r:id="rId17" imgW="876240" imgH="241200" progId="Equation.DSMT4">
                  <p:embed/>
                </p:oleObj>
              </mc:Choice>
              <mc:Fallback>
                <p:oleObj name="Equation" r:id="rId17" imgW="876240" imgH="241200" progId="Equation.DSMT4">
                  <p:embed/>
                  <p:pic>
                    <p:nvPicPr>
                      <p:cNvPr id="0" name=""/>
                      <p:cNvPicPr/>
                      <p:nvPr/>
                    </p:nvPicPr>
                    <p:blipFill>
                      <a:blip r:embed="rId18"/>
                      <a:stretch>
                        <a:fillRect/>
                      </a:stretch>
                    </p:blipFill>
                    <p:spPr>
                      <a:xfrm>
                        <a:off x="323528" y="3878263"/>
                        <a:ext cx="1389062" cy="387350"/>
                      </a:xfrm>
                      <a:prstGeom prst="rect">
                        <a:avLst/>
                      </a:prstGeom>
                    </p:spPr>
                  </p:pic>
                </p:oleObj>
              </mc:Fallback>
            </mc:AlternateContent>
          </a:graphicData>
        </a:graphic>
      </p:graphicFrame>
      <p:sp>
        <p:nvSpPr>
          <p:cNvPr id="19" name="TextBox 18"/>
          <p:cNvSpPr txBox="1"/>
          <p:nvPr/>
        </p:nvSpPr>
        <p:spPr>
          <a:xfrm>
            <a:off x="395536" y="0"/>
            <a:ext cx="8398453" cy="461665"/>
          </a:xfrm>
          <a:prstGeom prst="rect">
            <a:avLst/>
          </a:prstGeom>
          <a:noFill/>
        </p:spPr>
        <p:txBody>
          <a:bodyPr wrap="none" rtlCol="0">
            <a:spAutoFit/>
          </a:bodyPr>
          <a:lstStyle/>
          <a:p>
            <a:r>
              <a:rPr lang="en-US" dirty="0">
                <a:solidFill>
                  <a:srgbClr val="FF0000"/>
                </a:solidFill>
              </a:rPr>
              <a:t>Number of Oscillations in the </a:t>
            </a:r>
            <a:r>
              <a:rPr lang="en-US" dirty="0">
                <a:solidFill>
                  <a:srgbClr val="FF0000"/>
                </a:solidFill>
                <a:sym typeface="Symbol" panose="05050102010706020507" pitchFamily="18" charset="2"/>
              </a:rPr>
              <a:t>-Decay</a:t>
            </a:r>
            <a:r>
              <a:rPr lang="en-US" dirty="0">
                <a:solidFill>
                  <a:srgbClr val="FF0000"/>
                </a:solidFill>
              </a:rPr>
              <a:t> Energy Spectrum</a:t>
            </a:r>
            <a:endParaRPr lang="en-US" dirty="0"/>
          </a:p>
        </p:txBody>
      </p:sp>
      <p:graphicFrame>
        <p:nvGraphicFramePr>
          <p:cNvPr id="20" name="Object 19"/>
          <p:cNvGraphicFramePr>
            <a:graphicFrameLocks noChangeAspect="1"/>
          </p:cNvGraphicFramePr>
          <p:nvPr/>
        </p:nvGraphicFramePr>
        <p:xfrm>
          <a:off x="8571929" y="3586608"/>
          <a:ext cx="536575" cy="385762"/>
        </p:xfrm>
        <a:graphic>
          <a:graphicData uri="http://schemas.openxmlformats.org/presentationml/2006/ole">
            <mc:AlternateContent xmlns:mc="http://schemas.openxmlformats.org/markup-compatibility/2006">
              <mc:Choice xmlns:v="urn:schemas-microsoft-com:vml" Requires="v">
                <p:oleObj spid="_x0000_s42164" name="Equation" r:id="rId19" imgW="317160" imgH="228600" progId="Equation.DSMT4">
                  <p:embed/>
                </p:oleObj>
              </mc:Choice>
              <mc:Fallback>
                <p:oleObj name="Equation" r:id="rId19" imgW="317160" imgH="228600" progId="Equation.DSMT4">
                  <p:embed/>
                  <p:pic>
                    <p:nvPicPr>
                      <p:cNvPr id="0" name=""/>
                      <p:cNvPicPr/>
                      <p:nvPr/>
                    </p:nvPicPr>
                    <p:blipFill>
                      <a:blip r:embed="rId20"/>
                      <a:stretch>
                        <a:fillRect/>
                      </a:stretch>
                    </p:blipFill>
                    <p:spPr>
                      <a:xfrm>
                        <a:off x="8571929" y="3586608"/>
                        <a:ext cx="536575" cy="385762"/>
                      </a:xfrm>
                      <a:prstGeom prst="rect">
                        <a:avLst/>
                      </a:prstGeom>
                    </p:spPr>
                  </p:pic>
                </p:oleObj>
              </mc:Fallback>
            </mc:AlternateContent>
          </a:graphicData>
        </a:graphic>
      </p:graphicFrame>
      <p:pic>
        <p:nvPicPr>
          <p:cNvPr id="2" name="Picture 1"/>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01945" y="4036297"/>
            <a:ext cx="3790135" cy="2453043"/>
          </a:xfrm>
          <a:prstGeom prst="rect">
            <a:avLst/>
          </a:prstGeom>
        </p:spPr>
      </p:pic>
      <p:graphicFrame>
        <p:nvGraphicFramePr>
          <p:cNvPr id="17" name="Object 16"/>
          <p:cNvGraphicFramePr>
            <a:graphicFrameLocks noChangeAspect="1"/>
          </p:cNvGraphicFramePr>
          <p:nvPr/>
        </p:nvGraphicFramePr>
        <p:xfrm>
          <a:off x="5364088" y="5287815"/>
          <a:ext cx="1968500" cy="373062"/>
        </p:xfrm>
        <a:graphic>
          <a:graphicData uri="http://schemas.openxmlformats.org/presentationml/2006/ole">
            <mc:AlternateContent xmlns:mc="http://schemas.openxmlformats.org/markup-compatibility/2006">
              <mc:Choice xmlns:v="urn:schemas-microsoft-com:vml" Requires="v">
                <p:oleObj spid="_x0000_s42165" name="Equation" r:id="rId22" imgW="1282680" imgH="241200" progId="Equation.DSMT4">
                  <p:embed/>
                </p:oleObj>
              </mc:Choice>
              <mc:Fallback>
                <p:oleObj name="Equation" r:id="rId22" imgW="1282680" imgH="241200" progId="Equation.DSMT4">
                  <p:embed/>
                  <p:pic>
                    <p:nvPicPr>
                      <p:cNvPr id="0" name=""/>
                      <p:cNvPicPr/>
                      <p:nvPr/>
                    </p:nvPicPr>
                    <p:blipFill>
                      <a:blip r:embed="rId23"/>
                      <a:stretch>
                        <a:fillRect/>
                      </a:stretch>
                    </p:blipFill>
                    <p:spPr>
                      <a:xfrm>
                        <a:off x="5364088" y="5287815"/>
                        <a:ext cx="1968500" cy="373062"/>
                      </a:xfrm>
                      <a:prstGeom prst="rect">
                        <a:avLst/>
                      </a:prstGeom>
                    </p:spPr>
                  </p:pic>
                </p:oleObj>
              </mc:Fallback>
            </mc:AlternateContent>
          </a:graphicData>
        </a:graphic>
      </p:graphicFrame>
      <p:sp>
        <p:nvSpPr>
          <p:cNvPr id="21" name="TextBox 20"/>
          <p:cNvSpPr txBox="1"/>
          <p:nvPr/>
        </p:nvSpPr>
        <p:spPr>
          <a:xfrm>
            <a:off x="5229954" y="4127883"/>
            <a:ext cx="2674918" cy="929485"/>
          </a:xfrm>
          <a:prstGeom prst="rect">
            <a:avLst/>
          </a:prstGeom>
          <a:noFill/>
        </p:spPr>
        <p:txBody>
          <a:bodyPr wrap="square" rtlCol="0">
            <a:spAutoFit/>
          </a:bodyPr>
          <a:lstStyle/>
          <a:p>
            <a:r>
              <a:rPr lang="en-US" sz="1600" dirty="0"/>
              <a:t>If no oscillation.</a:t>
            </a:r>
          </a:p>
          <a:p>
            <a:endParaRPr lang="en-US" sz="1600" dirty="0">
              <a:solidFill>
                <a:srgbClr val="FF5050"/>
              </a:solidFill>
            </a:endParaRPr>
          </a:p>
          <a:p>
            <a:r>
              <a:rPr lang="en-US" sz="1600" dirty="0">
                <a:solidFill>
                  <a:srgbClr val="FF5050"/>
                </a:solidFill>
              </a:rPr>
              <a:t>If sin</a:t>
            </a:r>
            <a:r>
              <a:rPr lang="en-US" sz="1600" baseline="30000" dirty="0">
                <a:solidFill>
                  <a:srgbClr val="FF5050"/>
                </a:solidFill>
              </a:rPr>
              <a:t>2</a:t>
            </a:r>
            <a:r>
              <a:rPr lang="en-US" sz="1600" dirty="0">
                <a:solidFill>
                  <a:srgbClr val="FF5050"/>
                </a:solidFill>
              </a:rPr>
              <a:t>2</a:t>
            </a:r>
            <a:r>
              <a:rPr lang="en-US" sz="1600" dirty="0">
                <a:solidFill>
                  <a:srgbClr val="FF5050"/>
                </a:solidFill>
                <a:sym typeface="Symbol" panose="05050102010706020507" pitchFamily="18" charset="2"/>
              </a:rPr>
              <a:t></a:t>
            </a:r>
            <a:r>
              <a:rPr lang="en-US" sz="1600" baseline="-25000" dirty="0">
                <a:solidFill>
                  <a:srgbClr val="FF5050"/>
                </a:solidFill>
                <a:sym typeface="Symbol" panose="05050102010706020507" pitchFamily="18" charset="2"/>
              </a:rPr>
              <a:t>13</a:t>
            </a:r>
            <a:r>
              <a:rPr lang="en-US" sz="1600" dirty="0">
                <a:solidFill>
                  <a:srgbClr val="FF5050"/>
                </a:solidFill>
                <a:sym typeface="Symbol" panose="05050102010706020507" pitchFamily="18" charset="2"/>
              </a:rPr>
              <a:t> = 0.05.</a:t>
            </a:r>
            <a:endParaRPr lang="en-US" sz="1600" i="1" dirty="0">
              <a:solidFill>
                <a:srgbClr val="FF5050"/>
              </a:solidFill>
            </a:endParaRPr>
          </a:p>
        </p:txBody>
      </p:sp>
      <p:sp>
        <p:nvSpPr>
          <p:cNvPr id="24" name="TextBox 23"/>
          <p:cNvSpPr txBox="1"/>
          <p:nvPr/>
        </p:nvSpPr>
        <p:spPr>
          <a:xfrm>
            <a:off x="5243995" y="5891324"/>
            <a:ext cx="3180433" cy="634020"/>
          </a:xfrm>
          <a:prstGeom prst="rect">
            <a:avLst/>
          </a:prstGeom>
          <a:noFill/>
        </p:spPr>
        <p:txBody>
          <a:bodyPr wrap="square" rtlCol="0">
            <a:spAutoFit/>
          </a:bodyPr>
          <a:lstStyle/>
          <a:p>
            <a:r>
              <a:rPr lang="en-US" sz="1600" dirty="0"/>
              <a:t>  </a:t>
            </a:r>
            <a:r>
              <a:rPr lang="en-US" sz="1600" dirty="0">
                <a:solidFill>
                  <a:srgbClr val="FF5050"/>
                </a:solidFill>
              </a:rPr>
              <a:t>S.R </a:t>
            </a:r>
            <a:r>
              <a:rPr lang="en-US" sz="1600" dirty="0" err="1">
                <a:solidFill>
                  <a:srgbClr val="FF5050"/>
                </a:solidFill>
              </a:rPr>
              <a:t>Petcov</a:t>
            </a:r>
            <a:r>
              <a:rPr lang="en-US" sz="1600" dirty="0">
                <a:solidFill>
                  <a:srgbClr val="FF5050"/>
                </a:solidFill>
              </a:rPr>
              <a:t> and M </a:t>
            </a:r>
            <a:r>
              <a:rPr lang="en-US" sz="1600" dirty="0" err="1">
                <a:solidFill>
                  <a:srgbClr val="FF5050"/>
                </a:solidFill>
              </a:rPr>
              <a:t>Piai</a:t>
            </a:r>
            <a:r>
              <a:rPr lang="en-US" sz="1600" dirty="0">
                <a:solidFill>
                  <a:srgbClr val="FF5050"/>
                </a:solidFill>
              </a:rPr>
              <a:t>,</a:t>
            </a:r>
          </a:p>
          <a:p>
            <a:r>
              <a:rPr lang="en-US" sz="1600" dirty="0"/>
              <a:t> </a:t>
            </a:r>
            <a:r>
              <a:rPr lang="en-US" sz="1600" i="1" dirty="0">
                <a:hlinkClick r:id="rId24"/>
              </a:rPr>
              <a:t>Phys. Lett. B </a:t>
            </a:r>
            <a:r>
              <a:rPr lang="en-US" sz="1600" b="1" i="1" dirty="0">
                <a:hlinkClick r:id="rId24"/>
              </a:rPr>
              <a:t>533</a:t>
            </a:r>
            <a:r>
              <a:rPr lang="en-US" sz="1600" i="1" dirty="0">
                <a:hlinkClick r:id="rId24"/>
              </a:rPr>
              <a:t>, 94 (2002)</a:t>
            </a:r>
            <a:endParaRPr lang="en-US" sz="1600" i="1" dirty="0"/>
          </a:p>
        </p:txBody>
      </p:sp>
      <p:cxnSp>
        <p:nvCxnSpPr>
          <p:cNvPr id="4" name="Straight Arrow Connector 3"/>
          <p:cNvCxnSpPr/>
          <p:nvPr/>
        </p:nvCxnSpPr>
        <p:spPr>
          <a:xfrm flipH="1">
            <a:off x="3707904" y="4276404"/>
            <a:ext cx="1522051" cy="495932"/>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707904" y="4865036"/>
            <a:ext cx="1413873" cy="609310"/>
          </a:xfrm>
          <a:prstGeom prst="straightConnector1">
            <a:avLst/>
          </a:prstGeom>
          <a:ln w="254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0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(Non)</a:t>
            </a:r>
            <a:r>
              <a:rPr lang="en-US" dirty="0" err="1"/>
              <a:t>Decoherence</a:t>
            </a:r>
            <a:r>
              <a:rPr lang="en-US" dirty="0"/>
              <a:t> in a Reactor-Neutrino Experiment</a:t>
            </a:r>
            <a:endParaRPr lang="en-US" dirty="0">
              <a:ea typeface="宋体" pitchFamily="2" charset="-122"/>
            </a:endParaRPr>
          </a:p>
        </p:txBody>
      </p:sp>
      <p:sp>
        <p:nvSpPr>
          <p:cNvPr id="4" name="TextBox 1"/>
          <p:cNvSpPr txBox="1">
            <a:spLocks noChangeArrowheads="1"/>
          </p:cNvSpPr>
          <p:nvPr/>
        </p:nvSpPr>
        <p:spPr bwMode="auto">
          <a:xfrm>
            <a:off x="107504" y="476672"/>
            <a:ext cx="9036496" cy="826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600" dirty="0">
                <a:solidFill>
                  <a:srgbClr val="FF0000"/>
                </a:solidFill>
              </a:rPr>
              <a:t>In neutrino experiments, the detector energy resolution determines        in the expression for the coherence length       </a:t>
            </a:r>
          </a:p>
          <a:p>
            <a:pPr eaLnBrk="1" hangingPunct="1"/>
            <a:r>
              <a:rPr lang="en-US" sz="1600" dirty="0">
                <a:solidFill>
                  <a:srgbClr val="FF0000"/>
                </a:solidFill>
              </a:rPr>
              <a:t> </a:t>
            </a:r>
          </a:p>
          <a:p>
            <a:pPr eaLnBrk="1" hangingPunct="1"/>
            <a:r>
              <a:rPr lang="en-US" sz="1600" dirty="0"/>
              <a:t>Some people have difficulty with this factoid, as they suppose that “decoherence” is something that happens before the neutrino is detected.   We follow Bohr in noting that the apparatus plays a role in a quantum system.   In particular, a neutrino detected with a nominal energy      actually has  energy in the range                  which affects the overlap of the wavepackets of different neutrino types when they have arrived at the detector.  </a:t>
            </a:r>
          </a:p>
          <a:p>
            <a:pPr eaLnBrk="1" hangingPunct="1"/>
            <a:endParaRPr lang="en-US" sz="1600" dirty="0"/>
          </a:p>
          <a:p>
            <a:pPr eaLnBrk="1" hangingPunct="1"/>
            <a:r>
              <a:rPr lang="en-US" sz="1600" dirty="0">
                <a:solidFill>
                  <a:srgbClr val="FF0000"/>
                </a:solidFill>
              </a:rPr>
              <a:t>Suppose the detector is at distance               from a nuclear reactor that produces neutrinos of average energy              Then, the neutrino-energy spectrum would show          oscillations.</a:t>
            </a:r>
          </a:p>
          <a:p>
            <a:pPr eaLnBrk="1" hangingPunct="1"/>
            <a:endParaRPr lang="en-US" sz="1600" dirty="0">
              <a:solidFill>
                <a:srgbClr val="FF0000"/>
              </a:solidFill>
            </a:endParaRPr>
          </a:p>
          <a:p>
            <a:pPr eaLnBrk="1" hangingPunct="1"/>
            <a:r>
              <a:rPr lang="en-US" sz="1600" dirty="0"/>
              <a:t>To resolve these oscillations, we need detector energy resolution</a:t>
            </a:r>
          </a:p>
          <a:p>
            <a:pPr eaLnBrk="1" hangingPunct="1"/>
            <a:endParaRPr lang="en-US" sz="1600" dirty="0"/>
          </a:p>
          <a:p>
            <a:pPr eaLnBrk="1" hangingPunct="1"/>
            <a:r>
              <a:rPr lang="en-US" sz="1600" dirty="0">
                <a:solidFill>
                  <a:srgbClr val="FF0000"/>
                </a:solidFill>
              </a:rPr>
              <a:t>And, in this case the coherence length is</a:t>
            </a:r>
          </a:p>
          <a:p>
            <a:pPr eaLnBrk="1" hangingPunct="1"/>
            <a:endParaRPr lang="en-US" sz="1600" dirty="0"/>
          </a:p>
          <a:p>
            <a:pPr eaLnBrk="1" hangingPunct="1"/>
            <a:r>
              <a:rPr lang="en-US" sz="1600" dirty="0"/>
              <a:t>Thus, if the detector energy resolution is good enough to resolve the energy oscillations, then the coherence length is automatically long enough to avoid “decoherence”.</a:t>
            </a:r>
          </a:p>
          <a:p>
            <a:pPr eaLnBrk="1" hangingPunct="1"/>
            <a:endParaRPr lang="en-US" sz="1600" dirty="0"/>
          </a:p>
          <a:p>
            <a:pPr eaLnBrk="1" hangingPunct="1"/>
            <a:r>
              <a:rPr lang="en-US" sz="1600" dirty="0">
                <a:solidFill>
                  <a:srgbClr val="FF0000"/>
                </a:solidFill>
              </a:rPr>
              <a:t>              Moral: Decoherence is unimportant in a “good enough” neutrino experiment. </a:t>
            </a:r>
          </a:p>
          <a:p>
            <a:pPr eaLnBrk="1" hangingPunct="1"/>
            <a:endParaRPr lang="en-US" sz="1200" dirty="0">
              <a:solidFill>
                <a:srgbClr val="FF0000"/>
              </a:solidFill>
            </a:endParaRPr>
          </a:p>
          <a:p>
            <a:pPr eaLnBrk="1" hangingPunct="1"/>
            <a:r>
              <a:rPr lang="en-US" sz="1400" dirty="0">
                <a:solidFill>
                  <a:srgbClr val="FF0000"/>
                </a:solidFill>
              </a:rPr>
              <a:t>                                      </a:t>
            </a:r>
            <a:r>
              <a:rPr lang="en-US" sz="1400" i="1" dirty="0">
                <a:solidFill>
                  <a:srgbClr val="FF0000"/>
                </a:solidFill>
                <a:hlinkClick r:id="rId3"/>
              </a:rPr>
              <a:t>http://kirkmcd.princeton.edu/dayabay/decoherence.pdf</a:t>
            </a:r>
            <a:r>
              <a:rPr lang="en-US" sz="1400" i="1" dirty="0">
                <a:solidFill>
                  <a:srgbClr val="FF0000"/>
                </a:solidFill>
              </a:rPr>
              <a:t> </a:t>
            </a:r>
          </a:p>
          <a:p>
            <a:pPr eaLnBrk="1" hangingPunct="1"/>
            <a:endParaRPr lang="en-US" sz="18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r>
              <a:rPr lang="en-US" sz="1600" dirty="0">
                <a:solidFill>
                  <a:srgbClr val="FF0000"/>
                </a:solidFill>
              </a:rPr>
              <a:t>  </a:t>
            </a:r>
            <a:endParaRPr lang="en-US" sz="1600" dirty="0"/>
          </a:p>
        </p:txBody>
      </p:sp>
      <p:graphicFrame>
        <p:nvGraphicFramePr>
          <p:cNvPr id="13" name="Object 12"/>
          <p:cNvGraphicFramePr>
            <a:graphicFrameLocks noChangeAspect="1"/>
          </p:cNvGraphicFramePr>
          <p:nvPr>
            <p:extLst>
              <p:ext uri="{D42A27DB-BD31-4B8C-83A1-F6EECF244321}">
                <p14:modId xmlns:p14="http://schemas.microsoft.com/office/powerpoint/2010/main" val="333488669"/>
              </p:ext>
            </p:extLst>
          </p:nvPr>
        </p:nvGraphicFramePr>
        <p:xfrm>
          <a:off x="6745288" y="481013"/>
          <a:ext cx="314325" cy="355600"/>
        </p:xfrm>
        <a:graphic>
          <a:graphicData uri="http://schemas.openxmlformats.org/presentationml/2006/ole">
            <mc:AlternateContent xmlns:mc="http://schemas.openxmlformats.org/markup-compatibility/2006">
              <mc:Choice xmlns:v="urn:schemas-microsoft-com:vml" Requires="v">
                <p:oleObj spid="_x0000_s23495" name="Equation" r:id="rId4" imgW="203040" imgH="228600" progId="Equation.DSMT4">
                  <p:embed/>
                </p:oleObj>
              </mc:Choice>
              <mc:Fallback>
                <p:oleObj name="Equation" r:id="rId4" imgW="203040" imgH="228600" progId="Equation.DSMT4">
                  <p:embed/>
                  <p:pic>
                    <p:nvPicPr>
                      <p:cNvPr id="0" name=""/>
                      <p:cNvPicPr/>
                      <p:nvPr/>
                    </p:nvPicPr>
                    <p:blipFill>
                      <a:blip r:embed="rId5"/>
                      <a:stretch>
                        <a:fillRect/>
                      </a:stretch>
                    </p:blipFill>
                    <p:spPr>
                      <a:xfrm>
                        <a:off x="6745288" y="481013"/>
                        <a:ext cx="314325" cy="3556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211128197"/>
              </p:ext>
            </p:extLst>
          </p:nvPr>
        </p:nvGraphicFramePr>
        <p:xfrm>
          <a:off x="2624349" y="728663"/>
          <a:ext cx="471487" cy="355600"/>
        </p:xfrm>
        <a:graphic>
          <a:graphicData uri="http://schemas.openxmlformats.org/presentationml/2006/ole">
            <mc:AlternateContent xmlns:mc="http://schemas.openxmlformats.org/markup-compatibility/2006">
              <mc:Choice xmlns:v="urn:schemas-microsoft-com:vml" Requires="v">
                <p:oleObj spid="_x0000_s23496" name="Equation" r:id="rId6" imgW="304560" imgH="228600" progId="Equation.DSMT4">
                  <p:embed/>
                </p:oleObj>
              </mc:Choice>
              <mc:Fallback>
                <p:oleObj name="Equation" r:id="rId6" imgW="304560" imgH="228600" progId="Equation.DSMT4">
                  <p:embed/>
                  <p:pic>
                    <p:nvPicPr>
                      <p:cNvPr id="0" name=""/>
                      <p:cNvPicPr/>
                      <p:nvPr/>
                    </p:nvPicPr>
                    <p:blipFill>
                      <a:blip r:embed="rId7"/>
                      <a:stretch>
                        <a:fillRect/>
                      </a:stretch>
                    </p:blipFill>
                    <p:spPr>
                      <a:xfrm>
                        <a:off x="2624349" y="728663"/>
                        <a:ext cx="471487" cy="3556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570588214"/>
              </p:ext>
            </p:extLst>
          </p:nvPr>
        </p:nvGraphicFramePr>
        <p:xfrm>
          <a:off x="879078" y="2060848"/>
          <a:ext cx="236538" cy="255587"/>
        </p:xfrm>
        <a:graphic>
          <a:graphicData uri="http://schemas.openxmlformats.org/presentationml/2006/ole">
            <mc:AlternateContent xmlns:mc="http://schemas.openxmlformats.org/markup-compatibility/2006">
              <mc:Choice xmlns:v="urn:schemas-microsoft-com:vml" Requires="v">
                <p:oleObj spid="_x0000_s23497" name="Equation" r:id="rId8" imgW="152280" imgH="164880" progId="Equation.DSMT4">
                  <p:embed/>
                </p:oleObj>
              </mc:Choice>
              <mc:Fallback>
                <p:oleObj name="Equation" r:id="rId8" imgW="152280" imgH="164880" progId="Equation.DSMT4">
                  <p:embed/>
                  <p:pic>
                    <p:nvPicPr>
                      <p:cNvPr id="0" name=""/>
                      <p:cNvPicPr/>
                      <p:nvPr/>
                    </p:nvPicPr>
                    <p:blipFill>
                      <a:blip r:embed="rId9"/>
                      <a:stretch>
                        <a:fillRect/>
                      </a:stretch>
                    </p:blipFill>
                    <p:spPr>
                      <a:xfrm>
                        <a:off x="879078" y="2060848"/>
                        <a:ext cx="236538" cy="25558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66793798"/>
              </p:ext>
            </p:extLst>
          </p:nvPr>
        </p:nvGraphicFramePr>
        <p:xfrm>
          <a:off x="4355976" y="2047875"/>
          <a:ext cx="966787" cy="354013"/>
        </p:xfrm>
        <a:graphic>
          <a:graphicData uri="http://schemas.openxmlformats.org/presentationml/2006/ole">
            <mc:AlternateContent xmlns:mc="http://schemas.openxmlformats.org/markup-compatibility/2006">
              <mc:Choice xmlns:v="urn:schemas-microsoft-com:vml" Requires="v">
                <p:oleObj spid="_x0000_s23498" name="Equation" r:id="rId10" imgW="622080" imgH="228600" progId="Equation.DSMT4">
                  <p:embed/>
                </p:oleObj>
              </mc:Choice>
              <mc:Fallback>
                <p:oleObj name="Equation" r:id="rId10" imgW="622080" imgH="228600" progId="Equation.DSMT4">
                  <p:embed/>
                  <p:pic>
                    <p:nvPicPr>
                      <p:cNvPr id="0" name=""/>
                      <p:cNvPicPr/>
                      <p:nvPr/>
                    </p:nvPicPr>
                    <p:blipFill>
                      <a:blip r:embed="rId11"/>
                      <a:stretch>
                        <a:fillRect/>
                      </a:stretch>
                    </p:blipFill>
                    <p:spPr>
                      <a:xfrm>
                        <a:off x="4355976" y="2047875"/>
                        <a:ext cx="966787" cy="354013"/>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500940338"/>
              </p:ext>
            </p:extLst>
          </p:nvPr>
        </p:nvGraphicFramePr>
        <p:xfrm>
          <a:off x="1957102" y="3104964"/>
          <a:ext cx="274638" cy="315912"/>
        </p:xfrm>
        <a:graphic>
          <a:graphicData uri="http://schemas.openxmlformats.org/presentationml/2006/ole">
            <mc:AlternateContent xmlns:mc="http://schemas.openxmlformats.org/markup-compatibility/2006">
              <mc:Choice xmlns:v="urn:schemas-microsoft-com:vml" Requires="v">
                <p:oleObj spid="_x0000_s23499" name="Equation" r:id="rId12" imgW="177480" imgH="203040" progId="Equation.DSMT4">
                  <p:embed/>
                </p:oleObj>
              </mc:Choice>
              <mc:Fallback>
                <p:oleObj name="Equation" r:id="rId12" imgW="177480" imgH="203040" progId="Equation.DSMT4">
                  <p:embed/>
                  <p:pic>
                    <p:nvPicPr>
                      <p:cNvPr id="0" name=""/>
                      <p:cNvPicPr/>
                      <p:nvPr/>
                    </p:nvPicPr>
                    <p:blipFill>
                      <a:blip r:embed="rId13"/>
                      <a:stretch>
                        <a:fillRect/>
                      </a:stretch>
                    </p:blipFill>
                    <p:spPr>
                      <a:xfrm>
                        <a:off x="1957102" y="3104964"/>
                        <a:ext cx="274638" cy="315912"/>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643489417"/>
              </p:ext>
            </p:extLst>
          </p:nvPr>
        </p:nvGraphicFramePr>
        <p:xfrm>
          <a:off x="7367289" y="3213100"/>
          <a:ext cx="373063" cy="215900"/>
        </p:xfrm>
        <a:graphic>
          <a:graphicData uri="http://schemas.openxmlformats.org/presentationml/2006/ole">
            <mc:AlternateContent xmlns:mc="http://schemas.openxmlformats.org/markup-compatibility/2006">
              <mc:Choice xmlns:v="urn:schemas-microsoft-com:vml" Requires="v">
                <p:oleObj spid="_x0000_s23500" name="Equation" r:id="rId14" imgW="241200" imgH="139680" progId="Equation.DSMT4">
                  <p:embed/>
                </p:oleObj>
              </mc:Choice>
              <mc:Fallback>
                <p:oleObj name="Equation" r:id="rId14" imgW="241200" imgH="139680" progId="Equation.DSMT4">
                  <p:embed/>
                  <p:pic>
                    <p:nvPicPr>
                      <p:cNvPr id="0" name=""/>
                      <p:cNvPicPr/>
                      <p:nvPr/>
                    </p:nvPicPr>
                    <p:blipFill>
                      <a:blip r:embed="rId15"/>
                      <a:stretch>
                        <a:fillRect/>
                      </a:stretch>
                    </p:blipFill>
                    <p:spPr>
                      <a:xfrm>
                        <a:off x="7367289" y="3213100"/>
                        <a:ext cx="373063" cy="2159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77551545"/>
              </p:ext>
            </p:extLst>
          </p:nvPr>
        </p:nvGraphicFramePr>
        <p:xfrm>
          <a:off x="3617913" y="2838450"/>
          <a:ext cx="903287" cy="374650"/>
        </p:xfrm>
        <a:graphic>
          <a:graphicData uri="http://schemas.openxmlformats.org/presentationml/2006/ole">
            <mc:AlternateContent xmlns:mc="http://schemas.openxmlformats.org/markup-compatibility/2006">
              <mc:Choice xmlns:v="urn:schemas-microsoft-com:vml" Requires="v">
                <p:oleObj spid="_x0000_s23501" name="Equation" r:id="rId16" imgW="583920" imgH="241200" progId="Equation.DSMT4">
                  <p:embed/>
                </p:oleObj>
              </mc:Choice>
              <mc:Fallback>
                <p:oleObj name="Equation" r:id="rId16" imgW="583920" imgH="241200" progId="Equation.DSMT4">
                  <p:embed/>
                  <p:pic>
                    <p:nvPicPr>
                      <p:cNvPr id="0" name=""/>
                      <p:cNvPicPr/>
                      <p:nvPr/>
                    </p:nvPicPr>
                    <p:blipFill>
                      <a:blip r:embed="rId17"/>
                      <a:stretch>
                        <a:fillRect/>
                      </a:stretch>
                    </p:blipFill>
                    <p:spPr>
                      <a:xfrm>
                        <a:off x="3617913" y="2838450"/>
                        <a:ext cx="903287" cy="37465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660782027"/>
              </p:ext>
            </p:extLst>
          </p:nvPr>
        </p:nvGraphicFramePr>
        <p:xfrm>
          <a:off x="6453188" y="3681413"/>
          <a:ext cx="1066800" cy="373062"/>
        </p:xfrm>
        <a:graphic>
          <a:graphicData uri="http://schemas.openxmlformats.org/presentationml/2006/ole">
            <mc:AlternateContent xmlns:mc="http://schemas.openxmlformats.org/markup-compatibility/2006">
              <mc:Choice xmlns:v="urn:schemas-microsoft-com:vml" Requires="v">
                <p:oleObj spid="_x0000_s23502" name="Equation" r:id="rId18" imgW="685800" imgH="241200" progId="Equation.DSMT4">
                  <p:embed/>
                </p:oleObj>
              </mc:Choice>
              <mc:Fallback>
                <p:oleObj name="Equation" r:id="rId18" imgW="685800" imgH="241200" progId="Equation.DSMT4">
                  <p:embed/>
                  <p:pic>
                    <p:nvPicPr>
                      <p:cNvPr id="0" name=""/>
                      <p:cNvPicPr/>
                      <p:nvPr/>
                    </p:nvPicPr>
                    <p:blipFill>
                      <a:blip r:embed="rId19"/>
                      <a:stretch>
                        <a:fillRect/>
                      </a:stretch>
                    </p:blipFill>
                    <p:spPr>
                      <a:xfrm>
                        <a:off x="6453188" y="3681413"/>
                        <a:ext cx="1066800" cy="37306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228107174"/>
              </p:ext>
            </p:extLst>
          </p:nvPr>
        </p:nvGraphicFramePr>
        <p:xfrm>
          <a:off x="4119563" y="4135438"/>
          <a:ext cx="2452687" cy="690562"/>
        </p:xfrm>
        <a:graphic>
          <a:graphicData uri="http://schemas.openxmlformats.org/presentationml/2006/ole">
            <mc:AlternateContent xmlns:mc="http://schemas.openxmlformats.org/markup-compatibility/2006">
              <mc:Choice xmlns:v="urn:schemas-microsoft-com:vml" Requires="v">
                <p:oleObj spid="_x0000_s23503" name="Equation" r:id="rId20" imgW="1587240" imgH="444240" progId="Equation.DSMT4">
                  <p:embed/>
                </p:oleObj>
              </mc:Choice>
              <mc:Fallback>
                <p:oleObj name="Equation" r:id="rId20" imgW="1587240" imgH="444240" progId="Equation.DSMT4">
                  <p:embed/>
                  <p:pic>
                    <p:nvPicPr>
                      <p:cNvPr id="0" name=""/>
                      <p:cNvPicPr/>
                      <p:nvPr/>
                    </p:nvPicPr>
                    <p:blipFill>
                      <a:blip r:embed="rId21"/>
                      <a:stretch>
                        <a:fillRect/>
                      </a:stretch>
                    </p:blipFill>
                    <p:spPr>
                      <a:xfrm>
                        <a:off x="4119563" y="4135438"/>
                        <a:ext cx="2452687" cy="690562"/>
                      </a:xfrm>
                      <a:prstGeom prst="rect">
                        <a:avLst/>
                      </a:prstGeom>
                    </p:spPr>
                  </p:pic>
                </p:oleObj>
              </mc:Fallback>
            </mc:AlternateContent>
          </a:graphicData>
        </a:graphic>
      </p:graphicFrame>
    </p:spTree>
    <p:extLst>
      <p:ext uri="{BB962C8B-B14F-4D97-AF65-F5344CB8AC3E}">
        <p14:creationId xmlns:p14="http://schemas.microsoft.com/office/powerpoint/2010/main" val="230446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Example: The </a:t>
            </a:r>
            <a:r>
              <a:rPr lang="en-US" dirty="0" err="1"/>
              <a:t>KamLAND</a:t>
            </a:r>
            <a:r>
              <a:rPr lang="en-US" dirty="0"/>
              <a:t> Experiment</a:t>
            </a:r>
            <a:endParaRPr lang="en-US" dirty="0">
              <a:ea typeface="宋体" pitchFamily="2" charset="-122"/>
            </a:endParaRPr>
          </a:p>
        </p:txBody>
      </p:sp>
      <p:sp>
        <p:nvSpPr>
          <p:cNvPr id="4" name="TextBox 1"/>
          <p:cNvSpPr txBox="1">
            <a:spLocks noChangeArrowheads="1"/>
          </p:cNvSpPr>
          <p:nvPr/>
        </p:nvSpPr>
        <p:spPr bwMode="auto">
          <a:xfrm>
            <a:off x="107504" y="476672"/>
            <a:ext cx="9036496" cy="59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In their initial oscillation analysis, the </a:t>
            </a:r>
            <a:r>
              <a:rPr lang="en-US" sz="1800" dirty="0" err="1">
                <a:solidFill>
                  <a:srgbClr val="FF0000"/>
                </a:solidFill>
              </a:rPr>
              <a:t>KamLAND</a:t>
            </a:r>
            <a:r>
              <a:rPr lang="en-US" sz="1800" dirty="0">
                <a:solidFill>
                  <a:srgbClr val="FF0000"/>
                </a:solidFill>
              </a:rPr>
              <a:t> experiment ignored the neutrino energy, so that                    and they could only see an average effect of the first oscillation in                                               </a:t>
            </a:r>
            <a:r>
              <a:rPr lang="en-US" sz="1400" i="1" dirty="0">
                <a:solidFill>
                  <a:srgbClr val="FF0000"/>
                </a:solidFill>
              </a:rPr>
              <a:t>K. </a:t>
            </a:r>
            <a:r>
              <a:rPr lang="en-US" sz="1400" i="1" dirty="0" err="1">
                <a:solidFill>
                  <a:srgbClr val="FF0000"/>
                </a:solidFill>
              </a:rPr>
              <a:t>Eguchi</a:t>
            </a:r>
            <a:r>
              <a:rPr lang="en-US" sz="1400" i="1" dirty="0">
                <a:solidFill>
                  <a:srgbClr val="FF0000"/>
                </a:solidFill>
              </a:rPr>
              <a:t> et al., </a:t>
            </a:r>
            <a:r>
              <a:rPr lang="en-US" sz="1400" i="1" dirty="0">
                <a:solidFill>
                  <a:srgbClr val="FF0000"/>
                </a:solidFill>
                <a:hlinkClick r:id="rId3"/>
              </a:rPr>
              <a:t>Phys. Rev. Lett. </a:t>
            </a:r>
            <a:r>
              <a:rPr lang="en-US" sz="1400" b="1" i="1" dirty="0">
                <a:solidFill>
                  <a:srgbClr val="FF0000"/>
                </a:solidFill>
                <a:hlinkClick r:id="rId3"/>
              </a:rPr>
              <a:t>90</a:t>
            </a:r>
            <a:r>
              <a:rPr lang="en-US" sz="1400" i="1" dirty="0">
                <a:solidFill>
                  <a:srgbClr val="FF0000"/>
                </a:solidFill>
                <a:hlinkClick r:id="rId3"/>
              </a:rPr>
              <a:t>, 021902 (2003)</a:t>
            </a:r>
            <a:endParaRPr lang="en-US" sz="1400" i="1" dirty="0">
              <a:solidFill>
                <a:srgbClr val="FF0000"/>
              </a:solidFill>
            </a:endParaRPr>
          </a:p>
          <a:p>
            <a:pPr eaLnBrk="1" hangingPunct="1"/>
            <a:endParaRPr lang="en-US" sz="1400" i="1"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r>
              <a:rPr lang="en-US" sz="1800" dirty="0"/>
              <a:t>In a later analysis, the neutrino energy was used, and better evidence for neutrino oscillation was obtained.                               </a:t>
            </a:r>
            <a:r>
              <a:rPr lang="en-US" sz="1400" i="1" dirty="0"/>
              <a:t>S. Abe et al., </a:t>
            </a:r>
            <a:r>
              <a:rPr lang="en-US" sz="1400" i="1" dirty="0">
                <a:hlinkClick r:id="rId4"/>
              </a:rPr>
              <a:t>Phys. Rev. Lett. </a:t>
            </a:r>
            <a:r>
              <a:rPr lang="en-US" sz="1400" b="1" i="1" dirty="0">
                <a:hlinkClick r:id="rId4"/>
              </a:rPr>
              <a:t>100,</a:t>
            </a:r>
            <a:r>
              <a:rPr lang="en-US" sz="1400" i="1" dirty="0">
                <a:hlinkClick r:id="rId4"/>
              </a:rPr>
              <a:t> 221803 (2008)</a:t>
            </a:r>
            <a:endParaRPr lang="en-US" sz="1400" i="1" dirty="0"/>
          </a:p>
          <a:p>
            <a:pPr eaLnBrk="1" hangingPunct="1"/>
            <a:endParaRPr lang="en-US" sz="1400" dirty="0"/>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r>
              <a:rPr lang="en-US" sz="1600" dirty="0">
                <a:solidFill>
                  <a:srgbClr val="FF0000"/>
                </a:solidFill>
              </a:rPr>
              <a:t>  </a:t>
            </a:r>
            <a:endParaRPr lang="en-US" sz="1600" dirty="0"/>
          </a:p>
        </p:txBody>
      </p:sp>
      <p:graphicFrame>
        <p:nvGraphicFramePr>
          <p:cNvPr id="20" name="Object 19"/>
          <p:cNvGraphicFramePr>
            <a:graphicFrameLocks noChangeAspect="1"/>
          </p:cNvGraphicFramePr>
          <p:nvPr>
            <p:extLst>
              <p:ext uri="{D42A27DB-BD31-4B8C-83A1-F6EECF244321}">
                <p14:modId xmlns:p14="http://schemas.microsoft.com/office/powerpoint/2010/main" val="2499401894"/>
              </p:ext>
            </p:extLst>
          </p:nvPr>
        </p:nvGraphicFramePr>
        <p:xfrm>
          <a:off x="1965474" y="769144"/>
          <a:ext cx="1022350" cy="355600"/>
        </p:xfrm>
        <a:graphic>
          <a:graphicData uri="http://schemas.openxmlformats.org/presentationml/2006/ole">
            <mc:AlternateContent xmlns:mc="http://schemas.openxmlformats.org/markup-compatibility/2006">
              <mc:Choice xmlns:v="urn:schemas-microsoft-com:vml" Requires="v">
                <p:oleObj spid="_x0000_s24124" name="Equation" r:id="rId5" imgW="660240" imgH="228600" progId="Equation.DSMT4">
                  <p:embed/>
                </p:oleObj>
              </mc:Choice>
              <mc:Fallback>
                <p:oleObj name="Equation" r:id="rId5" imgW="660240" imgH="228600" progId="Equation.DSMT4">
                  <p:embed/>
                  <p:pic>
                    <p:nvPicPr>
                      <p:cNvPr id="0" name=""/>
                      <p:cNvPicPr/>
                      <p:nvPr/>
                    </p:nvPicPr>
                    <p:blipFill>
                      <a:blip r:embed="rId6"/>
                      <a:stretch>
                        <a:fillRect/>
                      </a:stretch>
                    </p:blipFill>
                    <p:spPr>
                      <a:xfrm>
                        <a:off x="1965474" y="769144"/>
                        <a:ext cx="1022350" cy="3556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015155100"/>
              </p:ext>
            </p:extLst>
          </p:nvPr>
        </p:nvGraphicFramePr>
        <p:xfrm>
          <a:off x="1569306" y="1055588"/>
          <a:ext cx="806450" cy="357188"/>
        </p:xfrm>
        <a:graphic>
          <a:graphicData uri="http://schemas.openxmlformats.org/presentationml/2006/ole">
            <mc:AlternateContent xmlns:mc="http://schemas.openxmlformats.org/markup-compatibility/2006">
              <mc:Choice xmlns:v="urn:schemas-microsoft-com:vml" Requires="v">
                <p:oleObj spid="_x0000_s24125" name="Equation" r:id="rId7" imgW="520560" imgH="228600" progId="Equation.DSMT4">
                  <p:embed/>
                </p:oleObj>
              </mc:Choice>
              <mc:Fallback>
                <p:oleObj name="Equation" r:id="rId7" imgW="520560" imgH="228600" progId="Equation.DSMT4">
                  <p:embed/>
                  <p:pic>
                    <p:nvPicPr>
                      <p:cNvPr id="0" name=""/>
                      <p:cNvPicPr/>
                      <p:nvPr/>
                    </p:nvPicPr>
                    <p:blipFill>
                      <a:blip r:embed="rId8"/>
                      <a:stretch>
                        <a:fillRect/>
                      </a:stretch>
                    </p:blipFill>
                    <p:spPr>
                      <a:xfrm>
                        <a:off x="1569306" y="1055588"/>
                        <a:ext cx="806450" cy="357188"/>
                      </a:xfrm>
                      <a:prstGeom prst="rect">
                        <a:avLst/>
                      </a:prstGeom>
                    </p:spPr>
                  </p:pic>
                </p:oleObj>
              </mc:Fallback>
            </mc:AlternateContent>
          </a:graphicData>
        </a:graphic>
      </p:graphicFrame>
      <p:pic>
        <p:nvPicPr>
          <p:cNvPr id="6" name="Picture 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524" y="1448780"/>
            <a:ext cx="3924436" cy="3166353"/>
          </a:xfrm>
          <a:prstGeom prst="rect">
            <a:avLst/>
          </a:prstGeom>
        </p:spPr>
      </p:pic>
      <p:pic>
        <p:nvPicPr>
          <p:cNvPr id="8" name="Picture 7"/>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91980" y="1448780"/>
            <a:ext cx="4310622" cy="3204356"/>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719473977"/>
              </p:ext>
            </p:extLst>
          </p:nvPr>
        </p:nvGraphicFramePr>
        <p:xfrm>
          <a:off x="827584" y="5179022"/>
          <a:ext cx="1795095" cy="1346321"/>
        </p:xfrm>
        <a:graphic>
          <a:graphicData uri="http://schemas.openxmlformats.org/presentationml/2006/ole">
            <mc:AlternateContent xmlns:mc="http://schemas.openxmlformats.org/markup-compatibility/2006">
              <mc:Choice xmlns:v="urn:schemas-microsoft-com:vml" Requires="v">
                <p:oleObj spid="_x0000_s24126" name="Acrobat Document" r:id="rId11" imgW="5486400" imgH="4114800" progId="Acrobat.Document.11">
                  <p:embed/>
                </p:oleObj>
              </mc:Choice>
              <mc:Fallback>
                <p:oleObj name="Acrobat Document" r:id="rId11" imgW="5486400" imgH="4114800" progId="Acrobat.Document.11">
                  <p:embed/>
                  <p:pic>
                    <p:nvPicPr>
                      <p:cNvPr id="0" name=""/>
                      <p:cNvPicPr/>
                      <p:nvPr/>
                    </p:nvPicPr>
                    <p:blipFill>
                      <a:blip r:embed="rId12"/>
                      <a:stretch>
                        <a:fillRect/>
                      </a:stretch>
                    </p:blipFill>
                    <p:spPr>
                      <a:xfrm>
                        <a:off x="827584" y="5179022"/>
                        <a:ext cx="1795095" cy="1346321"/>
                      </a:xfrm>
                      <a:prstGeom prst="rect">
                        <a:avLst/>
                      </a:prstGeom>
                    </p:spPr>
                  </p:pic>
                </p:oleObj>
              </mc:Fallback>
            </mc:AlternateContent>
          </a:graphicData>
        </a:graphic>
      </p:graphicFrame>
      <p:sp>
        <p:nvSpPr>
          <p:cNvPr id="7" name="TextBox 6"/>
          <p:cNvSpPr txBox="1"/>
          <p:nvPr/>
        </p:nvSpPr>
        <p:spPr>
          <a:xfrm>
            <a:off x="4571492" y="5265204"/>
            <a:ext cx="4645024" cy="843308"/>
          </a:xfrm>
          <a:prstGeom prst="rect">
            <a:avLst/>
          </a:prstGeom>
          <a:noFill/>
        </p:spPr>
        <p:txBody>
          <a:bodyPr wrap="square" rtlCol="0">
            <a:spAutoFit/>
          </a:bodyPr>
          <a:lstStyle/>
          <a:p>
            <a:r>
              <a:rPr lang="en-US" sz="1600" dirty="0">
                <a:solidFill>
                  <a:srgbClr val="FF0000"/>
                </a:solidFill>
              </a:rPr>
              <a:t>Recent results from the </a:t>
            </a:r>
            <a:r>
              <a:rPr lang="en-US" sz="1600" dirty="0" err="1">
                <a:solidFill>
                  <a:srgbClr val="FF0000"/>
                </a:solidFill>
              </a:rPr>
              <a:t>Daya</a:t>
            </a:r>
            <a:r>
              <a:rPr lang="en-US" sz="1600" dirty="0">
                <a:solidFill>
                  <a:srgbClr val="FF0000"/>
                </a:solidFill>
              </a:rPr>
              <a:t> Bay experiment, where </a:t>
            </a:r>
          </a:p>
          <a:p>
            <a:r>
              <a:rPr lang="en-US" sz="1400" i="1" dirty="0">
                <a:solidFill>
                  <a:srgbClr val="FF0000"/>
                </a:solidFill>
              </a:rPr>
              <a:t>             F.P. An, et al., </a:t>
            </a:r>
            <a:r>
              <a:rPr lang="en-US" sz="1400" i="1" dirty="0">
                <a:solidFill>
                  <a:srgbClr val="FF0000"/>
                </a:solidFill>
                <a:hlinkClick r:id="rId13"/>
              </a:rPr>
              <a:t>Phys. Rev D </a:t>
            </a:r>
            <a:r>
              <a:rPr lang="en-US" sz="1400" b="1" i="1" dirty="0">
                <a:solidFill>
                  <a:srgbClr val="FF0000"/>
                </a:solidFill>
                <a:hlinkClick r:id="rId13"/>
              </a:rPr>
              <a:t>95</a:t>
            </a:r>
            <a:r>
              <a:rPr lang="en-US" sz="1400" i="1" dirty="0">
                <a:solidFill>
                  <a:srgbClr val="FF0000"/>
                </a:solidFill>
                <a:hlinkClick r:id="rId13"/>
              </a:rPr>
              <a:t>, 072006 (2017) </a:t>
            </a:r>
            <a:endParaRPr lang="en-US" sz="1400" i="1" dirty="0">
              <a:solidFill>
                <a:srgbClr val="FF0000"/>
              </a:solidFill>
            </a:endParaRPr>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07804" y="5152313"/>
            <a:ext cx="1587951" cy="1372774"/>
          </a:xfrm>
          <a:prstGeom prst="rect">
            <a:avLst/>
          </a:prstGeom>
        </p:spPr>
      </p:pic>
      <p:graphicFrame>
        <p:nvGraphicFramePr>
          <p:cNvPr id="10" name="Object 9"/>
          <p:cNvGraphicFramePr>
            <a:graphicFrameLocks noChangeAspect="1"/>
          </p:cNvGraphicFramePr>
          <p:nvPr>
            <p:extLst>
              <p:ext uri="{D42A27DB-BD31-4B8C-83A1-F6EECF244321}">
                <p14:modId xmlns:p14="http://schemas.microsoft.com/office/powerpoint/2010/main" val="171038046"/>
              </p:ext>
            </p:extLst>
          </p:nvPr>
        </p:nvGraphicFramePr>
        <p:xfrm>
          <a:off x="6344208" y="2276884"/>
          <a:ext cx="352028" cy="396032"/>
        </p:xfrm>
        <a:graphic>
          <a:graphicData uri="http://schemas.openxmlformats.org/presentationml/2006/ole">
            <mc:AlternateContent xmlns:mc="http://schemas.openxmlformats.org/markup-compatibility/2006">
              <mc:Choice xmlns:v="urn:schemas-microsoft-com:vml" Requires="v">
                <p:oleObj spid="_x0000_s24127" name="Equation" r:id="rId15" imgW="203040" imgH="228600" progId="Equation.DSMT4">
                  <p:embed/>
                </p:oleObj>
              </mc:Choice>
              <mc:Fallback>
                <p:oleObj name="Equation" r:id="rId15" imgW="203040" imgH="228600" progId="Equation.DSMT4">
                  <p:embed/>
                  <p:pic>
                    <p:nvPicPr>
                      <p:cNvPr id="0" name=""/>
                      <p:cNvPicPr/>
                      <p:nvPr/>
                    </p:nvPicPr>
                    <p:blipFill>
                      <a:blip r:embed="rId16"/>
                      <a:stretch>
                        <a:fillRect/>
                      </a:stretch>
                    </p:blipFill>
                    <p:spPr>
                      <a:xfrm>
                        <a:off x="6344208" y="2276884"/>
                        <a:ext cx="352028" cy="396032"/>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74805891"/>
              </p:ext>
            </p:extLst>
          </p:nvPr>
        </p:nvGraphicFramePr>
        <p:xfrm>
          <a:off x="1691680" y="5409220"/>
          <a:ext cx="352028" cy="396032"/>
        </p:xfrm>
        <a:graphic>
          <a:graphicData uri="http://schemas.openxmlformats.org/presentationml/2006/ole">
            <mc:AlternateContent xmlns:mc="http://schemas.openxmlformats.org/markup-compatibility/2006">
              <mc:Choice xmlns:v="urn:schemas-microsoft-com:vml" Requires="v">
                <p:oleObj spid="_x0000_s24128" name="Equation" r:id="rId17" imgW="203040" imgH="228600" progId="Equation.DSMT4">
                  <p:embed/>
                </p:oleObj>
              </mc:Choice>
              <mc:Fallback>
                <p:oleObj name="Equation" r:id="rId17" imgW="203040" imgH="228600" progId="Equation.DSMT4">
                  <p:embed/>
                  <p:pic>
                    <p:nvPicPr>
                      <p:cNvPr id="0" name=""/>
                      <p:cNvPicPr/>
                      <p:nvPr/>
                    </p:nvPicPr>
                    <p:blipFill>
                      <a:blip r:embed="rId18"/>
                      <a:stretch>
                        <a:fillRect/>
                      </a:stretch>
                    </p:blipFill>
                    <p:spPr>
                      <a:xfrm>
                        <a:off x="1691680" y="5409220"/>
                        <a:ext cx="352028" cy="39603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45499059"/>
              </p:ext>
            </p:extLst>
          </p:nvPr>
        </p:nvGraphicFramePr>
        <p:xfrm>
          <a:off x="2555776" y="2672916"/>
          <a:ext cx="352028" cy="396032"/>
        </p:xfrm>
        <a:graphic>
          <a:graphicData uri="http://schemas.openxmlformats.org/presentationml/2006/ole">
            <mc:AlternateContent xmlns:mc="http://schemas.openxmlformats.org/markup-compatibility/2006">
              <mc:Choice xmlns:v="urn:schemas-microsoft-com:vml" Requires="v">
                <p:oleObj spid="_x0000_s24129" name="Equation" r:id="rId19" imgW="203040" imgH="228600" progId="Equation.DSMT4">
                  <p:embed/>
                </p:oleObj>
              </mc:Choice>
              <mc:Fallback>
                <p:oleObj name="Equation" r:id="rId19" imgW="203040" imgH="228600" progId="Equation.DSMT4">
                  <p:embed/>
                  <p:pic>
                    <p:nvPicPr>
                      <p:cNvPr id="0" name=""/>
                      <p:cNvPicPr/>
                      <p:nvPr/>
                    </p:nvPicPr>
                    <p:blipFill>
                      <a:blip r:embed="rId16"/>
                      <a:stretch>
                        <a:fillRect/>
                      </a:stretch>
                    </p:blipFill>
                    <p:spPr>
                      <a:xfrm>
                        <a:off x="2555776" y="2672916"/>
                        <a:ext cx="352028" cy="396032"/>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32870054"/>
              </p:ext>
            </p:extLst>
          </p:nvPr>
        </p:nvGraphicFramePr>
        <p:xfrm>
          <a:off x="3131840" y="5625244"/>
          <a:ext cx="352028" cy="396032"/>
        </p:xfrm>
        <a:graphic>
          <a:graphicData uri="http://schemas.openxmlformats.org/presentationml/2006/ole">
            <mc:AlternateContent xmlns:mc="http://schemas.openxmlformats.org/markup-compatibility/2006">
              <mc:Choice xmlns:v="urn:schemas-microsoft-com:vml" Requires="v">
                <p:oleObj spid="_x0000_s24130" name="Equation" r:id="rId20" imgW="203040" imgH="228600" progId="Equation.DSMT4">
                  <p:embed/>
                </p:oleObj>
              </mc:Choice>
              <mc:Fallback>
                <p:oleObj name="Equation" r:id="rId20" imgW="203040" imgH="228600" progId="Equation.DSMT4">
                  <p:embed/>
                  <p:pic>
                    <p:nvPicPr>
                      <p:cNvPr id="0" name=""/>
                      <p:cNvPicPr/>
                      <p:nvPr/>
                    </p:nvPicPr>
                    <p:blipFill>
                      <a:blip r:embed="rId21"/>
                      <a:stretch>
                        <a:fillRect/>
                      </a:stretch>
                    </p:blipFill>
                    <p:spPr>
                      <a:xfrm>
                        <a:off x="3131840" y="5625244"/>
                        <a:ext cx="352028" cy="39603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950459380"/>
              </p:ext>
            </p:extLst>
          </p:nvPr>
        </p:nvGraphicFramePr>
        <p:xfrm>
          <a:off x="5311675" y="5516563"/>
          <a:ext cx="1852613" cy="373062"/>
        </p:xfrm>
        <a:graphic>
          <a:graphicData uri="http://schemas.openxmlformats.org/presentationml/2006/ole">
            <mc:AlternateContent xmlns:mc="http://schemas.openxmlformats.org/markup-compatibility/2006">
              <mc:Choice xmlns:v="urn:schemas-microsoft-com:vml" Requires="v">
                <p:oleObj spid="_x0000_s24131" name="Equation" r:id="rId22" imgW="1206360" imgH="241200" progId="Equation.DSMT4">
                  <p:embed/>
                </p:oleObj>
              </mc:Choice>
              <mc:Fallback>
                <p:oleObj name="Equation" r:id="rId22" imgW="1206360" imgH="241200" progId="Equation.DSMT4">
                  <p:embed/>
                  <p:pic>
                    <p:nvPicPr>
                      <p:cNvPr id="0" name=""/>
                      <p:cNvPicPr/>
                      <p:nvPr/>
                    </p:nvPicPr>
                    <p:blipFill>
                      <a:blip r:embed="rId23"/>
                      <a:stretch>
                        <a:fillRect/>
                      </a:stretch>
                    </p:blipFill>
                    <p:spPr>
                      <a:xfrm>
                        <a:off x="5311675" y="5516563"/>
                        <a:ext cx="1852613" cy="373062"/>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12396040"/>
              </p:ext>
            </p:extLst>
          </p:nvPr>
        </p:nvGraphicFramePr>
        <p:xfrm>
          <a:off x="2036763" y="1723790"/>
          <a:ext cx="1520825" cy="373062"/>
        </p:xfrm>
        <a:graphic>
          <a:graphicData uri="http://schemas.openxmlformats.org/presentationml/2006/ole">
            <mc:AlternateContent xmlns:mc="http://schemas.openxmlformats.org/markup-compatibility/2006">
              <mc:Choice xmlns:v="urn:schemas-microsoft-com:vml" Requires="v">
                <p:oleObj spid="_x0000_s24132" name="Equation" r:id="rId24" imgW="990360" imgH="241200" progId="Equation.DSMT4">
                  <p:embed/>
                </p:oleObj>
              </mc:Choice>
              <mc:Fallback>
                <p:oleObj name="Equation" r:id="rId24" imgW="990360" imgH="241200" progId="Equation.DSMT4">
                  <p:embed/>
                  <p:pic>
                    <p:nvPicPr>
                      <p:cNvPr id="0" name=""/>
                      <p:cNvPicPr/>
                      <p:nvPr/>
                    </p:nvPicPr>
                    <p:blipFill>
                      <a:blip r:embed="rId25"/>
                      <a:stretch>
                        <a:fillRect/>
                      </a:stretch>
                    </p:blipFill>
                    <p:spPr>
                      <a:xfrm>
                        <a:off x="2036763" y="1723790"/>
                        <a:ext cx="1520825" cy="37306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875353007"/>
              </p:ext>
            </p:extLst>
          </p:nvPr>
        </p:nvGraphicFramePr>
        <p:xfrm>
          <a:off x="5946477" y="3681413"/>
          <a:ext cx="1793875" cy="373062"/>
        </p:xfrm>
        <a:graphic>
          <a:graphicData uri="http://schemas.openxmlformats.org/presentationml/2006/ole">
            <mc:AlternateContent xmlns:mc="http://schemas.openxmlformats.org/markup-compatibility/2006">
              <mc:Choice xmlns:v="urn:schemas-microsoft-com:vml" Requires="v">
                <p:oleObj spid="_x0000_s24133" name="Equation" r:id="rId26" imgW="1168200" imgH="241200" progId="Equation.DSMT4">
                  <p:embed/>
                </p:oleObj>
              </mc:Choice>
              <mc:Fallback>
                <p:oleObj name="Equation" r:id="rId26" imgW="1168200" imgH="241200" progId="Equation.DSMT4">
                  <p:embed/>
                  <p:pic>
                    <p:nvPicPr>
                      <p:cNvPr id="0" name=""/>
                      <p:cNvPicPr/>
                      <p:nvPr/>
                    </p:nvPicPr>
                    <p:blipFill>
                      <a:blip r:embed="rId27"/>
                      <a:stretch>
                        <a:fillRect/>
                      </a:stretch>
                    </p:blipFill>
                    <p:spPr>
                      <a:xfrm>
                        <a:off x="5946477" y="3681413"/>
                        <a:ext cx="1793875" cy="373062"/>
                      </a:xfrm>
                      <a:prstGeom prst="rect">
                        <a:avLst/>
                      </a:prstGeom>
                    </p:spPr>
                  </p:pic>
                </p:oleObj>
              </mc:Fallback>
            </mc:AlternateContent>
          </a:graphicData>
        </a:graphic>
      </p:graphicFrame>
      <p:cxnSp>
        <p:nvCxnSpPr>
          <p:cNvPr id="21" name="Straight Arrow Connector 20"/>
          <p:cNvCxnSpPr/>
          <p:nvPr/>
        </p:nvCxnSpPr>
        <p:spPr>
          <a:xfrm flipV="1">
            <a:off x="3707904" y="3248980"/>
            <a:ext cx="2376264" cy="1296144"/>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63788" y="1055588"/>
            <a:ext cx="0" cy="668202"/>
          </a:xfrm>
          <a:prstGeom prst="straightConnector1">
            <a:avLst/>
          </a:prstGeom>
          <a:ln w="25400">
            <a:solidFill>
              <a:srgbClr val="FF5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8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Effect of Source Size</a:t>
            </a:r>
            <a:endParaRPr lang="en-US" dirty="0">
              <a:ea typeface="宋体" pitchFamily="2" charset="-122"/>
            </a:endParaRPr>
          </a:p>
        </p:txBody>
      </p:sp>
      <p:sp>
        <p:nvSpPr>
          <p:cNvPr id="4" name="TextBox 1"/>
          <p:cNvSpPr txBox="1">
            <a:spLocks noChangeArrowheads="1"/>
          </p:cNvSpPr>
          <p:nvPr/>
        </p:nvSpPr>
        <p:spPr bwMode="auto">
          <a:xfrm>
            <a:off x="107504" y="476672"/>
            <a:ext cx="9036496" cy="955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600" dirty="0">
                <a:solidFill>
                  <a:srgbClr val="FF0000"/>
                </a:solidFill>
              </a:rPr>
              <a:t>If the neutrino source is large compared to an oscillation length, the evidence for neutrino oscillations in a detector will be “washed out.”</a:t>
            </a:r>
          </a:p>
          <a:p>
            <a:pPr eaLnBrk="1" hangingPunct="1"/>
            <a:endParaRPr lang="en-US" sz="1600" dirty="0"/>
          </a:p>
          <a:p>
            <a:pPr eaLnBrk="1" hangingPunct="1"/>
            <a:endParaRPr lang="en-US" sz="1600" dirty="0"/>
          </a:p>
          <a:p>
            <a:pPr eaLnBrk="1" hangingPunct="1"/>
            <a:r>
              <a:rPr lang="en-US" sz="1600" dirty="0"/>
              <a:t>This is not strictly an effect of decoherence, in that neutrinos produced in different primary interactions do not interfere with one another.</a:t>
            </a:r>
          </a:p>
          <a:p>
            <a:pPr eaLnBrk="1" hangingPunct="1"/>
            <a:endParaRPr lang="en-US" sz="1600" dirty="0"/>
          </a:p>
          <a:p>
            <a:pPr eaLnBrk="1" hangingPunct="1"/>
            <a:r>
              <a:rPr lang="en-US" sz="1600" dirty="0">
                <a:solidFill>
                  <a:srgbClr val="FF0000"/>
                </a:solidFill>
              </a:rPr>
              <a:t>For solar-neutrino oscillations,                                                                  the solar-neutrino “deficit.”                                                                        </a:t>
            </a:r>
            <a:r>
              <a:rPr lang="en-US" sz="1400" i="1" dirty="0">
                <a:solidFill>
                  <a:srgbClr val="FF0000"/>
                </a:solidFill>
              </a:rPr>
              <a:t>B.T. Cleveland et al., </a:t>
            </a:r>
            <a:r>
              <a:rPr lang="en-US" sz="1400" i="1" dirty="0">
                <a:solidFill>
                  <a:srgbClr val="FF0000"/>
                </a:solidFill>
                <a:hlinkClick r:id="rId3"/>
              </a:rPr>
              <a:t>Ap. J. </a:t>
            </a:r>
            <a:r>
              <a:rPr lang="en-US" sz="1400" b="1" i="1" dirty="0">
                <a:solidFill>
                  <a:srgbClr val="FF0000"/>
                </a:solidFill>
                <a:hlinkClick r:id="rId3"/>
              </a:rPr>
              <a:t>496</a:t>
            </a:r>
            <a:r>
              <a:rPr lang="en-US" sz="1400" i="1" dirty="0">
                <a:solidFill>
                  <a:srgbClr val="FF0000"/>
                </a:solidFill>
                <a:hlinkClick r:id="rId3"/>
              </a:rPr>
              <a:t>, 505 (1998)</a:t>
            </a:r>
            <a:endParaRPr lang="en-US" sz="1400" i="1" dirty="0">
              <a:solidFill>
                <a:srgbClr val="FF0000"/>
              </a:solidFill>
            </a:endParaRPr>
          </a:p>
          <a:p>
            <a:pPr eaLnBrk="1" hangingPunct="1"/>
            <a:r>
              <a:rPr lang="en-US" sz="1400" i="1" dirty="0">
                <a:solidFill>
                  <a:srgbClr val="FF0000"/>
                </a:solidFill>
              </a:rPr>
              <a:t>                                                              J.N. </a:t>
            </a:r>
            <a:r>
              <a:rPr lang="en-US" sz="1400" i="1" dirty="0" err="1">
                <a:solidFill>
                  <a:srgbClr val="FF0000"/>
                </a:solidFill>
              </a:rPr>
              <a:t>Bahcall</a:t>
            </a:r>
            <a:r>
              <a:rPr lang="en-US" sz="1400" i="1" dirty="0">
                <a:solidFill>
                  <a:srgbClr val="FF0000"/>
                </a:solidFill>
              </a:rPr>
              <a:t>, M.H. </a:t>
            </a:r>
            <a:r>
              <a:rPr lang="en-US" sz="1400" i="1" dirty="0" err="1">
                <a:solidFill>
                  <a:srgbClr val="FF0000"/>
                </a:solidFill>
              </a:rPr>
              <a:t>Pinsonneault</a:t>
            </a:r>
            <a:r>
              <a:rPr lang="en-US" sz="1400" i="1" dirty="0">
                <a:solidFill>
                  <a:srgbClr val="FF0000"/>
                </a:solidFill>
              </a:rPr>
              <a:t> and S. </a:t>
            </a:r>
            <a:r>
              <a:rPr lang="en-US" sz="1400" i="1" dirty="0" err="1">
                <a:solidFill>
                  <a:srgbClr val="FF0000"/>
                </a:solidFill>
              </a:rPr>
              <a:t>Basu</a:t>
            </a:r>
            <a:r>
              <a:rPr lang="en-US" sz="1400" i="1" dirty="0">
                <a:solidFill>
                  <a:srgbClr val="FF0000"/>
                </a:solidFill>
              </a:rPr>
              <a:t>, </a:t>
            </a:r>
            <a:r>
              <a:rPr lang="en-US" sz="1400" i="1" dirty="0">
                <a:solidFill>
                  <a:srgbClr val="FF0000"/>
                </a:solidFill>
                <a:hlinkClick r:id="rId4"/>
              </a:rPr>
              <a:t>Ap. J. </a:t>
            </a:r>
            <a:r>
              <a:rPr lang="en-US" sz="1400" b="1" i="1" dirty="0">
                <a:solidFill>
                  <a:srgbClr val="FF0000"/>
                </a:solidFill>
                <a:hlinkClick r:id="rId4"/>
              </a:rPr>
              <a:t>555</a:t>
            </a:r>
            <a:r>
              <a:rPr lang="en-US" sz="1400" i="1" dirty="0">
                <a:solidFill>
                  <a:srgbClr val="FF0000"/>
                </a:solidFill>
                <a:hlinkClick r:id="rId4"/>
              </a:rPr>
              <a:t>, 990 (2001)</a:t>
            </a:r>
            <a:endParaRPr lang="en-US" sz="1400" i="1" dirty="0">
              <a:solidFill>
                <a:srgbClr val="FF0000"/>
              </a:solidFill>
            </a:endParaRPr>
          </a:p>
          <a:p>
            <a:pPr eaLnBrk="1" hangingPunct="1"/>
            <a:endParaRPr lang="en-US" sz="1600" dirty="0"/>
          </a:p>
          <a:p>
            <a:pPr eaLnBrk="1" hangingPunct="1"/>
            <a:endParaRPr lang="en-US" sz="1600" dirty="0"/>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r>
              <a:rPr lang="en-US" sz="1600" dirty="0">
                <a:solidFill>
                  <a:srgbClr val="FF0000"/>
                </a:solidFill>
              </a:rPr>
              <a:t> In a later analysis, the neutrino energy was used, and better evidence for neutrino oscillation was obtained.</a:t>
            </a:r>
          </a:p>
          <a:p>
            <a:pPr eaLnBrk="1" hangingPunct="1"/>
            <a:endParaRPr lang="en-US" sz="1600" dirty="0"/>
          </a:p>
          <a:p>
            <a:pPr eaLnBrk="1" hangingPunct="1"/>
            <a:endParaRPr lang="en-US" sz="1600" dirty="0">
              <a:solidFill>
                <a:srgbClr val="FF0000"/>
              </a:solidFill>
            </a:endParaRPr>
          </a:p>
          <a:p>
            <a:pPr eaLnBrk="1" hangingPunct="1"/>
            <a:endParaRPr lang="en-US" sz="1600" dirty="0">
              <a:solidFill>
                <a:srgbClr val="FF0000"/>
              </a:solidFill>
            </a:endParaRPr>
          </a:p>
          <a:p>
            <a:pPr eaLnBrk="1" hangingPunct="1"/>
            <a:r>
              <a:rPr lang="en-US" sz="1600" dirty="0">
                <a:solidFill>
                  <a:srgbClr val="FF0000"/>
                </a:solidFill>
              </a:rPr>
              <a:t>  </a:t>
            </a:r>
            <a:endParaRPr lang="en-US" sz="1600" dirty="0"/>
          </a:p>
        </p:txBody>
      </p:sp>
      <p:graphicFrame>
        <p:nvGraphicFramePr>
          <p:cNvPr id="11" name="Object 10"/>
          <p:cNvGraphicFramePr>
            <a:graphicFrameLocks noChangeAspect="1"/>
          </p:cNvGraphicFramePr>
          <p:nvPr>
            <p:extLst>
              <p:ext uri="{D42A27DB-BD31-4B8C-83A1-F6EECF244321}">
                <p14:modId xmlns:p14="http://schemas.microsoft.com/office/powerpoint/2010/main" val="130331268"/>
              </p:ext>
            </p:extLst>
          </p:nvPr>
        </p:nvGraphicFramePr>
        <p:xfrm>
          <a:off x="2341563" y="919163"/>
          <a:ext cx="4525962" cy="673100"/>
        </p:xfrm>
        <a:graphic>
          <a:graphicData uri="http://schemas.openxmlformats.org/presentationml/2006/ole">
            <mc:AlternateContent xmlns:mc="http://schemas.openxmlformats.org/markup-compatibility/2006">
              <mc:Choice xmlns:v="urn:schemas-microsoft-com:vml" Requires="v">
                <p:oleObj spid="_x0000_s24781" name="Equation" r:id="rId5" imgW="2920680" imgH="431640" progId="Equation.DSMT4">
                  <p:embed/>
                </p:oleObj>
              </mc:Choice>
              <mc:Fallback>
                <p:oleObj name="Equation" r:id="rId5" imgW="2920680" imgH="431640" progId="Equation.DSMT4">
                  <p:embed/>
                  <p:pic>
                    <p:nvPicPr>
                      <p:cNvPr id="0" name=""/>
                      <p:cNvPicPr/>
                      <p:nvPr/>
                    </p:nvPicPr>
                    <p:blipFill>
                      <a:blip r:embed="rId6"/>
                      <a:stretch>
                        <a:fillRect/>
                      </a:stretch>
                    </p:blipFill>
                    <p:spPr>
                      <a:xfrm>
                        <a:off x="2341563" y="919163"/>
                        <a:ext cx="4525962" cy="6731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673340524"/>
              </p:ext>
            </p:extLst>
          </p:nvPr>
        </p:nvGraphicFramePr>
        <p:xfrm>
          <a:off x="3308350" y="2411413"/>
          <a:ext cx="3640138" cy="396875"/>
        </p:xfrm>
        <a:graphic>
          <a:graphicData uri="http://schemas.openxmlformats.org/presentationml/2006/ole">
            <mc:AlternateContent xmlns:mc="http://schemas.openxmlformats.org/markup-compatibility/2006">
              <mc:Choice xmlns:v="urn:schemas-microsoft-com:vml" Requires="v">
                <p:oleObj spid="_x0000_s24782" name="Equation" r:id="rId7" imgW="2349360" imgH="253800" progId="Equation.DSMT4">
                  <p:embed/>
                </p:oleObj>
              </mc:Choice>
              <mc:Fallback>
                <p:oleObj name="Equation" r:id="rId7" imgW="2349360" imgH="253800" progId="Equation.DSMT4">
                  <p:embed/>
                  <p:pic>
                    <p:nvPicPr>
                      <p:cNvPr id="0" name=""/>
                      <p:cNvPicPr/>
                      <p:nvPr/>
                    </p:nvPicPr>
                    <p:blipFill>
                      <a:blip r:embed="rId8"/>
                      <a:stretch>
                        <a:fillRect/>
                      </a:stretch>
                    </p:blipFill>
                    <p:spPr>
                      <a:xfrm>
                        <a:off x="3308350" y="2411413"/>
                        <a:ext cx="3640138" cy="396875"/>
                      </a:xfrm>
                      <a:prstGeom prst="rect">
                        <a:avLst/>
                      </a:prstGeom>
                    </p:spPr>
                  </p:pic>
                </p:oleObj>
              </mc:Fallback>
            </mc:AlternateContent>
          </a:graphicData>
        </a:graphic>
      </p:graphicFrame>
    </p:spTree>
    <p:extLst>
      <p:ext uri="{BB962C8B-B14F-4D97-AF65-F5344CB8AC3E}">
        <p14:creationId xmlns:p14="http://schemas.microsoft.com/office/powerpoint/2010/main" val="1247238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508" y="0"/>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Gravity</a:t>
            </a:r>
            <a:endParaRPr lang="en-US" dirty="0">
              <a:ea typeface="宋体" pitchFamily="2" charset="-122"/>
            </a:endParaRPr>
          </a:p>
        </p:txBody>
      </p:sp>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794" name="Picture 2" descr="https://i.stack.imgur.com/tuwX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98" y="1299753"/>
            <a:ext cx="2630794" cy="2381275"/>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http://study.com/cimages/multimages/16/newton_and_einstein.png"/>
          <p:cNvPicPr>
            <a:picLocks noChangeAspect="1" noChangeArrowheads="1"/>
          </p:cNvPicPr>
          <p:nvPr/>
        </p:nvPicPr>
        <p:blipFill rotWithShape="1">
          <a:blip r:embed="rId3">
            <a:extLst>
              <a:ext uri="{28A0092B-C50C-407E-A947-70E740481C1C}">
                <a14:useLocalDpi xmlns:a14="http://schemas.microsoft.com/office/drawing/2010/main" val="0"/>
              </a:ext>
            </a:extLst>
          </a:blip>
          <a:srcRect t="-1" b="28041"/>
          <a:stretch/>
        </p:blipFill>
        <p:spPr bwMode="auto">
          <a:xfrm>
            <a:off x="2771800" y="512676"/>
            <a:ext cx="3614974" cy="1836203"/>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Image result for gravitational deflection of 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916" y="2397158"/>
            <a:ext cx="3428272" cy="1895938"/>
          </a:xfrm>
          <a:prstGeom prst="rect">
            <a:avLst/>
          </a:prstGeom>
          <a:noFill/>
          <a:extLst>
            <a:ext uri="{909E8E84-426E-40DD-AFC4-6F175D3DCCD1}">
              <a14:hiddenFill xmlns:a14="http://schemas.microsoft.com/office/drawing/2010/main">
                <a:solidFill>
                  <a:srgbClr val="FFFFFF"/>
                </a:solidFill>
              </a14:hiddenFill>
            </a:ext>
          </a:extLst>
        </p:spPr>
      </p:pic>
      <p:pic>
        <p:nvPicPr>
          <p:cNvPr id="33800" name="Picture 8" descr="Image result for gravitational deflection of l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232756"/>
            <a:ext cx="2552700" cy="2543175"/>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2" descr="Image result for max planck 190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3806" name="Picture 14" descr="https://www.iesfelanitx.cat/departaments/fisica-quimica/retrats/planck.jpg"/>
          <p:cNvPicPr>
            <a:picLocks noChangeAspect="1" noChangeArrowheads="1"/>
          </p:cNvPicPr>
          <p:nvPr/>
        </p:nvPicPr>
        <p:blipFill rotWithShape="1">
          <a:blip r:embed="rId6">
            <a:extLst>
              <a:ext uri="{28A0092B-C50C-407E-A947-70E740481C1C}">
                <a14:useLocalDpi xmlns:a14="http://schemas.microsoft.com/office/drawing/2010/main" val="0"/>
              </a:ext>
            </a:extLst>
          </a:blip>
          <a:srcRect l="30416" t="13208" r="30068" b="46402"/>
          <a:stretch/>
        </p:blipFill>
        <p:spPr bwMode="auto">
          <a:xfrm>
            <a:off x="107504" y="4293096"/>
            <a:ext cx="1044116" cy="1596884"/>
          </a:xfrm>
          <a:prstGeom prst="rect">
            <a:avLst/>
          </a:prstGeom>
          <a:noFill/>
          <a:extLst>
            <a:ext uri="{909E8E84-426E-40DD-AFC4-6F175D3DCCD1}">
              <a14:hiddenFill xmlns:a14="http://schemas.microsoft.com/office/drawing/2010/main">
                <a:solidFill>
                  <a:srgbClr val="FFFFFF"/>
                </a:solidFill>
              </a14:hiddenFill>
            </a:ext>
          </a:extLst>
        </p:spPr>
      </p:pic>
      <p:pic>
        <p:nvPicPr>
          <p:cNvPr id="33808" name="Picture 16" descr="https://encrypted-tbn2.gstatic.com/images?q=tbn:ANd9GcT3q0gnaSDZD6Fhc0mIndep_zcbS_IdvAuEKPPS4yBfJuUQoBoByrm9A0ex"/>
          <p:cNvPicPr>
            <a:picLocks noChangeAspect="1" noChangeArrowheads="1"/>
          </p:cNvPicPr>
          <p:nvPr/>
        </p:nvPicPr>
        <p:blipFill rotWithShape="1">
          <a:blip r:embed="rId7">
            <a:extLst>
              <a:ext uri="{28A0092B-C50C-407E-A947-70E740481C1C}">
                <a14:useLocalDpi xmlns:a14="http://schemas.microsoft.com/office/drawing/2010/main" val="0"/>
              </a:ext>
            </a:extLst>
          </a:blip>
          <a:srcRect l="1" t="19301" r="-78" b="1523"/>
          <a:stretch/>
        </p:blipFill>
        <p:spPr bwMode="auto">
          <a:xfrm>
            <a:off x="4860032" y="4401108"/>
            <a:ext cx="3341621" cy="1980220"/>
          </a:xfrm>
          <a:prstGeom prst="rect">
            <a:avLst/>
          </a:prstGeom>
          <a:noFill/>
          <a:extLst>
            <a:ext uri="{909E8E84-426E-40DD-AFC4-6F175D3DCCD1}">
              <a14:hiddenFill xmlns:a14="http://schemas.microsoft.com/office/drawing/2010/main">
                <a:solidFill>
                  <a:srgbClr val="FFFFFF"/>
                </a:solidFill>
              </a14:hiddenFill>
            </a:ext>
          </a:extLst>
        </p:spPr>
      </p:pic>
      <p:pic>
        <p:nvPicPr>
          <p:cNvPr id="33810" name="Picture 18" descr="Image result for planck leng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628" y="4869160"/>
            <a:ext cx="3566621" cy="84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417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72516" y="-5927"/>
            <a:ext cx="9288016"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sz="2200" dirty="0"/>
              <a:t>7. Does the Decay                              Conserve Angular Momentum?</a:t>
            </a:r>
            <a:r>
              <a:rPr lang="en-US" dirty="0"/>
              <a:t> </a:t>
            </a:r>
            <a:endParaRPr lang="en-US" dirty="0">
              <a:ea typeface="宋体" pitchFamily="2" charset="-122"/>
            </a:endParaRPr>
          </a:p>
        </p:txBody>
      </p:sp>
      <p:sp>
        <p:nvSpPr>
          <p:cNvPr id="3" name="TextBox 2"/>
          <p:cNvSpPr txBox="1"/>
          <p:nvPr/>
        </p:nvSpPr>
        <p:spPr>
          <a:xfrm>
            <a:off x="2790" y="596157"/>
            <a:ext cx="9000492" cy="1311128"/>
          </a:xfrm>
          <a:prstGeom prst="rect">
            <a:avLst/>
          </a:prstGeom>
          <a:noFill/>
        </p:spPr>
        <p:txBody>
          <a:bodyPr wrap="square" rtlCol="0">
            <a:spAutoFit/>
          </a:bodyPr>
          <a:lstStyle/>
          <a:p>
            <a:r>
              <a:rPr lang="en-US" sz="1800" dirty="0">
                <a:solidFill>
                  <a:srgbClr val="FF0000"/>
                </a:solidFill>
              </a:rPr>
              <a:t>A spin-0, charged pion decays according to                       which takes place in the Standard Model via a spin-1 intermediate vector boson</a:t>
            </a:r>
          </a:p>
          <a:p>
            <a:endParaRPr lang="en-US" sz="1800" dirty="0">
              <a:solidFill>
                <a:srgbClr val="FF0000"/>
              </a:solidFill>
            </a:endParaRPr>
          </a:p>
          <a:p>
            <a:r>
              <a:rPr lang="en-US" sz="1800" dirty="0"/>
              <a:t>Does this mean that angular momentum is not conserved in the Standard Model?  </a:t>
            </a:r>
          </a:p>
        </p:txBody>
      </p:sp>
      <mc:AlternateContent xmlns:mc="http://schemas.openxmlformats.org/markup-compatibility/2006" xmlns:a14="http://schemas.microsoft.com/office/drawing/2010/main">
        <mc:Choice Requires="a14">
          <p:sp>
            <p:nvSpPr>
              <p:cNvPr id="4" name="TextBox 3"/>
              <p:cNvSpPr txBox="1"/>
              <p:nvPr/>
            </p:nvSpPr>
            <p:spPr>
              <a:xfrm>
                <a:off x="4788024" y="626934"/>
                <a:ext cx="12984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FF0000"/>
                              </a:solidFill>
                              <a:latin typeface="Cambria Math" panose="02040503050406030204" pitchFamily="18" charset="0"/>
                            </a:rPr>
                          </m:ctrlPr>
                        </m:sSupPr>
                        <m:e>
                          <m:r>
                            <a:rPr lang="en-US" sz="2000" i="1" smtClean="0">
                              <a:solidFill>
                                <a:srgbClr val="FF0000"/>
                              </a:solidFill>
                              <a:latin typeface="Cambria Math" panose="02040503050406030204" pitchFamily="18" charset="0"/>
                              <a:ea typeface="Cambria Math" panose="02040503050406030204" pitchFamily="18" charset="0"/>
                            </a:rPr>
                            <m:t>𝜋</m:t>
                          </m:r>
                        </m:e>
                        <m:sup>
                          <m:r>
                            <a:rPr lang="en-US" sz="2000" b="0" i="1" smtClean="0">
                              <a:solidFill>
                                <a:srgbClr val="FF0000"/>
                              </a:solidFill>
                              <a:latin typeface="Cambria Math" panose="02040503050406030204" pitchFamily="18" charset="0"/>
                            </a:rPr>
                            <m:t>+</m:t>
                          </m:r>
                        </m:sup>
                      </m:sSup>
                      <m:r>
                        <a:rPr lang="en-US" sz="2000" b="0" i="1" smtClean="0">
                          <a:solidFill>
                            <a:srgbClr val="FF0000"/>
                          </a:solidFill>
                          <a:latin typeface="Cambria Math" panose="02040503050406030204" pitchFamily="18" charset="0"/>
                          <a:ea typeface="Cambria Math" panose="02040503050406030204" pitchFamily="18" charset="0"/>
                        </a:rPr>
                        <m:t>→ </m:t>
                      </m:r>
                      <m:sSup>
                        <m:sSupPr>
                          <m:ctrlPr>
                            <a:rPr lang="en-US" sz="2000" b="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𝜇</m:t>
                          </m:r>
                        </m:e>
                        <m:sup>
                          <m:r>
                            <a:rPr lang="en-US" sz="2000" b="0" i="1" smtClean="0">
                              <a:solidFill>
                                <a:srgbClr val="FF0000"/>
                              </a:solidFill>
                              <a:latin typeface="Cambria Math" panose="02040503050406030204" pitchFamily="18" charset="0"/>
                              <a:ea typeface="Cambria Math" panose="02040503050406030204" pitchFamily="18" charset="0"/>
                            </a:rPr>
                            <m:t>+</m:t>
                          </m:r>
                        </m:sup>
                      </m:sSup>
                      <m:r>
                        <a:rPr lang="en-US" sz="2000" i="1" dirty="0">
                          <a:solidFill>
                            <a:srgbClr val="FF0000"/>
                          </a:solidFill>
                          <a:latin typeface="Cambria Math" panose="02040503050406030204" pitchFamily="18" charset="0"/>
                        </a:rPr>
                        <m:t>𝑣</m:t>
                      </m:r>
                      <m:r>
                        <a:rPr lang="en-US" sz="2000" b="0" i="1" dirty="0" smtClean="0">
                          <a:solidFill>
                            <a:srgbClr val="FF0000"/>
                          </a:solidFill>
                          <a:latin typeface="Cambria Math" panose="02040503050406030204" pitchFamily="18" charset="0"/>
                          <a:ea typeface="Cambria Math" panose="02040503050406030204" pitchFamily="18" charset="0"/>
                        </a:rPr>
                        <m:t>,</m:t>
                      </m:r>
                    </m:oMath>
                  </m:oMathPara>
                </a14:m>
                <a:endParaRPr lang="en-US" sz="20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788024" y="626934"/>
                <a:ext cx="1298496" cy="307777"/>
              </a:xfrm>
              <a:prstGeom prst="rect">
                <a:avLst/>
              </a:prstGeom>
              <a:blipFill rotWithShape="0">
                <a:blip r:embed="rId2"/>
                <a:stretch>
                  <a:fillRect l="-1408"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048164" y="905034"/>
                <a:ext cx="470706" cy="307777"/>
              </a:xfrm>
              <a:prstGeom prst="rect">
                <a:avLst/>
              </a:prstGeom>
              <a:noFill/>
            </p:spPr>
            <p:txBody>
              <a:bodyPr wrap="none" lIns="0" tIns="0" rIns="0" bIns="0" rtlCol="0">
                <a:spAutoFit/>
              </a:bodyPr>
              <a:lstStyle/>
              <a:p>
                <a14:m>
                  <m:oMath xmlns:m="http://schemas.openxmlformats.org/officeDocument/2006/math">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𝑊</m:t>
                        </m:r>
                      </m:e>
                      <m:sup>
                        <m:r>
                          <a:rPr lang="en-US" sz="2000" b="0" i="1" smtClean="0">
                            <a:solidFill>
                              <a:srgbClr val="FF0000"/>
                            </a:solidFill>
                            <a:latin typeface="Cambria Math" panose="02040503050406030204" pitchFamily="18" charset="0"/>
                          </a:rPr>
                          <m:t>+</m:t>
                        </m:r>
                      </m:sup>
                    </m:sSup>
                  </m:oMath>
                </a14:m>
                <a:r>
                  <a:rPr lang="en-US" sz="2000" dirty="0">
                    <a:solidFill>
                      <a:srgbClr val="FF0000"/>
                    </a:solidFill>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6048164" y="905034"/>
                <a:ext cx="470706" cy="307777"/>
              </a:xfrm>
              <a:prstGeom prst="rect">
                <a:avLst/>
              </a:prstGeom>
              <a:blipFill rotWithShape="0">
                <a:blip r:embed="rId3"/>
                <a:stretch>
                  <a:fillRect l="-18182" t="-25490" r="-32468"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27785" y="44624"/>
                <a:ext cx="2484275"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0000FF"/>
                              </a:solidFill>
                              <a:latin typeface="Cambria Math" panose="02040503050406030204" pitchFamily="18" charset="0"/>
                            </a:rPr>
                          </m:ctrlPr>
                        </m:sSupPr>
                        <m:e>
                          <m:r>
                            <a:rPr lang="en-US" sz="2000" i="1" smtClean="0">
                              <a:solidFill>
                                <a:srgbClr val="0000FF"/>
                              </a:solidFill>
                              <a:latin typeface="Cambria Math" panose="02040503050406030204" pitchFamily="18" charset="0"/>
                              <a:ea typeface="Cambria Math" panose="02040503050406030204" pitchFamily="18" charset="0"/>
                            </a:rPr>
                            <m:t>𝜋</m:t>
                          </m:r>
                        </m:e>
                        <m:sup>
                          <m:r>
                            <a:rPr lang="en-US" sz="2000" b="0" i="1" smtClean="0">
                              <a:solidFill>
                                <a:srgbClr val="0000FF"/>
                              </a:solidFill>
                              <a:latin typeface="Cambria Math" panose="02040503050406030204" pitchFamily="18" charset="0"/>
                            </a:rPr>
                            <m:t>+</m:t>
                          </m:r>
                        </m:sup>
                      </m:sSup>
                      <m:r>
                        <a:rPr lang="en-US" sz="2000" b="0" i="1" smtClean="0">
                          <a:solidFill>
                            <a:srgbClr val="0000FF"/>
                          </a:solidFill>
                          <a:latin typeface="Cambria Math" panose="02040503050406030204" pitchFamily="18" charset="0"/>
                          <a:ea typeface="Cambria Math" panose="02040503050406030204" pitchFamily="18" charset="0"/>
                        </a:rPr>
                        <m:t>→</m:t>
                      </m:r>
                      <m:r>
                        <a:rPr lang="en-US" sz="2000" b="0" i="1" smtClean="0">
                          <a:solidFill>
                            <a:srgbClr val="0000FF"/>
                          </a:solidFill>
                          <a:latin typeface="Cambria Math" panose="02040503050406030204" pitchFamily="18" charset="0"/>
                          <a:ea typeface="Cambria Math" panose="02040503050406030204" pitchFamily="18" charset="0"/>
                        </a:rPr>
                        <m:t>𝑊</m:t>
                      </m:r>
                      <m:r>
                        <a:rPr lang="en-US" sz="2000" b="0" i="1" baseline="30000" smtClean="0">
                          <a:solidFill>
                            <a:srgbClr val="0000FF"/>
                          </a:solidFill>
                          <a:latin typeface="Cambria Math" panose="02040503050406030204" pitchFamily="18" charset="0"/>
                          <a:ea typeface="Cambria Math" panose="02040503050406030204" pitchFamily="18" charset="0"/>
                        </a:rPr>
                        <m:t>+</m:t>
                      </m:r>
                      <m:r>
                        <a:rPr lang="en-US" sz="2000" i="1">
                          <a:solidFill>
                            <a:srgbClr val="0000FF"/>
                          </a:solidFill>
                          <a:latin typeface="Cambria Math" panose="02040503050406030204" pitchFamily="18" charset="0"/>
                          <a:ea typeface="Cambria Math" panose="02040503050406030204" pitchFamily="18" charset="0"/>
                        </a:rPr>
                        <m:t>→</m:t>
                      </m:r>
                      <m:r>
                        <a:rPr lang="en-US" sz="2000" b="0" i="1" smtClean="0">
                          <a:solidFill>
                            <a:srgbClr val="0000FF"/>
                          </a:solidFill>
                          <a:latin typeface="Cambria Math" panose="02040503050406030204" pitchFamily="18" charset="0"/>
                          <a:ea typeface="Cambria Math" panose="02040503050406030204" pitchFamily="18" charset="0"/>
                        </a:rPr>
                        <m:t> </m:t>
                      </m:r>
                      <m:sSup>
                        <m:sSupPr>
                          <m:ctrlPr>
                            <a:rPr lang="en-US" sz="2000" b="0" i="1" smtClean="0">
                              <a:solidFill>
                                <a:srgbClr val="0000FF"/>
                              </a:solidFill>
                              <a:latin typeface="Cambria Math" panose="02040503050406030204" pitchFamily="18" charset="0"/>
                              <a:ea typeface="Cambria Math" panose="02040503050406030204" pitchFamily="18" charset="0"/>
                            </a:rPr>
                          </m:ctrlPr>
                        </m:sSupPr>
                        <m:e>
                          <m:r>
                            <a:rPr lang="en-US" sz="2000" b="0" i="1" smtClean="0">
                              <a:solidFill>
                                <a:srgbClr val="0000FF"/>
                              </a:solidFill>
                              <a:latin typeface="Cambria Math" panose="02040503050406030204" pitchFamily="18" charset="0"/>
                              <a:ea typeface="Cambria Math" panose="02040503050406030204" pitchFamily="18" charset="0"/>
                            </a:rPr>
                            <m:t>𝜇</m:t>
                          </m:r>
                        </m:e>
                        <m:sup>
                          <m:r>
                            <a:rPr lang="en-US" sz="2000" b="0" i="1" smtClean="0">
                              <a:solidFill>
                                <a:srgbClr val="0000FF"/>
                              </a:solidFill>
                              <a:latin typeface="Cambria Math" panose="02040503050406030204" pitchFamily="18" charset="0"/>
                              <a:ea typeface="Cambria Math" panose="02040503050406030204" pitchFamily="18" charset="0"/>
                            </a:rPr>
                            <m:t>+</m:t>
                          </m:r>
                        </m:sup>
                      </m:sSup>
                      <m:r>
                        <a:rPr lang="en-US" sz="2000" i="1" dirty="0">
                          <a:solidFill>
                            <a:srgbClr val="0000FF"/>
                          </a:solidFill>
                          <a:latin typeface="Cambria Math" panose="02040503050406030204" pitchFamily="18" charset="0"/>
                        </a:rPr>
                        <m:t>𝑣</m:t>
                      </m:r>
                    </m:oMath>
                  </m:oMathPara>
                </a14:m>
                <a:endParaRPr lang="en-US" dirty="0">
                  <a:solidFill>
                    <a:srgbClr val="00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7785" y="44624"/>
                <a:ext cx="2484275" cy="307777"/>
              </a:xfrm>
              <a:prstGeom prst="rect">
                <a:avLst/>
              </a:prstGeom>
              <a:blipFill rotWithShape="0">
                <a:blip r:embed="rId4"/>
                <a:stretch>
                  <a:fillRect t="-15686" b="-23529"/>
                </a:stretch>
              </a:blipFill>
            </p:spPr>
            <p:txBody>
              <a:bodyPr/>
              <a:lstStyle/>
              <a:p>
                <a:r>
                  <a:rPr lang="en-US">
                    <a:noFill/>
                  </a:rPr>
                  <a:t> </a:t>
                </a:r>
              </a:p>
            </p:txBody>
          </p:sp>
        </mc:Fallback>
      </mc:AlternateContent>
    </p:spTree>
    <p:extLst>
      <p:ext uri="{BB962C8B-B14F-4D97-AF65-F5344CB8AC3E}">
        <p14:creationId xmlns:p14="http://schemas.microsoft.com/office/powerpoint/2010/main" val="313088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016" y="519535"/>
            <a:ext cx="9000492" cy="5835444"/>
          </a:xfrm>
          <a:prstGeom prst="rect">
            <a:avLst/>
          </a:prstGeom>
          <a:noFill/>
        </p:spPr>
        <p:txBody>
          <a:bodyPr wrap="square" rtlCol="0">
            <a:spAutoFit/>
          </a:bodyPr>
          <a:lstStyle/>
          <a:p>
            <a:r>
              <a:rPr lang="en-US" sz="1800" dirty="0">
                <a:solidFill>
                  <a:srgbClr val="FF0000"/>
                </a:solidFill>
              </a:rPr>
              <a:t>As Peter Higgs remarked in his Nobel Lecture,  </a:t>
            </a:r>
          </a:p>
          <a:p>
            <a:r>
              <a:rPr lang="en-US" sz="1800" dirty="0">
                <a:solidFill>
                  <a:srgbClr val="FF0000"/>
                </a:solidFill>
              </a:rPr>
              <a:t>“... in this model the Goldstone massless (spin-0) mode became the longitudinal polarization of a massive spin-1 photon, just as Anderson had suggested.“</a:t>
            </a:r>
          </a:p>
          <a:p>
            <a:r>
              <a:rPr lang="en-US" sz="1600" i="1" dirty="0">
                <a:solidFill>
                  <a:srgbClr val="FF0000"/>
                </a:solidFill>
              </a:rPr>
              <a:t>                                                                            P.W. Higgs, </a:t>
            </a:r>
            <a:r>
              <a:rPr lang="en-US" sz="1600" i="1" dirty="0">
                <a:solidFill>
                  <a:srgbClr val="FF0000"/>
                </a:solidFill>
                <a:hlinkClick r:id="rId2"/>
              </a:rPr>
              <a:t>Rev. Mod. Phys. </a:t>
            </a:r>
            <a:r>
              <a:rPr lang="en-US" sz="1600" b="1" i="1" dirty="0">
                <a:solidFill>
                  <a:srgbClr val="FF0000"/>
                </a:solidFill>
                <a:hlinkClick r:id="rId2"/>
              </a:rPr>
              <a:t>86</a:t>
            </a:r>
            <a:r>
              <a:rPr lang="en-US" sz="1600" i="1" dirty="0">
                <a:solidFill>
                  <a:srgbClr val="FF0000"/>
                </a:solidFill>
                <a:hlinkClick r:id="rId2"/>
              </a:rPr>
              <a:t>, 851 (2014)</a:t>
            </a:r>
            <a:endParaRPr lang="en-US" sz="1600" i="1" dirty="0">
              <a:solidFill>
                <a:srgbClr val="FF0000"/>
              </a:solidFill>
            </a:endParaRPr>
          </a:p>
          <a:p>
            <a:endParaRPr lang="en-US" sz="1800" dirty="0">
              <a:solidFill>
                <a:srgbClr val="FF0000"/>
              </a:solidFill>
            </a:endParaRPr>
          </a:p>
          <a:p>
            <a:r>
              <a:rPr lang="en-US" sz="1800" dirty="0"/>
              <a:t>That is, in the Higgs' mechanism, the             state of a        boson is more or less still a spin-0 “particle.“</a:t>
            </a:r>
          </a:p>
          <a:p>
            <a:endParaRPr lang="en-US" sz="1800" dirty="0"/>
          </a:p>
          <a:p>
            <a:r>
              <a:rPr lang="en-US" sz="1800" dirty="0">
                <a:solidFill>
                  <a:srgbClr val="FF0000"/>
                </a:solidFill>
              </a:rPr>
              <a:t>Likewise, Weinberg in his Nobel Lecture stated: “The missing Goldstone bosons appear instead as helicity-zero states of the vector particles, which thereby acquire a mass.”</a:t>
            </a:r>
          </a:p>
          <a:p>
            <a:r>
              <a:rPr lang="en-US" sz="1800" dirty="0">
                <a:solidFill>
                  <a:srgbClr val="FF0000"/>
                </a:solidFill>
              </a:rPr>
              <a:t>                                                                 </a:t>
            </a:r>
            <a:r>
              <a:rPr lang="en-US" sz="1600" i="1" dirty="0">
                <a:solidFill>
                  <a:srgbClr val="FF0000"/>
                </a:solidFill>
              </a:rPr>
              <a:t>S. Weinberg, </a:t>
            </a:r>
            <a:r>
              <a:rPr lang="en-US" sz="1600" i="1" dirty="0">
                <a:solidFill>
                  <a:srgbClr val="FF0000"/>
                </a:solidFill>
                <a:hlinkClick r:id="rId3"/>
              </a:rPr>
              <a:t>Rev. Mod. Phys. </a:t>
            </a:r>
            <a:r>
              <a:rPr lang="en-US" sz="1600" b="1" i="1" dirty="0">
                <a:solidFill>
                  <a:srgbClr val="FF0000"/>
                </a:solidFill>
                <a:hlinkClick r:id="rId3"/>
              </a:rPr>
              <a:t>52</a:t>
            </a:r>
            <a:r>
              <a:rPr lang="en-US" sz="1600" i="1" dirty="0">
                <a:solidFill>
                  <a:srgbClr val="FF0000"/>
                </a:solidFill>
                <a:hlinkClick r:id="rId3"/>
              </a:rPr>
              <a:t>, 515 (1980)</a:t>
            </a:r>
            <a:endParaRPr lang="en-US" sz="1600" i="1" dirty="0">
              <a:solidFill>
                <a:srgbClr val="FF0000"/>
              </a:solidFill>
            </a:endParaRPr>
          </a:p>
          <a:p>
            <a:endParaRPr lang="en-US" sz="1800" dirty="0">
              <a:solidFill>
                <a:srgbClr val="FF0000"/>
              </a:solidFill>
            </a:endParaRPr>
          </a:p>
          <a:p>
            <a:endParaRPr lang="en-US" sz="1800" dirty="0">
              <a:solidFill>
                <a:srgbClr val="FF0000"/>
              </a:solidFill>
            </a:endParaRPr>
          </a:p>
          <a:p>
            <a:r>
              <a:rPr lang="en-US" sz="1600" dirty="0"/>
              <a:t>A similar view was given in </a:t>
            </a:r>
            <a:r>
              <a:rPr lang="en-US" sz="1600" i="1" dirty="0"/>
              <a:t>N. Nakanishi, </a:t>
            </a:r>
            <a:r>
              <a:rPr lang="en-US" sz="1600" i="1" dirty="0">
                <a:hlinkClick r:id="rId4"/>
              </a:rPr>
              <a:t>Mod. Phys. Lett. A </a:t>
            </a:r>
            <a:r>
              <a:rPr lang="en-US" sz="1600" b="1" i="1" dirty="0">
                <a:hlinkClick r:id="rId4"/>
              </a:rPr>
              <a:t>17</a:t>
            </a:r>
            <a:r>
              <a:rPr lang="en-US" sz="1600" i="1" dirty="0">
                <a:hlinkClick r:id="rId4"/>
              </a:rPr>
              <a:t>, 89 (2002).</a:t>
            </a:r>
            <a:endParaRPr lang="en-US" sz="1600" i="1" dirty="0"/>
          </a:p>
          <a:p>
            <a:endParaRPr lang="en-US" sz="1600" i="1" dirty="0"/>
          </a:p>
          <a:p>
            <a:r>
              <a:rPr lang="en-US" sz="1400" i="1" dirty="0">
                <a:hlinkClick r:id="rId5"/>
              </a:rPr>
              <a:t> </a:t>
            </a:r>
            <a:endParaRPr lang="en-US" sz="1400" i="1" dirty="0"/>
          </a:p>
          <a:p>
            <a:r>
              <a:rPr lang="en-US" sz="1400" i="1" dirty="0"/>
              <a:t>                                          </a:t>
            </a:r>
          </a:p>
          <a:p>
            <a:r>
              <a:rPr lang="en-US" sz="1600" i="1" dirty="0"/>
              <a:t>                               </a:t>
            </a:r>
            <a:r>
              <a:rPr lang="en-US" sz="1600" i="1" dirty="0">
                <a:hlinkClick r:id="rId6"/>
              </a:rPr>
              <a:t>http://kirkmcd.princeton.edu/examples/pidecay.pdf</a:t>
            </a:r>
            <a:r>
              <a:rPr lang="en-US" sz="1600" i="1" dirty="0"/>
              <a:t> </a:t>
            </a:r>
          </a:p>
        </p:txBody>
      </p:sp>
      <mc:AlternateContent xmlns:mc="http://schemas.openxmlformats.org/markup-compatibility/2006" xmlns:a14="http://schemas.microsoft.com/office/drawing/2010/main">
        <mc:Choice Requires="a14">
          <p:sp>
            <p:nvSpPr>
              <p:cNvPr id="4" name="TextBox 3"/>
              <p:cNvSpPr txBox="1"/>
              <p:nvPr/>
            </p:nvSpPr>
            <p:spPr>
              <a:xfrm>
                <a:off x="4247486" y="2096852"/>
                <a:ext cx="79355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0000FF"/>
                              </a:solidFill>
                              <a:latin typeface="Cambria Math" panose="02040503050406030204" pitchFamily="18" charset="0"/>
                              <a:ea typeface="Cambria Math" panose="02040503050406030204" pitchFamily="18" charset="0"/>
                            </a:rPr>
                          </m:ctrlPr>
                        </m:sSubPr>
                        <m:e>
                          <m:r>
                            <a:rPr lang="en-US" sz="2000" b="0" i="1" smtClean="0">
                              <a:solidFill>
                                <a:srgbClr val="0000FF"/>
                              </a:solidFill>
                              <a:latin typeface="Cambria Math" panose="02040503050406030204" pitchFamily="18" charset="0"/>
                              <a:ea typeface="Cambria Math" panose="02040503050406030204" pitchFamily="18" charset="0"/>
                            </a:rPr>
                            <m:t>𝑆</m:t>
                          </m:r>
                        </m:e>
                        <m:sub>
                          <m:r>
                            <a:rPr lang="en-US" sz="2000" b="0" i="1" smtClean="0">
                              <a:solidFill>
                                <a:srgbClr val="0000FF"/>
                              </a:solidFill>
                              <a:latin typeface="Cambria Math" panose="02040503050406030204" pitchFamily="18" charset="0"/>
                              <a:ea typeface="Cambria Math" panose="02040503050406030204" pitchFamily="18" charset="0"/>
                            </a:rPr>
                            <m:t>𝑧</m:t>
                          </m:r>
                        </m:sub>
                      </m:sSub>
                      <m:r>
                        <a:rPr lang="en-US" sz="2000" b="0" i="1" smtClean="0">
                          <a:solidFill>
                            <a:srgbClr val="0000FF"/>
                          </a:solidFill>
                          <a:latin typeface="Cambria Math" panose="02040503050406030204" pitchFamily="18" charset="0"/>
                          <a:ea typeface="Cambria Math" panose="02040503050406030204" pitchFamily="18" charset="0"/>
                        </a:rPr>
                        <m:t>=0</m:t>
                      </m:r>
                    </m:oMath>
                  </m:oMathPara>
                </a14:m>
                <a:endParaRPr lang="en-US" sz="20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47486" y="2096852"/>
                <a:ext cx="793551" cy="307777"/>
              </a:xfrm>
              <a:prstGeom prst="rect">
                <a:avLst/>
              </a:prstGeom>
              <a:blipFill rotWithShape="0">
                <a:blip r:embed="rId7"/>
                <a:stretch>
                  <a:fillRect l="-6154" r="-5385" b="-1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28184" y="2096852"/>
                <a:ext cx="470706" cy="307777"/>
              </a:xfrm>
              <a:prstGeom prst="rect">
                <a:avLst/>
              </a:prstGeom>
              <a:noFill/>
            </p:spPr>
            <p:txBody>
              <a:bodyPr wrap="none" lIns="0" tIns="0" rIns="0" bIns="0" rtlCol="0">
                <a:spAutoFit/>
              </a:bodyPr>
              <a:lstStyle/>
              <a:p>
                <a14:m>
                  <m:oMath xmlns:m="http://schemas.openxmlformats.org/officeDocument/2006/math">
                    <m:sSup>
                      <m:sSupPr>
                        <m:ctrlPr>
                          <a:rPr lang="en-US" sz="2000" i="1" smtClean="0">
                            <a:solidFill>
                              <a:srgbClr val="0000FF"/>
                            </a:solidFill>
                            <a:latin typeface="Cambria Math" panose="02040503050406030204" pitchFamily="18" charset="0"/>
                          </a:rPr>
                        </m:ctrlPr>
                      </m:sSupPr>
                      <m:e>
                        <m:r>
                          <a:rPr lang="en-US" sz="2000" b="0" i="1" smtClean="0">
                            <a:solidFill>
                              <a:srgbClr val="0000FF"/>
                            </a:solidFill>
                            <a:latin typeface="Cambria Math" panose="02040503050406030204" pitchFamily="18" charset="0"/>
                            <a:ea typeface="Cambria Math" panose="02040503050406030204" pitchFamily="18" charset="0"/>
                          </a:rPr>
                          <m:t>𝑊</m:t>
                        </m:r>
                      </m:e>
                      <m:sup>
                        <m:r>
                          <a:rPr lang="en-US" sz="2000" b="0" i="1" smtClean="0">
                            <a:solidFill>
                              <a:srgbClr val="0000FF"/>
                            </a:solidFill>
                            <a:latin typeface="Cambria Math" panose="02040503050406030204" pitchFamily="18" charset="0"/>
                          </a:rPr>
                          <m:t>+</m:t>
                        </m:r>
                      </m:sup>
                    </m:sSup>
                  </m:oMath>
                </a14:m>
                <a:r>
                  <a:rPr lang="en-US" sz="2000" dirty="0">
                    <a:solidFill>
                      <a:srgbClr val="FF0000"/>
                    </a:solidFill>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6228184" y="2096852"/>
                <a:ext cx="470706" cy="307777"/>
              </a:xfrm>
              <a:prstGeom prst="rect">
                <a:avLst/>
              </a:prstGeom>
              <a:blipFill rotWithShape="0">
                <a:blip r:embed="rId8"/>
                <a:stretch>
                  <a:fillRect l="-19481" t="-26000" r="-31169" b="-50000"/>
                </a:stretch>
              </a:blipFill>
            </p:spPr>
            <p:txBody>
              <a:bodyPr/>
              <a:lstStyle/>
              <a:p>
                <a:r>
                  <a:rPr lang="en-US">
                    <a:noFill/>
                  </a:rPr>
                  <a:t> </a:t>
                </a:r>
              </a:p>
            </p:txBody>
          </p:sp>
        </mc:Fallback>
      </mc:AlternateContent>
      <p:sp>
        <p:nvSpPr>
          <p:cNvPr id="6" name="Rectangle 2"/>
          <p:cNvSpPr txBox="1">
            <a:spLocks noChangeArrowheads="1"/>
          </p:cNvSpPr>
          <p:nvPr/>
        </p:nvSpPr>
        <p:spPr bwMode="auto">
          <a:xfrm>
            <a:off x="-108520" y="-5927"/>
            <a:ext cx="9396028"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Does the Decay                            Conserve Angular Momentum? </a:t>
            </a:r>
            <a:endParaRPr lang="en-US" dirty="0">
              <a:ea typeface="宋体" pitchFamily="2" charset="-122"/>
            </a:endParaRPr>
          </a:p>
        </p:txBody>
      </p:sp>
      <mc:AlternateContent xmlns:mc="http://schemas.openxmlformats.org/markup-compatibility/2006" xmlns:a14="http://schemas.microsoft.com/office/drawing/2010/main">
        <mc:Choice Requires="a14">
          <p:sp>
            <p:nvSpPr>
              <p:cNvPr id="7" name="TextBox 6"/>
              <p:cNvSpPr txBox="1"/>
              <p:nvPr/>
            </p:nvSpPr>
            <p:spPr>
              <a:xfrm>
                <a:off x="2411760" y="44624"/>
                <a:ext cx="2484275" cy="369332"/>
              </a:xfrm>
              <a:prstGeom prst="rect">
                <a:avLst/>
              </a:prstGeom>
              <a:noFill/>
            </p:spPr>
            <p:txBody>
              <a:bodyPr wrap="square" lIns="0" tIns="0" rIns="0" bIns="0" rtlCol="0">
                <a:spAutoFit/>
              </a:bodyPr>
              <a:lstStyle/>
              <a:p>
                <a14:m>
                  <m:oMath xmlns:m="http://schemas.openxmlformats.org/officeDocument/2006/math">
                    <m:sSup>
                      <m:sSupPr>
                        <m:ctrlPr>
                          <a:rPr lang="en-US" i="1" smtClean="0">
                            <a:solidFill>
                              <a:srgbClr val="0000FF"/>
                            </a:solidFill>
                            <a:latin typeface="Cambria Math" panose="02040503050406030204" pitchFamily="18" charset="0"/>
                          </a:rPr>
                        </m:ctrlPr>
                      </m:sSupPr>
                      <m:e>
                        <m:r>
                          <a:rPr lang="en-US" i="1" smtClean="0">
                            <a:solidFill>
                              <a:srgbClr val="0000FF"/>
                            </a:solidFill>
                            <a:latin typeface="Cambria Math" panose="02040503050406030204" pitchFamily="18" charset="0"/>
                            <a:ea typeface="Cambria Math" panose="02040503050406030204" pitchFamily="18" charset="0"/>
                          </a:rPr>
                          <m:t>𝜋</m:t>
                        </m:r>
                      </m:e>
                      <m:sup>
                        <m:r>
                          <a:rPr lang="en-US" b="0" i="1" smtClean="0">
                            <a:solidFill>
                              <a:srgbClr val="0000FF"/>
                            </a:solidFill>
                            <a:latin typeface="Cambria Math" panose="02040503050406030204" pitchFamily="18" charset="0"/>
                          </a:rPr>
                          <m:t>+</m:t>
                        </m:r>
                      </m:sup>
                    </m:sSup>
                    <m:r>
                      <a:rPr lang="en-US" b="0" i="1" smtClean="0">
                        <a:solidFill>
                          <a:srgbClr val="0000FF"/>
                        </a:solidFill>
                        <a:latin typeface="Cambria Math" panose="02040503050406030204" pitchFamily="18" charset="0"/>
                        <a:ea typeface="Cambria Math" panose="02040503050406030204" pitchFamily="18" charset="0"/>
                      </a:rPr>
                      <m:t>→</m:t>
                    </m:r>
                    <m:r>
                      <a:rPr lang="en-US" b="0" i="1" smtClean="0">
                        <a:solidFill>
                          <a:srgbClr val="0000FF"/>
                        </a:solidFill>
                        <a:latin typeface="Cambria Math" panose="02040503050406030204" pitchFamily="18" charset="0"/>
                        <a:ea typeface="Cambria Math" panose="02040503050406030204" pitchFamily="18" charset="0"/>
                      </a:rPr>
                      <m:t>𝑊</m:t>
                    </m:r>
                    <m:r>
                      <a:rPr lang="en-US" b="0" i="1" baseline="30000" smtClean="0">
                        <a:solidFill>
                          <a:srgbClr val="0000FF"/>
                        </a:solidFill>
                        <a:latin typeface="Cambria Math" panose="02040503050406030204" pitchFamily="18" charset="0"/>
                        <a:ea typeface="Cambria Math" panose="02040503050406030204" pitchFamily="18" charset="0"/>
                      </a:rPr>
                      <m:t>+</m:t>
                    </m:r>
                    <m:r>
                      <a:rPr lang="en-US" i="1">
                        <a:solidFill>
                          <a:srgbClr val="0000FF"/>
                        </a:solidFill>
                        <a:latin typeface="Cambria Math" panose="02040503050406030204" pitchFamily="18" charset="0"/>
                        <a:ea typeface="Cambria Math" panose="02040503050406030204" pitchFamily="18" charset="0"/>
                      </a:rPr>
                      <m:t>→</m:t>
                    </m:r>
                    <m:r>
                      <a:rPr lang="en-US" b="0" i="1" smtClean="0">
                        <a:solidFill>
                          <a:srgbClr val="0000FF"/>
                        </a:solidFill>
                        <a:latin typeface="Cambria Math" panose="02040503050406030204" pitchFamily="18" charset="0"/>
                        <a:ea typeface="Cambria Math" panose="02040503050406030204" pitchFamily="18" charset="0"/>
                      </a:rPr>
                      <m:t> </m:t>
                    </m:r>
                    <m:sSup>
                      <m:sSupPr>
                        <m:ctrlPr>
                          <a:rPr lang="en-US" b="0" i="1" smtClean="0">
                            <a:solidFill>
                              <a:srgbClr val="0000FF"/>
                            </a:solidFill>
                            <a:latin typeface="Cambria Math" panose="02040503050406030204" pitchFamily="18" charset="0"/>
                            <a:ea typeface="Cambria Math" panose="02040503050406030204" pitchFamily="18" charset="0"/>
                          </a:rPr>
                        </m:ctrlPr>
                      </m:sSupPr>
                      <m:e>
                        <m:r>
                          <a:rPr lang="en-US" b="0" i="1" smtClean="0">
                            <a:solidFill>
                              <a:srgbClr val="0000FF"/>
                            </a:solidFill>
                            <a:latin typeface="Cambria Math" panose="02040503050406030204" pitchFamily="18" charset="0"/>
                            <a:ea typeface="Cambria Math" panose="02040503050406030204" pitchFamily="18" charset="0"/>
                          </a:rPr>
                          <m:t>𝜇</m:t>
                        </m:r>
                      </m:e>
                      <m:sup>
                        <m:r>
                          <a:rPr lang="en-US" b="0" i="1" smtClean="0">
                            <a:solidFill>
                              <a:srgbClr val="0000FF"/>
                            </a:solidFill>
                            <a:latin typeface="Cambria Math" panose="02040503050406030204" pitchFamily="18" charset="0"/>
                            <a:ea typeface="Cambria Math" panose="02040503050406030204" pitchFamily="18" charset="0"/>
                          </a:rPr>
                          <m:t>+</m:t>
                        </m:r>
                      </m:sup>
                    </m:sSup>
                  </m:oMath>
                </a14:m>
                <a:r>
                  <a:rPr lang="en-US" dirty="0">
                    <a:solidFill>
                      <a:srgbClr val="0000FF"/>
                    </a:solidFill>
                  </a:rPr>
                  <a:t> </a:t>
                </a:r>
                <a14:m>
                  <m:oMath xmlns:m="http://schemas.openxmlformats.org/officeDocument/2006/math">
                    <m:r>
                      <a:rPr lang="en-US" i="1" dirty="0" smtClean="0">
                        <a:solidFill>
                          <a:srgbClr val="0000FF"/>
                        </a:solidFill>
                        <a:latin typeface="Cambria Math" panose="02040503050406030204" pitchFamily="18" charset="0"/>
                      </a:rPr>
                      <m:t>𝑣</m:t>
                    </m:r>
                    <m:r>
                      <a:rPr lang="en-US" i="1" dirty="0">
                        <a:solidFill>
                          <a:srgbClr val="FF0000"/>
                        </a:solidFill>
                        <a:latin typeface="Cambria Math" panose="02040503050406030204" pitchFamily="18" charset="0"/>
                      </a:rPr>
                      <m:t> </m:t>
                    </m:r>
                  </m:oMath>
                </a14:m>
                <a:endParaRPr lang="en-US"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411760" y="44624"/>
                <a:ext cx="2484275" cy="369332"/>
              </a:xfrm>
              <a:prstGeom prst="rect">
                <a:avLst/>
              </a:prstGeom>
              <a:blipFill rotWithShape="0">
                <a:blip r:embed="rId9"/>
                <a:stretch>
                  <a:fillRect l="-3194" t="-11475" b="-22951"/>
                </a:stretch>
              </a:blipFill>
            </p:spPr>
            <p:txBody>
              <a:bodyPr/>
              <a:lstStyle/>
              <a:p>
                <a:r>
                  <a:rPr lang="en-US">
                    <a:noFill/>
                  </a:rPr>
                  <a:t> </a:t>
                </a:r>
              </a:p>
            </p:txBody>
          </p:sp>
        </mc:Fallback>
      </mc:AlternateContent>
    </p:spTree>
    <p:extLst>
      <p:ext uri="{BB962C8B-B14F-4D97-AF65-F5344CB8AC3E}">
        <p14:creationId xmlns:p14="http://schemas.microsoft.com/office/powerpoint/2010/main" val="69657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1328638" y="519087"/>
                <a:ext cx="7815362" cy="7424597"/>
              </a:xfrm>
              <a:prstGeom prst="rect">
                <a:avLst/>
              </a:prstGeom>
              <a:noFill/>
            </p:spPr>
            <p:txBody>
              <a:bodyPr wrap="square" rtlCol="0">
                <a:spAutoFit/>
              </a:bodyPr>
              <a:lstStyle/>
              <a:p>
                <a:r>
                  <a:rPr lang="en-US" sz="1800" dirty="0"/>
                  <a:t>1937: Majorana gave a “symmetric theory of electrons and positrons,” in which there might be no distinction between particles and antiparticles.                              </a:t>
                </a:r>
                <a:r>
                  <a:rPr lang="en-US" sz="1600" i="1" dirty="0"/>
                  <a:t>E. </a:t>
                </a:r>
                <a:r>
                  <a:rPr lang="en-US" sz="1600" i="1" dirty="0" err="1"/>
                  <a:t>Majorana</a:t>
                </a:r>
                <a:r>
                  <a:rPr lang="en-US" sz="1600" i="1" dirty="0"/>
                  <a:t>, </a:t>
                </a:r>
                <a:r>
                  <a:rPr lang="en-US" sz="1600" i="1" dirty="0" err="1">
                    <a:hlinkClick r:id="rId2"/>
                  </a:rPr>
                  <a:t>Nuovo</a:t>
                </a:r>
                <a:r>
                  <a:rPr lang="en-US" sz="1600" i="1" dirty="0">
                    <a:hlinkClick r:id="rId2"/>
                  </a:rPr>
                  <a:t> </a:t>
                </a:r>
                <a:r>
                  <a:rPr lang="en-US" sz="1600" i="1" dirty="0" err="1">
                    <a:hlinkClick r:id="rId2"/>
                  </a:rPr>
                  <a:t>Cimento</a:t>
                </a:r>
                <a:r>
                  <a:rPr lang="en-US" sz="1600" i="1" dirty="0">
                    <a:hlinkClick r:id="rId2"/>
                  </a:rPr>
                  <a:t> </a:t>
                </a:r>
                <a:r>
                  <a:rPr lang="en-US" sz="1600" b="1" i="1" dirty="0">
                    <a:hlinkClick r:id="rId2"/>
                  </a:rPr>
                  <a:t>14</a:t>
                </a:r>
                <a:r>
                  <a:rPr lang="en-US" sz="1600" i="1" dirty="0">
                    <a:hlinkClick r:id="rId2"/>
                  </a:rPr>
                  <a:t>, 171 (1937)</a:t>
                </a:r>
                <a:endParaRPr lang="en-US" sz="1600" i="1" dirty="0"/>
              </a:p>
              <a:p>
                <a:endParaRPr lang="en-US" sz="1800" dirty="0"/>
              </a:p>
              <a:p>
                <a:r>
                  <a:rPr lang="en-US" sz="1800" dirty="0">
                    <a:solidFill>
                      <a:srgbClr val="FF0000"/>
                    </a:solidFill>
                  </a:rPr>
                  <a:t>He noted that this aspect apparently doesn’t apply to spin-1/2 charged particles like electrons and positrons, but might apply to neutrinos.</a:t>
                </a:r>
              </a:p>
              <a:p>
                <a:endParaRPr lang="en-US" sz="1800" dirty="0"/>
              </a:p>
              <a:p>
                <a:endParaRPr lang="en-US" sz="1800" dirty="0"/>
              </a:p>
              <a:p>
                <a:endParaRPr lang="en-US" sz="1800" dirty="0"/>
              </a:p>
              <a:p>
                <a:r>
                  <a:rPr lang="en-US" sz="1600" i="1" dirty="0"/>
                  <a:t>An English translation, by L. </a:t>
                </a:r>
                <a:r>
                  <a:rPr lang="en-US" sz="1600" i="1" dirty="0" err="1"/>
                  <a:t>Maiani</a:t>
                </a:r>
                <a:r>
                  <a:rPr lang="en-US" sz="1600" i="1" dirty="0"/>
                  <a:t>, of </a:t>
                </a:r>
                <a:r>
                  <a:rPr lang="en-US" sz="1600" i="1" dirty="0" err="1"/>
                  <a:t>Majorana’s</a:t>
                </a:r>
                <a:r>
                  <a:rPr lang="en-US" sz="1600" i="1" dirty="0"/>
                  <a:t> 1937 paper appears on          pp. 218-233 of </a:t>
                </a:r>
                <a:r>
                  <a:rPr lang="en-US" sz="1600" dirty="0">
                    <a:hlinkClick r:id="rId3"/>
                  </a:rPr>
                  <a:t>Ettore Majorana Scientific Papers</a:t>
                </a:r>
                <a:r>
                  <a:rPr lang="en-US" sz="1600" i="1" dirty="0">
                    <a:hlinkClick r:id="rId3"/>
                  </a:rPr>
                  <a:t> </a:t>
                </a:r>
                <a:r>
                  <a:rPr lang="en-US" sz="1600" i="1" dirty="0"/>
                  <a:t>(Springer, 2006).</a:t>
                </a:r>
              </a:p>
              <a:p>
                <a:r>
                  <a:rPr lang="en-US" sz="1600" i="1" dirty="0">
                    <a:solidFill>
                      <a:srgbClr val="FF0000"/>
                    </a:solidFill>
                  </a:rPr>
                  <a:t>               Rumor: </a:t>
                </a:r>
                <a:r>
                  <a:rPr lang="en-US" sz="1600" i="1" dirty="0" err="1">
                    <a:solidFill>
                      <a:srgbClr val="FF0000"/>
                    </a:solidFill>
                  </a:rPr>
                  <a:t>Majorana’s</a:t>
                </a:r>
                <a:r>
                  <a:rPr lang="en-US" sz="1600" i="1" dirty="0">
                    <a:solidFill>
                      <a:srgbClr val="FF0000"/>
                    </a:solidFill>
                  </a:rPr>
                  <a:t> paper was not written by him, but by Fermi.</a:t>
                </a:r>
              </a:p>
              <a:p>
                <a:r>
                  <a:rPr lang="en-US" sz="1600" i="1" dirty="0">
                    <a:solidFill>
                      <a:srgbClr val="FF0000"/>
                    </a:solidFill>
                  </a:rPr>
                  <a:t>                                                            F. </a:t>
                </a:r>
                <a:r>
                  <a:rPr lang="en-US" sz="1600" i="1" dirty="0" err="1">
                    <a:solidFill>
                      <a:srgbClr val="FF0000"/>
                    </a:solidFill>
                  </a:rPr>
                  <a:t>Wilczek</a:t>
                </a:r>
                <a:r>
                  <a:rPr lang="en-US" sz="1600" i="1" dirty="0">
                    <a:solidFill>
                      <a:srgbClr val="FF0000"/>
                    </a:solidFill>
                  </a:rPr>
                  <a:t>, </a:t>
                </a:r>
                <a:r>
                  <a:rPr lang="en-US" sz="1600" i="1" dirty="0">
                    <a:solidFill>
                      <a:srgbClr val="FF0000"/>
                    </a:solidFill>
                    <a:hlinkClick r:id="rId4"/>
                  </a:rPr>
                  <a:t>Nature Physics </a:t>
                </a:r>
                <a:r>
                  <a:rPr lang="en-US" sz="1600" b="1" i="1" dirty="0">
                    <a:solidFill>
                      <a:srgbClr val="FF0000"/>
                    </a:solidFill>
                    <a:hlinkClick r:id="rId4"/>
                  </a:rPr>
                  <a:t>5</a:t>
                </a:r>
                <a:r>
                  <a:rPr lang="en-US" sz="1600" i="1" dirty="0">
                    <a:solidFill>
                      <a:srgbClr val="FF0000"/>
                    </a:solidFill>
                    <a:hlinkClick r:id="rId4"/>
                  </a:rPr>
                  <a:t>, 614 (2009)</a:t>
                </a:r>
                <a:endParaRPr lang="en-US" sz="1600" i="1" dirty="0">
                  <a:solidFill>
                    <a:srgbClr val="FF0000"/>
                  </a:solidFill>
                </a:endParaRPr>
              </a:p>
              <a:p>
                <a:pPr lvl="0"/>
                <a:endParaRPr lang="en-US" sz="1800" dirty="0"/>
              </a:p>
              <a:p>
                <a:r>
                  <a:rPr lang="en-US" sz="1800" dirty="0">
                    <a:solidFill>
                      <a:srgbClr val="FF0000"/>
                    </a:solidFill>
                  </a:rPr>
                  <a:t>1941: Pauli commented on </a:t>
                </a:r>
                <a:r>
                  <a:rPr lang="en-US" sz="1800" dirty="0" err="1">
                    <a:solidFill>
                      <a:srgbClr val="FF0000"/>
                    </a:solidFill>
                  </a:rPr>
                  <a:t>Majorana’s</a:t>
                </a:r>
                <a:r>
                  <a:rPr lang="en-US" sz="1800" dirty="0">
                    <a:solidFill>
                      <a:srgbClr val="FF0000"/>
                    </a:solidFill>
                  </a:rPr>
                  <a:t> paper as implying that we should consider states of the form             where  </a:t>
                </a:r>
                <a14:m>
                  <m:oMath xmlns:m="http://schemas.openxmlformats.org/officeDocument/2006/math">
                    <m:sSup>
                      <m:sSupPr>
                        <m:ctrlPr>
                          <a:rPr lang="en-US" sz="2000" i="1" smtClean="0">
                            <a:solidFill>
                              <a:srgbClr val="FF0000"/>
                            </a:solidFill>
                            <a:latin typeface="Cambria Math" panose="02040503050406030204" pitchFamily="18" charset="0"/>
                            <a:ea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𝜓</m:t>
                        </m:r>
                      </m:e>
                      <m:sup>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𝐶</m:t>
                        </m:r>
                        <m:r>
                          <a:rPr lang="en-US" sz="2000" b="0" i="1" smtClean="0">
                            <a:solidFill>
                              <a:srgbClr val="FF0000"/>
                            </a:solidFill>
                            <a:latin typeface="Cambria Math" panose="02040503050406030204" pitchFamily="18" charset="0"/>
                            <a:ea typeface="Cambria Math" panose="02040503050406030204" pitchFamily="18" charset="0"/>
                          </a:rPr>
                          <m:t>)</m:t>
                        </m:r>
                      </m:sup>
                    </m:sSup>
                  </m:oMath>
                </a14:m>
                <a:r>
                  <a:rPr lang="en-US" sz="1800" dirty="0">
                    <a:solidFill>
                      <a:srgbClr val="FF0000"/>
                    </a:solidFill>
                  </a:rPr>
                  <a:t> is the electric charge conjugate (antiparticle) of </a:t>
                </a:r>
                <a14:m>
                  <m:oMath xmlns:m="http://schemas.openxmlformats.org/officeDocument/2006/math">
                    <m:r>
                      <a:rPr lang="en-US" sz="1800" i="1" smtClean="0">
                        <a:solidFill>
                          <a:srgbClr val="FF0000"/>
                        </a:solidFill>
                        <a:latin typeface="Cambria Math" panose="02040503050406030204" pitchFamily="18" charset="0"/>
                        <a:ea typeface="Cambria Math" panose="02040503050406030204" pitchFamily="18" charset="0"/>
                      </a:rPr>
                      <m:t>𝜓</m:t>
                    </m:r>
                  </m:oMath>
                </a14:m>
                <a:r>
                  <a:rPr lang="en-US" sz="1800" dirty="0">
                    <a:solidFill>
                      <a:srgbClr val="FF0000"/>
                    </a:solidFill>
                  </a:rPr>
                  <a:t>.</a:t>
                </a:r>
              </a:p>
              <a:p>
                <a:pPr lvl="0"/>
                <a:r>
                  <a:rPr lang="en-US" sz="1600" i="1" dirty="0">
                    <a:solidFill>
                      <a:srgbClr val="FF0000"/>
                    </a:solidFill>
                  </a:rPr>
                  <a:t>                                    </a:t>
                </a:r>
                <a:r>
                  <a:rPr lang="en-US" sz="1600" i="1" dirty="0" err="1">
                    <a:solidFill>
                      <a:srgbClr val="FF0000"/>
                    </a:solidFill>
                  </a:rPr>
                  <a:t>Eqs</a:t>
                </a:r>
                <a:r>
                  <a:rPr lang="en-US" sz="1600" i="1" dirty="0">
                    <a:solidFill>
                      <a:srgbClr val="FF0000"/>
                    </a:solidFill>
                  </a:rPr>
                  <a:t>. (99-100) of W. Pauli, </a:t>
                </a:r>
                <a:r>
                  <a:rPr lang="en-US" sz="1600" i="1" dirty="0">
                    <a:solidFill>
                      <a:srgbClr val="FF0000"/>
                    </a:solidFill>
                    <a:hlinkClick r:id="rId5"/>
                  </a:rPr>
                  <a:t>Rev. Mod. Phys. </a:t>
                </a:r>
                <a:r>
                  <a:rPr lang="en-US" sz="1600" b="1" i="1" dirty="0">
                    <a:solidFill>
                      <a:srgbClr val="FF0000"/>
                    </a:solidFill>
                    <a:hlinkClick r:id="rId5"/>
                  </a:rPr>
                  <a:t>13</a:t>
                </a:r>
                <a:r>
                  <a:rPr lang="en-US" sz="1600" i="1" dirty="0">
                    <a:solidFill>
                      <a:srgbClr val="FF0000"/>
                    </a:solidFill>
                    <a:hlinkClick r:id="rId5"/>
                  </a:rPr>
                  <a:t>, 203 (1941)</a:t>
                </a:r>
                <a:endParaRPr lang="en-US" sz="1600" i="1" dirty="0">
                  <a:solidFill>
                    <a:srgbClr val="FF0000"/>
                  </a:solidFill>
                </a:endParaRPr>
              </a:p>
              <a:p>
                <a:pPr lvl="0"/>
                <a:endParaRPr lang="en-US" sz="2000" dirty="0">
                  <a:solidFill>
                    <a:srgbClr val="FF0000"/>
                  </a:solidFill>
                </a:endParaRPr>
              </a:p>
              <a:p>
                <a:endParaRPr lang="en-US" sz="1600" i="1" dirty="0">
                  <a:solidFill>
                    <a:srgbClr val="FF0000"/>
                  </a:solidFill>
                </a:endParaRPr>
              </a:p>
              <a:p>
                <a:endParaRPr lang="en-US" sz="1600" i="1" dirty="0">
                  <a:solidFill>
                    <a:srgbClr val="FF0000"/>
                  </a:solidFill>
                </a:endParaRPr>
              </a:p>
              <a:p>
                <a:endParaRPr lang="en-US" sz="1600" i="1" dirty="0">
                  <a:solidFill>
                    <a:srgbClr val="FF0000"/>
                  </a:solidFill>
                </a:endParaRPr>
              </a:p>
              <a:p>
                <a:endParaRPr lang="en-US" sz="1800" dirty="0"/>
              </a:p>
              <a:p>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1328638" y="519087"/>
                <a:ext cx="7815362" cy="7424597"/>
              </a:xfrm>
              <a:prstGeom prst="rect">
                <a:avLst/>
              </a:prstGeom>
              <a:blipFill rotWithShape="0">
                <a:blip r:embed="rId6"/>
                <a:stretch>
                  <a:fillRect l="-702" t="-328" r="-546"/>
                </a:stretch>
              </a:blipFill>
            </p:spPr>
            <p:txBody>
              <a:bodyPr/>
              <a:lstStyle/>
              <a:p>
                <a:r>
                  <a:rPr lang="en-US">
                    <a:noFill/>
                  </a:rPr>
                  <a:t> </a:t>
                </a:r>
              </a:p>
            </p:txBody>
          </p:sp>
        </mc:Fallback>
      </mc:AlternateContent>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solidFill>
                  <a:srgbClr val="FF0000"/>
                </a:solidFill>
              </a:rPr>
              <a:t>8. Can Standard Model Neutrinos Be Majorana States?</a:t>
            </a:r>
            <a:endParaRPr lang="en-US" dirty="0">
              <a:solidFill>
                <a:srgbClr val="FF0000"/>
              </a:solidFill>
              <a:ea typeface="宋体" pitchFamily="2" charset="-122"/>
            </a:endParaRPr>
          </a:p>
        </p:txBody>
      </p:sp>
      <p:pic>
        <p:nvPicPr>
          <p:cNvPr id="4" name="Picture 4" descr="http://www.ilmondo.tv/images/EttoreMajorana-Bini.jpg"/>
          <p:cNvPicPr>
            <a:picLocks noChangeAspect="1" noChangeArrowheads="1"/>
          </p:cNvPicPr>
          <p:nvPr/>
        </p:nvPicPr>
        <p:blipFill rotWithShape="1">
          <a:blip r:embed="rId7">
            <a:extLst>
              <a:ext uri="{28A0092B-C50C-407E-A947-70E740481C1C}">
                <a14:useLocalDpi xmlns:a14="http://schemas.microsoft.com/office/drawing/2010/main" val="0"/>
              </a:ext>
            </a:extLst>
          </a:blip>
          <a:srcRect l="1645" r="52567" b="17426"/>
          <a:stretch/>
        </p:blipFill>
        <p:spPr bwMode="auto">
          <a:xfrm>
            <a:off x="17810" y="553626"/>
            <a:ext cx="1316025" cy="157923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p:cNvSpPr txBox="1"/>
              <p:nvPr/>
            </p:nvSpPr>
            <p:spPr>
              <a:xfrm>
                <a:off x="4498553" y="5035279"/>
                <a:ext cx="737766" cy="1189813"/>
              </a:xfrm>
              <a:prstGeom prst="rect">
                <a:avLst/>
              </a:prstGeom>
              <a:noFill/>
            </p:spPr>
            <p:txBody>
              <a:bodyPr wrap="square" lIns="0" tIns="0" rIns="0" bIns="0" rtlCol="0">
                <a:spAutoFit/>
              </a:bodyPr>
              <a:lstStyle/>
              <a:p>
                <a14:m>
                  <m:oMath xmlns:m="http://schemas.openxmlformats.org/officeDocument/2006/math">
                    <m:f>
                      <m:fPr>
                        <m:ctrlPr>
                          <a:rPr lang="en-US" sz="2000" i="1" smtClean="0">
                            <a:solidFill>
                              <a:srgbClr val="FF0000"/>
                            </a:solidFill>
                            <a:latin typeface="Cambria Math" panose="02040503050406030204" pitchFamily="18" charset="0"/>
                          </a:rPr>
                        </m:ctrlPr>
                      </m:fPr>
                      <m:num>
                        <m:r>
                          <a:rPr lang="en-US" sz="2000" i="1">
                            <a:solidFill>
                              <a:srgbClr val="FF0000"/>
                            </a:solidFill>
                            <a:latin typeface="Cambria Math" panose="02040503050406030204" pitchFamily="18" charset="0"/>
                            <a:ea typeface="Cambria Math" panose="02040503050406030204" pitchFamily="18" charset="0"/>
                          </a:rPr>
                          <m:t>𝜓</m:t>
                        </m:r>
                        <m:r>
                          <a:rPr lang="en-US" sz="2000" i="1">
                            <a:solidFill>
                              <a:srgbClr val="FF0000"/>
                            </a:solidFill>
                            <a:latin typeface="Cambria Math" panose="02040503050406030204" pitchFamily="18" charset="0"/>
                            <a:ea typeface="Cambria Math" panose="02040503050406030204" pitchFamily="18" charset="0"/>
                          </a:rPr>
                          <m:t>+ </m:t>
                        </m:r>
                        <m:sSup>
                          <m:sSupPr>
                            <m:ctrlPr>
                              <a:rPr lang="en-US" sz="2000" i="1">
                                <a:solidFill>
                                  <a:srgbClr val="FF0000"/>
                                </a:solidFill>
                                <a:latin typeface="Cambria Math" panose="02040503050406030204" pitchFamily="18" charset="0"/>
                                <a:ea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𝜓</m:t>
                            </m:r>
                          </m:e>
                          <m:sup>
                            <m:r>
                              <a:rPr lang="en-US" sz="2000" b="0" i="1" smtClean="0">
                                <a:solidFill>
                                  <a:srgbClr val="FF0000"/>
                                </a:solidFill>
                                <a:latin typeface="Cambria Math" panose="02040503050406030204" pitchFamily="18" charset="0"/>
                                <a:ea typeface="Cambria Math" panose="02040503050406030204" pitchFamily="18" charset="0"/>
                              </a:rPr>
                              <m:t>(</m:t>
                            </m:r>
                            <m:r>
                              <a:rPr lang="en-US" sz="2000" i="1">
                                <a:solidFill>
                                  <a:srgbClr val="FF0000"/>
                                </a:solidFill>
                                <a:latin typeface="Cambria Math" panose="02040503050406030204" pitchFamily="18" charset="0"/>
                                <a:ea typeface="Cambria Math" panose="02040503050406030204" pitchFamily="18" charset="0"/>
                              </a:rPr>
                              <m:t>𝐶</m:t>
                            </m:r>
                            <m:r>
                              <a:rPr lang="en-US" sz="2000" b="0" i="1" smtClean="0">
                                <a:solidFill>
                                  <a:srgbClr val="FF0000"/>
                                </a:solidFill>
                                <a:latin typeface="Cambria Math" panose="02040503050406030204" pitchFamily="18" charset="0"/>
                                <a:ea typeface="Cambria Math" panose="02040503050406030204" pitchFamily="18" charset="0"/>
                              </a:rPr>
                              <m:t>)</m:t>
                            </m:r>
                          </m:sup>
                        </m:sSup>
                      </m:num>
                      <m:den>
                        <m:rad>
                          <m:radPr>
                            <m:degHide m:val="on"/>
                            <m:ctrlPr>
                              <a:rPr lang="en-US" sz="2000" i="1">
                                <a:solidFill>
                                  <a:srgbClr val="FF0000"/>
                                </a:solidFill>
                                <a:latin typeface="Cambria Math" panose="02040503050406030204" pitchFamily="18" charset="0"/>
                              </a:rPr>
                            </m:ctrlPr>
                          </m:radPr>
                          <m:deg/>
                          <m:e>
                            <m:r>
                              <a:rPr lang="en-US" sz="2000" i="1">
                                <a:solidFill>
                                  <a:srgbClr val="FF0000"/>
                                </a:solidFill>
                                <a:latin typeface="Cambria Math" panose="02040503050406030204" pitchFamily="18" charset="0"/>
                              </a:rPr>
                              <m:t>2</m:t>
                            </m:r>
                          </m:e>
                        </m:rad>
                      </m:den>
                    </m:f>
                  </m:oMath>
                </a14:m>
                <a:r>
                  <a:rPr lang="en-US" sz="2000" dirty="0">
                    <a:solidFill>
                      <a:srgbClr val="FF0000"/>
                    </a:solidFill>
                  </a:rPr>
                  <a:t>,</a:t>
                </a:r>
              </a:p>
              <a:p>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4498553" y="5035279"/>
                <a:ext cx="737766" cy="1189813"/>
              </a:xfrm>
              <a:prstGeom prst="rect">
                <a:avLst/>
              </a:prstGeom>
              <a:blipFill rotWithShape="0">
                <a:blip r:embed="rId8"/>
                <a:stretch>
                  <a:fillRect l="-21488"/>
                </a:stretch>
              </a:blipFill>
            </p:spPr>
            <p:txBody>
              <a:bodyPr/>
              <a:lstStyle/>
              <a:p>
                <a:r>
                  <a:rPr lang="en-US">
                    <a:noFill/>
                  </a:rPr>
                  <a:t> </a:t>
                </a:r>
              </a:p>
            </p:txBody>
          </p:sp>
        </mc:Fallback>
      </mc:AlternateContent>
    </p:spTree>
    <p:extLst>
      <p:ext uri="{BB962C8B-B14F-4D97-AF65-F5344CB8AC3E}">
        <p14:creationId xmlns:p14="http://schemas.microsoft.com/office/powerpoint/2010/main" val="296153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 y="476672"/>
            <a:ext cx="9144000" cy="7386638"/>
          </a:xfrm>
          <a:prstGeom prst="rect">
            <a:avLst/>
          </a:prstGeom>
          <a:noFill/>
        </p:spPr>
        <p:txBody>
          <a:bodyPr wrap="square" rtlCol="0">
            <a:spAutoFit/>
          </a:bodyPr>
          <a:lstStyle/>
          <a:p>
            <a:r>
              <a:rPr lang="en-US" sz="1800" dirty="0">
                <a:solidFill>
                  <a:srgbClr val="FF0000"/>
                </a:solidFill>
              </a:rPr>
              <a:t>In 1926, </a:t>
            </a:r>
            <a:r>
              <a:rPr lang="en-US" sz="1800" dirty="0" err="1">
                <a:solidFill>
                  <a:srgbClr val="FF0000"/>
                </a:solidFill>
              </a:rPr>
              <a:t>Fock</a:t>
            </a:r>
            <a:r>
              <a:rPr lang="en-US" sz="1800" dirty="0">
                <a:solidFill>
                  <a:srgbClr val="FF0000"/>
                </a:solidFill>
              </a:rPr>
              <a:t> noted that gauge invariance of the electromagnetic </a:t>
            </a:r>
          </a:p>
          <a:p>
            <a:r>
              <a:rPr lang="en-US" sz="1800" dirty="0">
                <a:solidFill>
                  <a:srgbClr val="FF0000"/>
                </a:solidFill>
              </a:rPr>
              <a:t>potentials in Schrödinger’s equation requires local phase invariance of the wavefunction </a:t>
            </a:r>
            <a:r>
              <a:rPr lang="en-US" sz="1800" dirty="0">
                <a:solidFill>
                  <a:srgbClr val="FF0000"/>
                </a:solidFill>
                <a:sym typeface="Symbol" panose="05050102010706020507" pitchFamily="18" charset="2"/>
              </a:rPr>
              <a:t>.</a:t>
            </a:r>
            <a:r>
              <a:rPr lang="en-US" sz="1600" i="1" dirty="0">
                <a:solidFill>
                  <a:srgbClr val="FF0000"/>
                </a:solidFill>
                <a:sym typeface="Symbol" panose="05050102010706020507" pitchFamily="18" charset="2"/>
              </a:rPr>
              <a:t>                                                     V. </a:t>
            </a:r>
            <a:r>
              <a:rPr lang="en-US" sz="1600" i="1" dirty="0" err="1">
                <a:solidFill>
                  <a:srgbClr val="FF0000"/>
                </a:solidFill>
                <a:sym typeface="Symbol" panose="05050102010706020507" pitchFamily="18" charset="2"/>
              </a:rPr>
              <a:t>Fock</a:t>
            </a:r>
            <a:r>
              <a:rPr lang="en-US" sz="1600" i="1" dirty="0">
                <a:solidFill>
                  <a:srgbClr val="FF0000"/>
                </a:solidFill>
                <a:sym typeface="Symbol" panose="05050102010706020507" pitchFamily="18" charset="2"/>
              </a:rPr>
              <a:t>, </a:t>
            </a:r>
            <a:r>
              <a:rPr lang="en-US" sz="1600" i="1" dirty="0">
                <a:solidFill>
                  <a:srgbClr val="FF0000"/>
                </a:solidFill>
                <a:sym typeface="Symbol" panose="05050102010706020507" pitchFamily="18" charset="2"/>
                <a:hlinkClick r:id="rId2"/>
              </a:rPr>
              <a:t>Z. Phys. </a:t>
            </a:r>
            <a:r>
              <a:rPr lang="en-US" sz="1600" b="1" i="1" dirty="0">
                <a:solidFill>
                  <a:srgbClr val="FF0000"/>
                </a:solidFill>
                <a:sym typeface="Symbol" panose="05050102010706020507" pitchFamily="18" charset="2"/>
                <a:hlinkClick r:id="rId2"/>
              </a:rPr>
              <a:t>39</a:t>
            </a:r>
            <a:r>
              <a:rPr lang="en-US" sz="1600" i="1" dirty="0">
                <a:solidFill>
                  <a:srgbClr val="FF0000"/>
                </a:solidFill>
                <a:sym typeface="Symbol" panose="05050102010706020507" pitchFamily="18" charset="2"/>
                <a:hlinkClick r:id="rId2"/>
              </a:rPr>
              <a:t>, 226 (1926)</a:t>
            </a:r>
            <a:endParaRPr lang="en-US" sz="1600" i="1" dirty="0">
              <a:solidFill>
                <a:srgbClr val="FF0000"/>
              </a:solidFill>
              <a:sym typeface="Symbol" panose="05050102010706020507" pitchFamily="18" charset="2"/>
            </a:endParaRPr>
          </a:p>
          <a:p>
            <a:r>
              <a:rPr lang="en-US" sz="1400" i="1" dirty="0">
                <a:solidFill>
                  <a:srgbClr val="FF0000"/>
                </a:solidFill>
                <a:sym typeface="Symbol" panose="05050102010706020507" pitchFamily="18" charset="2"/>
              </a:rPr>
              <a:t>    See also F. London, </a:t>
            </a:r>
            <a:r>
              <a:rPr lang="en-US" sz="1400" i="1" dirty="0">
                <a:solidFill>
                  <a:srgbClr val="FF0000"/>
                </a:solidFill>
                <a:sym typeface="Symbol" panose="05050102010706020507" pitchFamily="18" charset="2"/>
                <a:hlinkClick r:id="rId3"/>
              </a:rPr>
              <a:t>Z. Phys. </a:t>
            </a:r>
            <a:r>
              <a:rPr lang="en-US" sz="1400" b="1" i="1" dirty="0">
                <a:solidFill>
                  <a:srgbClr val="FF0000"/>
                </a:solidFill>
                <a:sym typeface="Symbol" panose="05050102010706020507" pitchFamily="18" charset="2"/>
                <a:hlinkClick r:id="rId3"/>
              </a:rPr>
              <a:t>42</a:t>
            </a:r>
            <a:r>
              <a:rPr lang="en-US" sz="1400" i="1" dirty="0">
                <a:solidFill>
                  <a:srgbClr val="FF0000"/>
                </a:solidFill>
                <a:sym typeface="Symbol" panose="05050102010706020507" pitchFamily="18" charset="2"/>
                <a:hlinkClick r:id="rId3"/>
              </a:rPr>
              <a:t>, 375 (1927),</a:t>
            </a:r>
            <a:r>
              <a:rPr lang="en-US" sz="1400" i="1" dirty="0">
                <a:solidFill>
                  <a:srgbClr val="FF0000"/>
                </a:solidFill>
                <a:sym typeface="Symbol" panose="05050102010706020507" pitchFamily="18" charset="2"/>
              </a:rPr>
              <a:t> p. 206 of W. Pauli, </a:t>
            </a:r>
            <a:r>
              <a:rPr lang="en-US" sz="1400" i="1" dirty="0">
                <a:solidFill>
                  <a:srgbClr val="FF0000"/>
                </a:solidFill>
                <a:sym typeface="Symbol" panose="05050102010706020507" pitchFamily="18" charset="2"/>
                <a:hlinkClick r:id="rId4"/>
              </a:rPr>
              <a:t>Rev. Mod. Phys. </a:t>
            </a:r>
            <a:r>
              <a:rPr lang="en-US" sz="1400" b="1" i="1" dirty="0">
                <a:solidFill>
                  <a:srgbClr val="FF0000"/>
                </a:solidFill>
                <a:sym typeface="Symbol" panose="05050102010706020507" pitchFamily="18" charset="2"/>
                <a:hlinkClick r:id="rId4"/>
              </a:rPr>
              <a:t>13</a:t>
            </a:r>
            <a:r>
              <a:rPr lang="en-US" sz="1400" i="1" dirty="0">
                <a:solidFill>
                  <a:srgbClr val="FF0000"/>
                </a:solidFill>
                <a:sym typeface="Symbol" panose="05050102010706020507" pitchFamily="18" charset="2"/>
                <a:hlinkClick r:id="rId4"/>
              </a:rPr>
              <a:t>, 203 (1941)</a:t>
            </a:r>
            <a:endParaRPr lang="en-US" sz="1400" i="1" dirty="0">
              <a:solidFill>
                <a:srgbClr val="FF0000"/>
              </a:solidFill>
              <a:sym typeface="Symbol" panose="05050102010706020507" pitchFamily="18" charset="2"/>
            </a:endParaRPr>
          </a:p>
          <a:p>
            <a:endParaRPr lang="en-US" sz="1400" i="1" dirty="0">
              <a:sym typeface="Symbol" panose="05050102010706020507" pitchFamily="18" charset="2"/>
            </a:endParaRPr>
          </a:p>
          <a:p>
            <a:r>
              <a:rPr lang="en-US" sz="1800" dirty="0">
                <a:sym typeface="Symbol" panose="05050102010706020507" pitchFamily="18" charset="2"/>
              </a:rPr>
              <a:t>In 1954, Yang and Mills inverted this to argue that local phase invariance requires “charged” fermions to interact with gauge-invariant potentials, with the “charge” of the interaction being different for particles and antiparticles.</a:t>
            </a:r>
          </a:p>
          <a:p>
            <a:r>
              <a:rPr lang="en-US" sz="1600" i="1" dirty="0">
                <a:sym typeface="Symbol" panose="05050102010706020507" pitchFamily="18" charset="2"/>
              </a:rPr>
              <a:t>                                                                      C.N. Yang and R.L. Mills, </a:t>
            </a:r>
            <a:r>
              <a:rPr lang="en-US" sz="1600" i="1" dirty="0">
                <a:sym typeface="Symbol" panose="05050102010706020507" pitchFamily="18" charset="2"/>
                <a:hlinkClick r:id="rId5"/>
              </a:rPr>
              <a:t>Phys. Rev. </a:t>
            </a:r>
            <a:r>
              <a:rPr lang="en-US" sz="1600" b="1" i="1" dirty="0">
                <a:sym typeface="Symbol" panose="05050102010706020507" pitchFamily="18" charset="2"/>
                <a:hlinkClick r:id="rId5"/>
              </a:rPr>
              <a:t>96</a:t>
            </a:r>
            <a:r>
              <a:rPr lang="en-US" sz="1600" i="1" dirty="0">
                <a:sym typeface="Symbol" panose="05050102010706020507" pitchFamily="18" charset="2"/>
                <a:hlinkClick r:id="rId5"/>
              </a:rPr>
              <a:t>, 191 (1954)</a:t>
            </a:r>
            <a:endParaRPr lang="en-US" sz="1600" i="1" dirty="0">
              <a:sym typeface="Symbol" panose="05050102010706020507" pitchFamily="18" charset="2"/>
            </a:endParaRPr>
          </a:p>
          <a:p>
            <a:endParaRPr lang="en-US" sz="1800" dirty="0">
              <a:sym typeface="Symbol" panose="05050102010706020507" pitchFamily="18" charset="2"/>
            </a:endParaRPr>
          </a:p>
          <a:p>
            <a:r>
              <a:rPr lang="en-US" sz="1800" dirty="0">
                <a:solidFill>
                  <a:srgbClr val="FF0000"/>
                </a:solidFill>
                <a:sym typeface="Symbol" panose="05050102010706020507" pitchFamily="18" charset="2"/>
              </a:rPr>
              <a:t>If neutrino interactions are described by a gauge theory, interacting neutrinos and antineutrinos have opposite “charges,” and cannot form a </a:t>
            </a:r>
            <a:r>
              <a:rPr lang="en-US" sz="1800" dirty="0" err="1">
                <a:solidFill>
                  <a:srgbClr val="FF0000"/>
                </a:solidFill>
                <a:sym typeface="Symbol" panose="05050102010706020507" pitchFamily="18" charset="2"/>
              </a:rPr>
              <a:t>Majorana</a:t>
            </a:r>
            <a:r>
              <a:rPr lang="en-US" sz="1800" dirty="0">
                <a:solidFill>
                  <a:srgbClr val="FF0000"/>
                </a:solidFill>
                <a:sym typeface="Symbol" panose="05050102010706020507" pitchFamily="18" charset="2"/>
              </a:rPr>
              <a:t> state.</a:t>
            </a:r>
          </a:p>
          <a:p>
            <a:endParaRPr lang="en-US" sz="1800" dirty="0">
              <a:sym typeface="Symbol" panose="05050102010706020507" pitchFamily="18" charset="2"/>
            </a:endParaRPr>
          </a:p>
          <a:p>
            <a:r>
              <a:rPr lang="en-US" sz="1800" i="1" dirty="0">
                <a:sym typeface="Symbol" panose="05050102010706020507" pitchFamily="18" charset="2"/>
              </a:rPr>
              <a:t>Since antiparticles don’t experience antigravity, gravity cannot be described by a gauge theory.   Ditto, since photons have no mass/”charge”, but are affected by gravity.</a:t>
            </a:r>
          </a:p>
          <a:p>
            <a:endParaRPr lang="en-US" sz="1600" i="1" dirty="0">
              <a:sym typeface="Symbol" panose="05050102010706020507" pitchFamily="18" charset="2"/>
            </a:endParaRPr>
          </a:p>
          <a:p>
            <a:r>
              <a:rPr lang="en-US" sz="1600" i="1" dirty="0">
                <a:solidFill>
                  <a:srgbClr val="FF0000"/>
                </a:solidFill>
              </a:rPr>
              <a:t>Some of the above comments are not yet “proven” mathematically, and are the topic of a</a:t>
            </a:r>
          </a:p>
          <a:p>
            <a:r>
              <a:rPr lang="en-US" sz="1600" i="1" dirty="0">
                <a:solidFill>
                  <a:srgbClr val="FF0000"/>
                </a:solidFill>
              </a:rPr>
              <a:t>             “</a:t>
            </a:r>
            <a:r>
              <a:rPr lang="en-US" sz="1600" i="1" dirty="0" err="1">
                <a:solidFill>
                  <a:srgbClr val="FF0000"/>
                </a:solidFill>
              </a:rPr>
              <a:t>Millenium</a:t>
            </a:r>
            <a:r>
              <a:rPr lang="en-US" sz="1600" i="1" dirty="0">
                <a:solidFill>
                  <a:srgbClr val="FF0000"/>
                </a:solidFill>
              </a:rPr>
              <a:t> Challenge”.   </a:t>
            </a:r>
            <a:r>
              <a:rPr lang="en-US" sz="1800" i="1" dirty="0">
                <a:solidFill>
                  <a:srgbClr val="FF0000"/>
                </a:solidFill>
              </a:rPr>
              <a:t>          </a:t>
            </a:r>
            <a:r>
              <a:rPr lang="en-US" sz="1600" i="1" dirty="0">
                <a:solidFill>
                  <a:srgbClr val="FF0000"/>
                </a:solidFill>
              </a:rPr>
              <a:t>A. Jaffe and E. Witten, </a:t>
            </a:r>
            <a:r>
              <a:rPr lang="en-US" sz="1600" i="1" dirty="0">
                <a:solidFill>
                  <a:srgbClr val="FF0000"/>
                </a:solidFill>
                <a:hlinkClick r:id="rId6"/>
              </a:rPr>
              <a:t>Clay Math. Inst. (2001)</a:t>
            </a:r>
            <a:endParaRPr lang="en-US" sz="1600" i="1" dirty="0">
              <a:solidFill>
                <a:srgbClr val="FF0000"/>
              </a:solidFill>
            </a:endParaRPr>
          </a:p>
          <a:p>
            <a:endParaRPr lang="en-US" sz="1600" i="1" dirty="0">
              <a:solidFill>
                <a:srgbClr val="FF0000"/>
              </a:solidFill>
            </a:endParaRPr>
          </a:p>
          <a:p>
            <a:endParaRPr lang="en-US" sz="1600" i="1" dirty="0">
              <a:solidFill>
                <a:srgbClr val="FF0000"/>
              </a:solidFill>
            </a:endParaRPr>
          </a:p>
          <a:p>
            <a:endParaRPr lang="en-US" sz="1600" i="1" dirty="0">
              <a:solidFill>
                <a:srgbClr val="FF0000"/>
              </a:solidFill>
            </a:endParaRPr>
          </a:p>
          <a:p>
            <a:endParaRPr lang="en-US" sz="1800" dirty="0"/>
          </a:p>
          <a:p>
            <a:endParaRPr lang="en-US" sz="1600" dirty="0"/>
          </a:p>
        </p:txBody>
      </p:sp>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sz="1800" dirty="0"/>
              <a:t>In a Gauge Theory, Interacting Fermions and </a:t>
            </a:r>
            <a:r>
              <a:rPr lang="en-US" sz="1800" dirty="0" err="1"/>
              <a:t>Antifermions</a:t>
            </a:r>
            <a:r>
              <a:rPr lang="en-US" sz="1800" dirty="0"/>
              <a:t> Have Opposite “Charge”</a:t>
            </a:r>
            <a:endParaRPr lang="en-US" sz="1800" dirty="0">
              <a:ea typeface="宋体" pitchFamily="2" charset="-122"/>
            </a:endParaRPr>
          </a:p>
        </p:txBody>
      </p:sp>
      <p:sp>
        <p:nvSpPr>
          <p:cNvPr id="3" name="AutoShape 2" descr="Image result for vladimir f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652" name="Picture 4" descr="http://www.univer.omsk.su/LGS/fock.jpg"/>
          <p:cNvPicPr>
            <a:picLocks noChangeAspect="1" noChangeArrowheads="1"/>
          </p:cNvPicPr>
          <p:nvPr/>
        </p:nvPicPr>
        <p:blipFill rotWithShape="1">
          <a:blip r:embed="rId7">
            <a:extLst>
              <a:ext uri="{28A0092B-C50C-407E-A947-70E740481C1C}">
                <a14:useLocalDpi xmlns:a14="http://schemas.microsoft.com/office/drawing/2010/main" val="0"/>
              </a:ext>
            </a:extLst>
          </a:blip>
          <a:srcRect l="7329" t="4118" r="9644" b="14525"/>
          <a:stretch/>
        </p:blipFill>
        <p:spPr bwMode="auto">
          <a:xfrm>
            <a:off x="8100392" y="504310"/>
            <a:ext cx="1043608" cy="130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286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Spin-½ Particles and Antiparticles</a:t>
            </a:r>
            <a:endParaRPr lang="en-US" dirty="0">
              <a:ea typeface="宋体" pitchFamily="2" charset="-122"/>
            </a:endParaRPr>
          </a:p>
        </p:txBody>
      </p:sp>
      <p:sp>
        <p:nvSpPr>
          <p:cNvPr id="20483" name="TextBox 1"/>
          <p:cNvSpPr txBox="1">
            <a:spLocks noChangeArrowheads="1"/>
          </p:cNvSpPr>
          <p:nvPr/>
        </p:nvSpPr>
        <p:spPr bwMode="auto">
          <a:xfrm>
            <a:off x="1046240" y="568090"/>
            <a:ext cx="8084785" cy="53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1928: Dirac formulated a relativistic quantum theory of spin-½ particles, including negative-energy states that he first interpreted as “holes,” with “electron holes” having positive charge, so perhaps protons. </a:t>
            </a:r>
          </a:p>
          <a:p>
            <a:pPr lvl="0" eaLnBrk="1" hangingPunct="1"/>
            <a:r>
              <a:rPr lang="en-US" sz="1600" i="1" dirty="0">
                <a:solidFill>
                  <a:srgbClr val="FF0000"/>
                </a:solidFill>
              </a:rPr>
              <a:t>                                                         P.A.M. Dirac, </a:t>
            </a:r>
            <a:r>
              <a:rPr lang="en-US" sz="1600" i="1" dirty="0">
                <a:solidFill>
                  <a:srgbClr val="FF0000"/>
                </a:solidFill>
                <a:hlinkClick r:id="rId2"/>
              </a:rPr>
              <a:t>Proc. Roy. Soc. A </a:t>
            </a:r>
            <a:r>
              <a:rPr lang="en-US" sz="1600" b="1" i="1" dirty="0">
                <a:solidFill>
                  <a:srgbClr val="FF0000"/>
                </a:solidFill>
                <a:hlinkClick r:id="rId2"/>
              </a:rPr>
              <a:t>117</a:t>
            </a:r>
            <a:r>
              <a:rPr lang="en-US" sz="1600" i="1" dirty="0">
                <a:solidFill>
                  <a:srgbClr val="FF0000"/>
                </a:solidFill>
                <a:hlinkClick r:id="rId2"/>
              </a:rPr>
              <a:t>, 610 (1928)</a:t>
            </a:r>
            <a:endParaRPr lang="en-US" sz="1600" i="1" dirty="0">
              <a:solidFill>
                <a:srgbClr val="FF0000"/>
              </a:solidFill>
            </a:endParaRPr>
          </a:p>
          <a:p>
            <a:pPr lvl="0" eaLnBrk="1" hangingPunct="1"/>
            <a:r>
              <a:rPr lang="en-US" sz="1600" i="1" dirty="0">
                <a:solidFill>
                  <a:srgbClr val="FF0000"/>
                </a:solidFill>
              </a:rPr>
              <a:t>                                                         P.A.M. Dirac, </a:t>
            </a:r>
            <a:r>
              <a:rPr lang="en-US" sz="1600" i="1" dirty="0">
                <a:solidFill>
                  <a:srgbClr val="FF0000"/>
                </a:solidFill>
                <a:hlinkClick r:id="rId3"/>
              </a:rPr>
              <a:t>Proc. Roy. Soc. A </a:t>
            </a:r>
            <a:r>
              <a:rPr lang="en-US" sz="1600" b="1" i="1" dirty="0">
                <a:solidFill>
                  <a:srgbClr val="FF0000"/>
                </a:solidFill>
                <a:hlinkClick r:id="rId3"/>
              </a:rPr>
              <a:t>126</a:t>
            </a:r>
            <a:r>
              <a:rPr lang="en-US" sz="1600" i="1" dirty="0">
                <a:solidFill>
                  <a:srgbClr val="FF0000"/>
                </a:solidFill>
                <a:hlinkClick r:id="rId3"/>
              </a:rPr>
              <a:t>, 360 (1930)</a:t>
            </a:r>
            <a:endParaRPr lang="en-US" sz="1600" i="1" dirty="0">
              <a:solidFill>
                <a:srgbClr val="FF0000"/>
              </a:solidFill>
            </a:endParaRPr>
          </a:p>
          <a:p>
            <a:pPr eaLnBrk="1" hangingPunct="1"/>
            <a:r>
              <a:rPr lang="en-US" sz="1800" dirty="0">
                <a:solidFill>
                  <a:srgbClr val="FF0000"/>
                </a:solidFill>
              </a:rPr>
              <a:t>Only in 1931 did he identify “electron holes” as the </a:t>
            </a:r>
            <a:r>
              <a:rPr lang="en-US" sz="1800" dirty="0">
                <a:solidFill>
                  <a:schemeClr val="tx1"/>
                </a:solidFill>
              </a:rPr>
              <a:t>antiparticles</a:t>
            </a:r>
            <a:r>
              <a:rPr lang="en-US" sz="1800" dirty="0">
                <a:solidFill>
                  <a:srgbClr val="FF0000"/>
                </a:solidFill>
              </a:rPr>
              <a:t> of electrons, now called </a:t>
            </a:r>
            <a:r>
              <a:rPr lang="en-US" sz="1800" dirty="0">
                <a:solidFill>
                  <a:schemeClr val="tx1"/>
                </a:solidFill>
              </a:rPr>
              <a:t>positrons</a:t>
            </a:r>
            <a:r>
              <a:rPr lang="en-US" sz="1800" dirty="0">
                <a:solidFill>
                  <a:srgbClr val="FF0000"/>
                </a:solidFill>
              </a:rPr>
              <a:t>.   </a:t>
            </a:r>
            <a:r>
              <a:rPr lang="en-US" sz="1600" i="1" dirty="0">
                <a:solidFill>
                  <a:srgbClr val="FF0000"/>
                </a:solidFill>
              </a:rPr>
              <a:t>P.A.M. Dirac, </a:t>
            </a:r>
            <a:r>
              <a:rPr lang="en-US" sz="1600" i="1" dirty="0">
                <a:solidFill>
                  <a:srgbClr val="FF0000"/>
                </a:solidFill>
                <a:hlinkClick r:id="rId4"/>
              </a:rPr>
              <a:t>Proc. Roy. Soc. A </a:t>
            </a:r>
            <a:r>
              <a:rPr lang="en-US" sz="1600" b="1" i="1" dirty="0">
                <a:solidFill>
                  <a:srgbClr val="FF0000"/>
                </a:solidFill>
                <a:hlinkClick r:id="rId4"/>
              </a:rPr>
              <a:t>133</a:t>
            </a:r>
            <a:r>
              <a:rPr lang="en-US" sz="1600" i="1" dirty="0">
                <a:solidFill>
                  <a:srgbClr val="FF0000"/>
                </a:solidFill>
                <a:hlinkClick r:id="rId4"/>
              </a:rPr>
              <a:t>, 60 (1931)</a:t>
            </a:r>
            <a:endParaRPr lang="en-US" sz="1600" i="1" dirty="0">
              <a:solidFill>
                <a:srgbClr val="FF0000"/>
              </a:solidFill>
            </a:endParaRPr>
          </a:p>
          <a:p>
            <a:pPr eaLnBrk="1" hangingPunct="1"/>
            <a:endParaRPr lang="en-US" sz="1800" dirty="0">
              <a:solidFill>
                <a:srgbClr val="FF0000"/>
              </a:solidFill>
            </a:endParaRPr>
          </a:p>
          <a:p>
            <a:pPr eaLnBrk="1" hangingPunct="1"/>
            <a:r>
              <a:rPr lang="en-US" sz="1800" dirty="0"/>
              <a:t>1929: Weyl noted that massless spin-½ states have only 2 independent components in Dirac’s theory, in which case the “superfluous” negative-energy states are absent.   The remaining 2 components are </a:t>
            </a:r>
            <a:r>
              <a:rPr lang="en-US" sz="1800" dirty="0">
                <a:solidFill>
                  <a:schemeClr val="tx1"/>
                </a:solidFill>
              </a:rPr>
              <a:t>left-</a:t>
            </a:r>
            <a:r>
              <a:rPr lang="en-US" sz="1800" dirty="0"/>
              <a:t> and </a:t>
            </a:r>
            <a:r>
              <a:rPr lang="en-US" sz="1800" dirty="0">
                <a:solidFill>
                  <a:schemeClr val="tx1"/>
                </a:solidFill>
              </a:rPr>
              <a:t>righthanded</a:t>
            </a:r>
            <a:r>
              <a:rPr lang="en-US" sz="1800" dirty="0"/>
              <a:t>.  Even for Dirac states with mass, the notion of left- and righthandedness may be useful, said Weyl.</a:t>
            </a:r>
          </a:p>
          <a:p>
            <a:pPr eaLnBrk="1" hangingPunct="1"/>
            <a:endParaRPr lang="en-US" sz="1800" dirty="0"/>
          </a:p>
          <a:p>
            <a:pPr eaLnBrk="1" hangingPunct="1"/>
            <a:r>
              <a:rPr lang="en-US" sz="1800" i="1" dirty="0">
                <a:solidFill>
                  <a:srgbClr val="FF0000"/>
                </a:solidFill>
              </a:rPr>
              <a:t>Since mass couples to gravity, Weyl speculated that Dirac states with mass and electric charge may provide a connection between electromagnetism and gravity.   In pursuit of this, he introduced the term </a:t>
            </a:r>
            <a:r>
              <a:rPr lang="en-US" sz="1800" i="1" dirty="0">
                <a:solidFill>
                  <a:schemeClr val="tx1"/>
                </a:solidFill>
              </a:rPr>
              <a:t>gauge invariance</a:t>
            </a:r>
            <a:r>
              <a:rPr lang="en-US" sz="1800" i="1" dirty="0"/>
              <a:t>.                          </a:t>
            </a:r>
            <a:r>
              <a:rPr lang="en-US" sz="1600" i="1" dirty="0">
                <a:solidFill>
                  <a:srgbClr val="FF0000"/>
                </a:solidFill>
              </a:rPr>
              <a:t>H. Weyl, </a:t>
            </a:r>
            <a:r>
              <a:rPr lang="en-US" sz="1600" i="1" dirty="0">
                <a:solidFill>
                  <a:srgbClr val="FF0000"/>
                </a:solidFill>
                <a:hlinkClick r:id="rId5"/>
              </a:rPr>
              <a:t>Proc. Nat. Acad. Sci. </a:t>
            </a:r>
            <a:r>
              <a:rPr lang="en-US" sz="1600" b="1" i="1" dirty="0">
                <a:solidFill>
                  <a:srgbClr val="FF0000"/>
                </a:solidFill>
                <a:hlinkClick r:id="rId5"/>
              </a:rPr>
              <a:t>15</a:t>
            </a:r>
            <a:r>
              <a:rPr lang="en-US" sz="1600" i="1" dirty="0">
                <a:solidFill>
                  <a:srgbClr val="FF0000"/>
                </a:solidFill>
                <a:hlinkClick r:id="rId5"/>
              </a:rPr>
              <a:t>, 323 (1929)</a:t>
            </a:r>
            <a:endParaRPr lang="en-US" sz="1600" i="1" dirty="0">
              <a:solidFill>
                <a:srgbClr val="FF0000"/>
              </a:solidFill>
            </a:endParaRPr>
          </a:p>
        </p:txBody>
      </p:sp>
      <p:pic>
        <p:nvPicPr>
          <p:cNvPr id="7" name="Picture 6" descr="http://www.nobelprize.org/nobel_prizes/physics/laureates/1933/dirac_postcar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1165"/>
            <a:ext cx="1046240" cy="147968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8" descr="http://www.weylmann.com/cover_man.png"/>
          <p:cNvPicPr>
            <a:picLocks noChangeAspect="1" noChangeArrowheads="1"/>
          </p:cNvPicPr>
          <p:nvPr/>
        </p:nvPicPr>
        <p:blipFill rotWithShape="1">
          <a:blip r:embed="rId7">
            <a:extLst>
              <a:ext uri="{28A0092B-C50C-407E-A947-70E740481C1C}">
                <a14:useLocalDpi xmlns:a14="http://schemas.microsoft.com/office/drawing/2010/main" val="0"/>
              </a:ext>
            </a:extLst>
          </a:blip>
          <a:srcRect l="14078" r="9463" b="31651"/>
          <a:stretch/>
        </p:blipFill>
        <p:spPr bwMode="auto">
          <a:xfrm>
            <a:off x="3428" y="3066528"/>
            <a:ext cx="1091929" cy="133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5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Chirality and Helicity</a:t>
            </a:r>
            <a:endParaRPr lang="en-US" dirty="0">
              <a:ea typeface="宋体" pitchFamily="2" charset="-122"/>
            </a:endParaRPr>
          </a:p>
        </p:txBody>
      </p:sp>
      <p:sp>
        <p:nvSpPr>
          <p:cNvPr id="8" name="TextBox 7"/>
          <p:cNvSpPr txBox="1"/>
          <p:nvPr/>
        </p:nvSpPr>
        <p:spPr>
          <a:xfrm>
            <a:off x="71500" y="476672"/>
            <a:ext cx="9000492" cy="6260175"/>
          </a:xfrm>
          <a:prstGeom prst="rect">
            <a:avLst/>
          </a:prstGeom>
          <a:noFill/>
        </p:spPr>
        <p:txBody>
          <a:bodyPr wrap="square" rtlCol="0">
            <a:spAutoFit/>
          </a:bodyPr>
          <a:lstStyle/>
          <a:p>
            <a:r>
              <a:rPr lang="en-US" sz="1800" dirty="0">
                <a:solidFill>
                  <a:srgbClr val="FF0000"/>
                </a:solidFill>
              </a:rPr>
              <a:t>The concepts of right- and lefthanded spin-½  particles mentioned by Weyl in 1929 were formalized in 1957 as </a:t>
            </a:r>
            <a:r>
              <a:rPr lang="en-US" sz="1800" dirty="0">
                <a:solidFill>
                  <a:schemeClr val="tx1"/>
                </a:solidFill>
              </a:rPr>
              <a:t>chirality</a:t>
            </a:r>
            <a:r>
              <a:rPr lang="en-US" sz="1800" dirty="0">
                <a:solidFill>
                  <a:srgbClr val="FF0000"/>
                </a:solidFill>
              </a:rPr>
              <a:t> states.   For a general spin-1/2 4-spinor,</a:t>
            </a:r>
          </a:p>
          <a:p>
            <a:r>
              <a:rPr lang="en-US" sz="1800" dirty="0">
                <a:solidFill>
                  <a:srgbClr val="FF0000"/>
                </a:solidFill>
              </a:rPr>
              <a:t>    , its right- and lefthanded components are defined by</a:t>
            </a:r>
          </a:p>
          <a:p>
            <a:endParaRPr lang="en-US" sz="1400" dirty="0">
              <a:solidFill>
                <a:srgbClr val="FF0000"/>
              </a:solidFill>
            </a:endParaRPr>
          </a:p>
          <a:p>
            <a:pPr lvl="0"/>
            <a:r>
              <a:rPr lang="en-US" sz="1600" i="1" dirty="0"/>
              <a:t>    </a:t>
            </a:r>
          </a:p>
          <a:p>
            <a:pPr lvl="0"/>
            <a:r>
              <a:rPr lang="en-US" sz="1600" i="1" dirty="0"/>
              <a:t>            </a:t>
            </a:r>
            <a:r>
              <a:rPr lang="en-US" sz="1600" i="1" dirty="0">
                <a:solidFill>
                  <a:srgbClr val="FF0000"/>
                </a:solidFill>
              </a:rPr>
              <a:t>S. Watanabe, </a:t>
            </a:r>
            <a:r>
              <a:rPr lang="en-US" sz="1600" i="1" dirty="0">
                <a:solidFill>
                  <a:srgbClr val="FF0000"/>
                </a:solidFill>
                <a:hlinkClick r:id="rId3"/>
              </a:rPr>
              <a:t>Phys. Rev. </a:t>
            </a:r>
            <a:r>
              <a:rPr lang="en-US" sz="1600" b="1" i="1" dirty="0">
                <a:solidFill>
                  <a:srgbClr val="FF0000"/>
                </a:solidFill>
                <a:hlinkClick r:id="rId3"/>
              </a:rPr>
              <a:t>106</a:t>
            </a:r>
            <a:r>
              <a:rPr lang="en-US" sz="1600" i="1" dirty="0">
                <a:solidFill>
                  <a:srgbClr val="FF0000"/>
                </a:solidFill>
                <a:hlinkClick r:id="rId3"/>
              </a:rPr>
              <a:t>, 1306 (1957) </a:t>
            </a:r>
            <a:r>
              <a:rPr lang="en-US" sz="1600" i="1" dirty="0">
                <a:solidFill>
                  <a:srgbClr val="FF0000"/>
                </a:solidFill>
              </a:rPr>
              <a:t>,    K.M. Case, </a:t>
            </a:r>
            <a:r>
              <a:rPr lang="en-US" sz="1600" i="1" dirty="0">
                <a:solidFill>
                  <a:srgbClr val="FF0000"/>
                </a:solidFill>
                <a:hlinkClick r:id="rId4"/>
              </a:rPr>
              <a:t>Phys. Rev. </a:t>
            </a:r>
            <a:r>
              <a:rPr lang="en-US" sz="1600" b="1" i="1" dirty="0">
                <a:solidFill>
                  <a:srgbClr val="FF0000"/>
                </a:solidFill>
                <a:hlinkClick r:id="rId4"/>
              </a:rPr>
              <a:t>107</a:t>
            </a:r>
            <a:r>
              <a:rPr lang="en-US" sz="1600" i="1" dirty="0">
                <a:solidFill>
                  <a:srgbClr val="FF0000"/>
                </a:solidFill>
                <a:hlinkClick r:id="rId4"/>
              </a:rPr>
              <a:t>, 307 (1957)</a:t>
            </a:r>
            <a:endParaRPr lang="en-US" sz="1600" i="1" dirty="0">
              <a:solidFill>
                <a:srgbClr val="FF0000"/>
              </a:solidFill>
            </a:endParaRPr>
          </a:p>
          <a:p>
            <a:endParaRPr lang="en-US" sz="1400" dirty="0">
              <a:solidFill>
                <a:srgbClr val="FF0000"/>
              </a:solidFill>
            </a:endParaRPr>
          </a:p>
          <a:p>
            <a:r>
              <a:rPr lang="en-US" sz="1800" dirty="0">
                <a:solidFill>
                  <a:schemeClr val="tx1"/>
                </a:solidFill>
              </a:rPr>
              <a:t>Helicity</a:t>
            </a:r>
            <a:r>
              <a:rPr lang="en-US" sz="1800" dirty="0"/>
              <a:t> states (originally called </a:t>
            </a:r>
            <a:r>
              <a:rPr lang="en-US" sz="1800" dirty="0" err="1">
                <a:solidFill>
                  <a:schemeClr val="tx1"/>
                </a:solidFill>
              </a:rPr>
              <a:t>spirality</a:t>
            </a:r>
            <a:r>
              <a:rPr lang="en-US" sz="1800" dirty="0"/>
              <a:t>) are defined by the component of the spin along the direction of motion (so ill-defined for a particle at rest).  </a:t>
            </a:r>
          </a:p>
          <a:p>
            <a:r>
              <a:rPr lang="en-US" sz="1800" dirty="0">
                <a:solidFill>
                  <a:srgbClr val="FF0000"/>
                </a:solidFill>
              </a:rPr>
              <a:t> I use + and – to indicate helicity states; the positive-helicity state       has spin parallel to its momentum </a:t>
            </a:r>
            <a:r>
              <a:rPr lang="en-US" sz="1800" i="1" dirty="0">
                <a:solidFill>
                  <a:srgbClr val="FF0000"/>
                </a:solidFill>
              </a:rPr>
              <a:t>  </a:t>
            </a:r>
            <a:r>
              <a:rPr lang="en-US" sz="1800" dirty="0">
                <a:solidFill>
                  <a:srgbClr val="FF0000"/>
                </a:solidFill>
              </a:rPr>
              <a:t>, while the negative helicity state      has spin antiparallel to its momentum.</a:t>
            </a:r>
          </a:p>
          <a:p>
            <a:endParaRPr lang="en-US" sz="1400" dirty="0">
              <a:solidFill>
                <a:srgbClr val="FF0000"/>
              </a:solidFill>
            </a:endParaRPr>
          </a:p>
          <a:p>
            <a:r>
              <a:rPr lang="en-US" sz="1800" dirty="0"/>
              <a:t>An important factoid is that for relativistic states, with              , the chirality and helicity states are approximately the same.</a:t>
            </a:r>
          </a:p>
          <a:p>
            <a:endParaRPr lang="en-US" sz="1400" dirty="0">
              <a:solidFill>
                <a:srgbClr val="FF0000"/>
              </a:solidFill>
            </a:endParaRPr>
          </a:p>
          <a:p>
            <a:r>
              <a:rPr lang="en-US" sz="1800" dirty="0">
                <a:solidFill>
                  <a:srgbClr val="FF0000"/>
                </a:solidFill>
              </a:rPr>
              <a:t>Since the mass of neutrinos is known to be less than 1 eV, neutrino chirality and helicity states are essentially the same in most experiments.                               </a:t>
            </a:r>
            <a:r>
              <a:rPr lang="en-US" sz="1800" i="1" dirty="0"/>
              <a:t>An exception is for cosmic-microwave-background neutrinos, that are to be</a:t>
            </a:r>
          </a:p>
          <a:p>
            <a:r>
              <a:rPr lang="en-US" sz="1800" i="1" dirty="0"/>
              <a:t>           studied in the PTOLEMY experiment.</a:t>
            </a:r>
            <a:r>
              <a:rPr lang="en-US" sz="1800" dirty="0"/>
              <a:t> </a:t>
            </a:r>
          </a:p>
          <a:p>
            <a:r>
              <a:rPr lang="en-US" sz="1800" i="1" dirty="0">
                <a:solidFill>
                  <a:srgbClr val="FF0000"/>
                </a:solidFill>
                <a:hlinkClick r:id="rId5"/>
              </a:rPr>
              <a:t>                   </a:t>
            </a:r>
            <a:endParaRPr lang="en-US" sz="1200" i="1" dirty="0"/>
          </a:p>
        </p:txBody>
      </p:sp>
      <mc:AlternateContent xmlns:mc="http://schemas.openxmlformats.org/markup-compatibility/2006" xmlns:a14="http://schemas.microsoft.com/office/drawing/2010/main">
        <mc:Choice Requires="a14">
          <p:sp>
            <p:nvSpPr>
              <p:cNvPr id="4" name="TextBox 3"/>
              <p:cNvSpPr txBox="1"/>
              <p:nvPr/>
            </p:nvSpPr>
            <p:spPr>
              <a:xfrm>
                <a:off x="179512" y="1104999"/>
                <a:ext cx="2618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𝜓</m:t>
                      </m:r>
                    </m:oMath>
                  </m:oMathPara>
                </a14:m>
                <a:endParaRPr lang="en-US" sz="2000" dirty="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9512" y="1104999"/>
                <a:ext cx="261867" cy="307777"/>
              </a:xfrm>
              <a:prstGeom prst="rect">
                <a:avLst/>
              </a:prstGeom>
              <a:blipFill rotWithShape="0">
                <a:blip r:embed="rId6"/>
                <a:stretch>
                  <a:fillRect l="-30233" r="-30233"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380312" y="3121223"/>
                <a:ext cx="4049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𝜓</m:t>
                          </m:r>
                        </m:e>
                        <m:sub>
                          <m:r>
                            <a:rPr lang="en-US" sz="2000" b="0" i="1" smtClean="0">
                              <a:solidFill>
                                <a:srgbClr val="FF0000"/>
                              </a:solidFill>
                              <a:latin typeface="Cambria Math" panose="02040503050406030204" pitchFamily="18" charset="0"/>
                            </a:rPr>
                            <m:t>+</m:t>
                          </m:r>
                        </m:sub>
                      </m:sSub>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380312" y="3121223"/>
                <a:ext cx="404983" cy="307777"/>
              </a:xfrm>
              <a:prstGeom prst="rect">
                <a:avLst/>
              </a:prstGeom>
              <a:blipFill rotWithShape="0">
                <a:blip r:embed="rId7"/>
                <a:stretch>
                  <a:fillRect l="-19697" r="-3030"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589288" y="3409255"/>
                <a:ext cx="39498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i="1" smtClean="0">
                              <a:solidFill>
                                <a:srgbClr val="FF0000"/>
                              </a:solidFill>
                              <a:latin typeface="Cambria Math" panose="02040503050406030204" pitchFamily="18" charset="0"/>
                              <a:ea typeface="Cambria Math" panose="02040503050406030204" pitchFamily="18" charset="0"/>
                            </a:rPr>
                            <m:t>𝜓</m:t>
                          </m:r>
                        </m:e>
                        <m:sub>
                          <m:r>
                            <a:rPr lang="en-US" sz="2000" b="0" i="1" smtClean="0">
                              <a:solidFill>
                                <a:srgbClr val="FF0000"/>
                              </a:solidFill>
                              <a:latin typeface="Cambria Math" panose="02040503050406030204" pitchFamily="18" charset="0"/>
                            </a:rPr>
                            <m:t>−</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589288" y="3409255"/>
                <a:ext cx="394980" cy="307777"/>
              </a:xfrm>
              <a:prstGeom prst="rect">
                <a:avLst/>
              </a:prstGeom>
              <a:blipFill rotWithShape="0">
                <a:blip r:embed="rId8"/>
                <a:stretch>
                  <a:fillRect l="-21538" b="-35294"/>
                </a:stretch>
              </a:blipFill>
            </p:spPr>
            <p:txBody>
              <a:bodyPr/>
              <a:lstStyle/>
              <a:p>
                <a:r>
                  <a:rPr lang="en-US">
                    <a:noFill/>
                  </a:rPr>
                  <a:t> </a:t>
                </a:r>
              </a:p>
            </p:txBody>
          </p:sp>
        </mc:Fallback>
      </mc:AlternateContent>
      <p:sp>
        <p:nvSpPr>
          <p:cNvPr id="17" name="TextBox 16"/>
          <p:cNvSpPr txBox="1"/>
          <p:nvPr/>
        </p:nvSpPr>
        <p:spPr>
          <a:xfrm>
            <a:off x="2879812" y="3409255"/>
            <a:ext cx="137858" cy="307777"/>
          </a:xfrm>
          <a:prstGeom prst="rect">
            <a:avLst/>
          </a:prstGeom>
          <a:noFill/>
        </p:spPr>
        <p:txBody>
          <a:bodyPr wrap="none" lIns="0" tIns="0" rIns="0" bIns="0" rtlCol="0">
            <a:spAutoFit/>
          </a:bodyPr>
          <a:lstStyle/>
          <a:p>
            <a:r>
              <a:rPr lang="en-US" sz="2000" dirty="0">
                <a:solidFill>
                  <a:srgbClr val="FF0000"/>
                </a:solidFill>
              </a:rPr>
              <a:t>p</a:t>
            </a:r>
          </a:p>
        </p:txBody>
      </p:sp>
      <mc:AlternateContent xmlns:mc="http://schemas.openxmlformats.org/markup-compatibility/2006" xmlns:a14="http://schemas.microsoft.com/office/drawing/2010/main">
        <mc:Choice Requires="a14">
          <p:sp>
            <p:nvSpPr>
              <p:cNvPr id="18" name="TextBox 17"/>
              <p:cNvSpPr txBox="1"/>
              <p:nvPr/>
            </p:nvSpPr>
            <p:spPr>
              <a:xfrm>
                <a:off x="6250507" y="4273351"/>
                <a:ext cx="83811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𝐸</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𝑚</m:t>
                      </m:r>
                    </m:oMath>
                  </m:oMathPara>
                </a14:m>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6250507" y="4273351"/>
                <a:ext cx="838115" cy="307777"/>
              </a:xfrm>
              <a:prstGeom prst="rect">
                <a:avLst/>
              </a:prstGeom>
              <a:blipFill rotWithShape="0">
                <a:blip r:embed="rId9"/>
                <a:stretch>
                  <a:fillRect l="-5072" r="-2174" b="-10000"/>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3526634494"/>
              </p:ext>
            </p:extLst>
          </p:nvPr>
        </p:nvGraphicFramePr>
        <p:xfrm>
          <a:off x="474663" y="1304925"/>
          <a:ext cx="8162925" cy="657225"/>
        </p:xfrm>
        <a:graphic>
          <a:graphicData uri="http://schemas.openxmlformats.org/presentationml/2006/ole">
            <mc:AlternateContent xmlns:mc="http://schemas.openxmlformats.org/markup-compatibility/2006">
              <mc:Choice xmlns:v="urn:schemas-microsoft-com:vml" Requires="v">
                <p:oleObj spid="_x0000_s32847" name="Equation" r:id="rId10" imgW="5283000" imgH="419040" progId="Equation.DSMT4">
                  <p:embed/>
                </p:oleObj>
              </mc:Choice>
              <mc:Fallback>
                <p:oleObj name="Equation" r:id="rId10" imgW="5283000" imgH="419040" progId="Equation.DSMT4">
                  <p:embed/>
                  <p:pic>
                    <p:nvPicPr>
                      <p:cNvPr id="0" name=""/>
                      <p:cNvPicPr/>
                      <p:nvPr/>
                    </p:nvPicPr>
                    <p:blipFill>
                      <a:blip r:embed="rId11"/>
                      <a:stretch>
                        <a:fillRect/>
                      </a:stretch>
                    </p:blipFill>
                    <p:spPr>
                      <a:xfrm>
                        <a:off x="474663" y="1304925"/>
                        <a:ext cx="8162925" cy="657225"/>
                      </a:xfrm>
                      <a:prstGeom prst="rect">
                        <a:avLst/>
                      </a:prstGeom>
                    </p:spPr>
                  </p:pic>
                </p:oleObj>
              </mc:Fallback>
            </mc:AlternateContent>
          </a:graphicData>
        </a:graphic>
      </p:graphicFrame>
      <p:sp>
        <p:nvSpPr>
          <p:cNvPr id="3" name="TextBox 2"/>
          <p:cNvSpPr txBox="1"/>
          <p:nvPr/>
        </p:nvSpPr>
        <p:spPr>
          <a:xfrm>
            <a:off x="1813246" y="6284349"/>
            <a:ext cx="5747086" cy="276999"/>
          </a:xfrm>
          <a:prstGeom prst="rect">
            <a:avLst/>
          </a:prstGeom>
          <a:noFill/>
        </p:spPr>
        <p:txBody>
          <a:bodyPr wrap="none" rtlCol="0">
            <a:spAutoFit/>
          </a:bodyPr>
          <a:lstStyle/>
          <a:p>
            <a:r>
              <a:rPr lang="en-US" sz="1200" i="1" dirty="0">
                <a:solidFill>
                  <a:srgbClr val="FF0000"/>
                </a:solidFill>
                <a:hlinkClick r:id="rId12"/>
              </a:rPr>
              <a:t>http://kirkmcd.princeton.edu/examples/neutrinos/tully_060815_ktm.pptx</a:t>
            </a:r>
            <a:endParaRPr lang="en-US" dirty="0"/>
          </a:p>
        </p:txBody>
      </p:sp>
    </p:spTree>
    <p:extLst>
      <p:ext uri="{BB962C8B-B14F-4D97-AF65-F5344CB8AC3E}">
        <p14:creationId xmlns:p14="http://schemas.microsoft.com/office/powerpoint/2010/main" val="2632306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sz="2000" dirty="0"/>
              <a:t>Chirality and Helicity Antiparticles for Electromagnetic Interactions</a:t>
            </a:r>
            <a:endParaRPr lang="en-US" dirty="0">
              <a:ea typeface="宋体" pitchFamily="2" charset="-122"/>
            </a:endParaRPr>
          </a:p>
        </p:txBody>
      </p:sp>
      <p:sp>
        <p:nvSpPr>
          <p:cNvPr id="8" name="TextBox 7"/>
          <p:cNvSpPr txBox="1"/>
          <p:nvPr/>
        </p:nvSpPr>
        <p:spPr>
          <a:xfrm>
            <a:off x="71500" y="476672"/>
            <a:ext cx="9000492" cy="5872377"/>
          </a:xfrm>
          <a:prstGeom prst="rect">
            <a:avLst/>
          </a:prstGeom>
          <a:noFill/>
        </p:spPr>
        <p:txBody>
          <a:bodyPr wrap="square" rtlCol="0">
            <a:spAutoFit/>
          </a:bodyPr>
          <a:lstStyle/>
          <a:p>
            <a:r>
              <a:rPr lang="en-US" sz="1800" dirty="0">
                <a:solidFill>
                  <a:srgbClr val="FF0000"/>
                </a:solidFill>
              </a:rPr>
              <a:t>Pauli introduced the concept of electric-charge conjugation in 1936, which operation takes a particle to its antiparticle (to within an overall ± sign).</a:t>
            </a:r>
          </a:p>
          <a:p>
            <a:pPr lvl="0"/>
            <a:r>
              <a:rPr lang="en-US" sz="1600" i="1" dirty="0">
                <a:solidFill>
                  <a:srgbClr val="FF0000"/>
                </a:solidFill>
              </a:rPr>
              <a:t>                         W. Pauli, </a:t>
            </a:r>
            <a:r>
              <a:rPr lang="en-US" sz="1600" i="1" dirty="0">
                <a:solidFill>
                  <a:srgbClr val="FF0000"/>
                </a:solidFill>
                <a:hlinkClick r:id="rId2"/>
              </a:rPr>
              <a:t>Ann. Inst. H. </a:t>
            </a:r>
            <a:r>
              <a:rPr lang="en-US" sz="1600" i="1" dirty="0" err="1">
                <a:solidFill>
                  <a:srgbClr val="FF0000"/>
                </a:solidFill>
                <a:hlinkClick r:id="rId2"/>
              </a:rPr>
              <a:t>Poincaré</a:t>
            </a:r>
            <a:r>
              <a:rPr lang="en-US" sz="1600" i="1" dirty="0">
                <a:solidFill>
                  <a:srgbClr val="FF0000"/>
                </a:solidFill>
                <a:hlinkClick r:id="rId2"/>
              </a:rPr>
              <a:t> </a:t>
            </a:r>
            <a:r>
              <a:rPr lang="en-US" sz="1600" b="1" i="1" dirty="0">
                <a:solidFill>
                  <a:srgbClr val="FF0000"/>
                </a:solidFill>
                <a:hlinkClick r:id="rId2"/>
              </a:rPr>
              <a:t>6</a:t>
            </a:r>
            <a:r>
              <a:rPr lang="en-US" sz="1600" i="1" dirty="0">
                <a:solidFill>
                  <a:srgbClr val="FF0000"/>
                </a:solidFill>
                <a:hlinkClick r:id="rId2"/>
              </a:rPr>
              <a:t>, 109 (1936)</a:t>
            </a:r>
            <a:r>
              <a:rPr lang="en-US" sz="1600" i="1" dirty="0">
                <a:solidFill>
                  <a:srgbClr val="FF0000"/>
                </a:solidFill>
              </a:rPr>
              <a:t>; </a:t>
            </a:r>
            <a:r>
              <a:rPr lang="en-US" sz="1600" i="1" dirty="0">
                <a:solidFill>
                  <a:srgbClr val="FF0000"/>
                </a:solidFill>
                <a:hlinkClick r:id="rId3"/>
              </a:rPr>
              <a:t>Rev. Mod. Phys. </a:t>
            </a:r>
            <a:r>
              <a:rPr lang="en-US" sz="1600" b="1" i="1" dirty="0">
                <a:solidFill>
                  <a:srgbClr val="FF0000"/>
                </a:solidFill>
                <a:hlinkClick r:id="rId3"/>
              </a:rPr>
              <a:t>13</a:t>
            </a:r>
            <a:r>
              <a:rPr lang="en-US" sz="1600" i="1" dirty="0">
                <a:solidFill>
                  <a:srgbClr val="FF0000"/>
                </a:solidFill>
                <a:hlinkClick r:id="rId3"/>
              </a:rPr>
              <a:t>, 203 (1941)</a:t>
            </a:r>
            <a:endParaRPr lang="en-US" sz="1600" i="1" dirty="0">
              <a:solidFill>
                <a:srgbClr val="FF0000"/>
              </a:solidFill>
            </a:endParaRPr>
          </a:p>
          <a:p>
            <a:endParaRPr lang="en-US" sz="1800" dirty="0">
              <a:solidFill>
                <a:srgbClr val="FF0000"/>
              </a:solidFill>
            </a:endParaRPr>
          </a:p>
          <a:p>
            <a:r>
              <a:rPr lang="en-US" sz="1800" dirty="0"/>
              <a:t>I write         as the antiparticle (for electromagnetic interactions) of    .</a:t>
            </a:r>
          </a:p>
          <a:p>
            <a:endParaRPr lang="en-US" sz="1800" dirty="0">
              <a:solidFill>
                <a:srgbClr val="FF0000"/>
              </a:solidFill>
            </a:endParaRPr>
          </a:p>
          <a:p>
            <a:r>
              <a:rPr lang="en-US" sz="1800" dirty="0">
                <a:solidFill>
                  <a:srgbClr val="FF0000"/>
                </a:solidFill>
              </a:rPr>
              <a:t>For spin-½ particles, I write the spinors of particles, with spacetime dependence </a:t>
            </a:r>
          </a:p>
          <a:p>
            <a:r>
              <a:rPr lang="en-US" sz="1800" dirty="0">
                <a:solidFill>
                  <a:srgbClr val="FF0000"/>
                </a:solidFill>
              </a:rPr>
              <a:t>                                   in case of plane waves, as    , while the symbol for antiparticle spinors, with spacetime dependence         , is     .</a:t>
            </a:r>
          </a:p>
          <a:p>
            <a:endParaRPr lang="en-US" sz="1800" dirty="0">
              <a:solidFill>
                <a:srgbClr val="FF0000"/>
              </a:solidFill>
            </a:endParaRPr>
          </a:p>
          <a:p>
            <a:r>
              <a:rPr lang="en-US" sz="1800" dirty="0"/>
              <a:t>For a pair of particle/antiparticle spinors</a:t>
            </a:r>
          </a:p>
          <a:p>
            <a:r>
              <a:rPr lang="en-US" sz="1800" dirty="0"/>
              <a:t>helicity antiparticles are simply related,                     </a:t>
            </a:r>
          </a:p>
          <a:p>
            <a:endParaRPr lang="en-US" sz="1800" dirty="0">
              <a:solidFill>
                <a:srgbClr val="FF0000"/>
              </a:solidFill>
            </a:endParaRPr>
          </a:p>
          <a:p>
            <a:r>
              <a:rPr lang="en-US" sz="1800" dirty="0">
                <a:solidFill>
                  <a:srgbClr val="FF0000"/>
                </a:solidFill>
              </a:rPr>
              <a:t>However, since       anticommutes with                            </a:t>
            </a: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7560332" y="1716042"/>
                <a:ext cx="26186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FF"/>
                          </a:solidFill>
                          <a:latin typeface="Cambria Math" panose="02040503050406030204" pitchFamily="18" charset="0"/>
                          <a:ea typeface="Cambria Math" panose="02040503050406030204" pitchFamily="18" charset="0"/>
                        </a:rPr>
                        <m:t>𝜓</m:t>
                      </m:r>
                    </m:oMath>
                  </m:oMathPara>
                </a14:m>
                <a:endParaRPr lang="en-US" sz="20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560332" y="1716042"/>
                <a:ext cx="261867" cy="307777"/>
              </a:xfrm>
              <a:prstGeom prst="rect">
                <a:avLst/>
              </a:prstGeom>
              <a:blipFill rotWithShape="0">
                <a:blip r:embed="rId4"/>
                <a:stretch>
                  <a:fillRect l="-30233" r="-30233"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729395" y="5050481"/>
                <a:ext cx="5499775" cy="481863"/>
              </a:xfrm>
              <a:prstGeom prst="rect">
                <a:avLst/>
              </a:prstGeom>
              <a:noFill/>
            </p:spPr>
            <p:txBody>
              <a:bodyPr wrap="none" lIns="0" tIns="0" rIns="0" bIns="0" rtlCol="0">
                <a:spAutoFit/>
              </a:bodyPr>
              <a:lstStyle/>
              <a:p>
                <a14:m>
                  <m:oMath xmlns:m="http://schemas.openxmlformats.org/officeDocument/2006/math">
                    <m:sSup>
                      <m:sSupPr>
                        <m:ctrlPr>
                          <a:rPr lang="en-US" sz="2000" i="1" dirty="0" smtClean="0">
                            <a:solidFill>
                              <a:srgbClr val="FF0000"/>
                            </a:solidFill>
                            <a:latin typeface="Cambria Math" panose="02040503050406030204" pitchFamily="18" charset="0"/>
                          </a:rPr>
                        </m:ctrlPr>
                      </m:sSupPr>
                      <m:e>
                        <m:sSub>
                          <m:sSubPr>
                            <m:ctrlPr>
                              <a:rPr lang="en-US" sz="2000" i="1" dirty="0">
                                <a:solidFill>
                                  <a:srgbClr val="FF0000"/>
                                </a:solidFill>
                                <a:latin typeface="Cambria Math" panose="02040503050406030204" pitchFamily="18" charset="0"/>
                              </a:rPr>
                            </m:ctrlPr>
                          </m:sSubPr>
                          <m:e>
                            <m:r>
                              <a:rPr lang="en-US" sz="2000" b="0" i="1" dirty="0" smtClean="0">
                                <a:solidFill>
                                  <a:srgbClr val="FF0000"/>
                                </a:solidFill>
                                <a:latin typeface="Cambria Math" panose="02040503050406030204" pitchFamily="18" charset="0"/>
                              </a:rPr>
                              <m:t>(</m:t>
                            </m:r>
                            <m:r>
                              <a:rPr lang="en-US" sz="2000" i="1" dirty="0">
                                <a:solidFill>
                                  <a:srgbClr val="FF0000"/>
                                </a:solidFill>
                                <a:latin typeface="Cambria Math" panose="02040503050406030204" pitchFamily="18" charset="0"/>
                              </a:rPr>
                              <m:t>𝑣</m:t>
                            </m:r>
                          </m:e>
                          <m:sub>
                            <m:r>
                              <a:rPr lang="en-US" sz="2000" i="1" dirty="0">
                                <a:solidFill>
                                  <a:srgbClr val="FF0000"/>
                                </a:solidFill>
                                <a:latin typeface="Cambria Math" panose="02040503050406030204" pitchFamily="18" charset="0"/>
                              </a:rPr>
                              <m:t>𝑅</m:t>
                            </m:r>
                          </m:sub>
                        </m:sSub>
                        <m:r>
                          <a:rPr lang="en-US" sz="2000" b="0" i="1" dirty="0" smtClean="0">
                            <a:solidFill>
                              <a:srgbClr val="FF0000"/>
                            </a:solidFill>
                            <a:latin typeface="Cambria Math" panose="02040503050406030204" pitchFamily="18" charset="0"/>
                          </a:rPr>
                          <m:t>)</m:t>
                        </m:r>
                      </m:e>
                      <m:sup>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𝐶</m:t>
                        </m:r>
                        <m:r>
                          <a:rPr lang="en-US" sz="2000" b="0" i="1" dirty="0" smtClean="0">
                            <a:solidFill>
                              <a:srgbClr val="FF0000"/>
                            </a:solidFill>
                            <a:latin typeface="Cambria Math" panose="02040503050406030204" pitchFamily="18" charset="0"/>
                          </a:rPr>
                          <m:t>)</m:t>
                        </m:r>
                      </m:sup>
                    </m:sSup>
                    <m:r>
                      <a:rPr lang="en-US" sz="2000" b="0" i="1" dirty="0" smtClean="0">
                        <a:solidFill>
                          <a:srgbClr val="FF0000"/>
                        </a:solidFill>
                        <a:latin typeface="Cambria Math" panose="02040503050406030204" pitchFamily="18" charset="0"/>
                      </a:rPr>
                      <m:t>=</m:t>
                    </m:r>
                    <m:r>
                      <a:rPr lang="en-US" sz="2000" i="1">
                        <a:solidFill>
                          <a:srgbClr val="FF0000"/>
                        </a:solidFill>
                        <a:latin typeface="Cambria Math" panose="02040503050406030204" pitchFamily="18" charset="0"/>
                      </a:rPr>
                      <m:t>𝑖</m:t>
                    </m:r>
                    <m:r>
                      <a:rPr lang="en-US" sz="2000" i="1">
                        <a:solidFill>
                          <a:srgbClr val="FF0000"/>
                        </a:solidFill>
                        <a:latin typeface="Cambria Math" panose="02040503050406030204" pitchFamily="18" charset="0"/>
                      </a:rPr>
                      <m:t> </m:t>
                    </m:r>
                    <m:sSup>
                      <m:sSupPr>
                        <m:ctrlPr>
                          <a:rPr lang="en-US" sz="2000" i="1" dirty="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ea typeface="Cambria Math" panose="02040503050406030204" pitchFamily="18" charset="0"/>
                          </a:rPr>
                          <m:t>𝛾</m:t>
                        </m:r>
                      </m:e>
                      <m:sup>
                        <m:r>
                          <a:rPr lang="en-US" sz="2000" i="1" dirty="0">
                            <a:solidFill>
                              <a:srgbClr val="FF0000"/>
                            </a:solidFill>
                            <a:latin typeface="Cambria Math" panose="02040503050406030204" pitchFamily="18" charset="0"/>
                          </a:rPr>
                          <m:t>2</m:t>
                        </m:r>
                      </m:sup>
                    </m:sSup>
                    <m:f>
                      <m:fPr>
                        <m:ctrlPr>
                          <a:rPr lang="en-US" sz="2000" b="0" i="1" dirty="0" smtClean="0">
                            <a:solidFill>
                              <a:srgbClr val="FF0000"/>
                            </a:solidFill>
                            <a:latin typeface="Cambria Math" panose="02040503050406030204" pitchFamily="18" charset="0"/>
                          </a:rPr>
                        </m:ctrlPr>
                      </m:fPr>
                      <m:num>
                        <m:r>
                          <a:rPr lang="en-US" sz="2000" b="0" i="1" dirty="0" smtClean="0">
                            <a:solidFill>
                              <a:srgbClr val="FF0000"/>
                            </a:solidFill>
                            <a:latin typeface="Cambria Math" panose="02040503050406030204" pitchFamily="18" charset="0"/>
                          </a:rPr>
                          <m:t>1+</m:t>
                        </m:r>
                        <m:sSup>
                          <m:sSupPr>
                            <m:ctrlPr>
                              <a:rPr lang="en-US" sz="2000" b="0" i="1" dirty="0" smtClean="0">
                                <a:solidFill>
                                  <a:srgbClr val="FF0000"/>
                                </a:solidFill>
                                <a:latin typeface="Cambria Math" panose="02040503050406030204" pitchFamily="18" charset="0"/>
                              </a:rPr>
                            </m:ctrlPr>
                          </m:sSupPr>
                          <m:e>
                            <m:r>
                              <a:rPr lang="en-US" sz="2000" b="0" i="1" dirty="0" smtClean="0">
                                <a:solidFill>
                                  <a:srgbClr val="FF0000"/>
                                </a:solidFill>
                                <a:latin typeface="Cambria Math" panose="02040503050406030204" pitchFamily="18" charset="0"/>
                                <a:ea typeface="Cambria Math" panose="02040503050406030204" pitchFamily="18" charset="0"/>
                              </a:rPr>
                              <m:t>𝛾</m:t>
                            </m:r>
                          </m:e>
                          <m:sup>
                            <m:r>
                              <a:rPr lang="en-US" sz="2000" b="0" i="1" dirty="0" smtClean="0">
                                <a:solidFill>
                                  <a:srgbClr val="FF0000"/>
                                </a:solidFill>
                                <a:latin typeface="Cambria Math" panose="02040503050406030204" pitchFamily="18" charset="0"/>
                              </a:rPr>
                              <m:t>5</m:t>
                            </m:r>
                          </m:sup>
                        </m:sSup>
                      </m:num>
                      <m:den>
                        <m:r>
                          <a:rPr lang="en-US" sz="2000" b="0" i="1" dirty="0" smtClean="0">
                            <a:solidFill>
                              <a:srgbClr val="FF0000"/>
                            </a:solidFill>
                            <a:latin typeface="Cambria Math" panose="02040503050406030204" pitchFamily="18" charset="0"/>
                          </a:rPr>
                          <m:t>2</m:t>
                        </m:r>
                      </m:den>
                    </m:f>
                    <m:sSup>
                      <m:sSupPr>
                        <m:ctrlPr>
                          <a:rPr lang="en-US" sz="2000" b="0" i="1" dirty="0" smtClean="0">
                            <a:solidFill>
                              <a:srgbClr val="FF0000"/>
                            </a:solidFill>
                            <a:latin typeface="Cambria Math" panose="02040503050406030204" pitchFamily="18" charset="0"/>
                          </a:rPr>
                        </m:ctrlPr>
                      </m:sSupPr>
                      <m:e>
                        <m:r>
                          <a:rPr lang="en-US" sz="2000" b="0" i="1" dirty="0" smtClean="0">
                            <a:solidFill>
                              <a:srgbClr val="FF0000"/>
                            </a:solidFill>
                            <a:latin typeface="Cambria Math" panose="02040503050406030204" pitchFamily="18" charset="0"/>
                          </a:rPr>
                          <m:t>𝑣</m:t>
                        </m:r>
                      </m:e>
                      <m:sup>
                        <m:r>
                          <a:rPr lang="en-US" sz="2000" b="0" i="1" dirty="0" smtClean="0">
                            <a:solidFill>
                              <a:srgbClr val="FF0000"/>
                            </a:solidFill>
                            <a:latin typeface="Cambria Math" panose="02040503050406030204" pitchFamily="18" charset="0"/>
                          </a:rPr>
                          <m:t>∗</m:t>
                        </m:r>
                      </m:sup>
                    </m:sSup>
                    <m:r>
                      <a:rPr lang="en-US" sz="2000" b="0" i="1" dirty="0" smtClean="0">
                        <a:solidFill>
                          <a:srgbClr val="FF0000"/>
                        </a:solidFill>
                        <a:latin typeface="Cambria Math" panose="02040503050406030204" pitchFamily="18" charset="0"/>
                      </a:rPr>
                      <m:t>=</m:t>
                    </m:r>
                    <m:f>
                      <m:fPr>
                        <m:ctrlPr>
                          <a:rPr lang="en-US" sz="2000" i="1" dirty="0">
                            <a:solidFill>
                              <a:srgbClr val="FF0000"/>
                            </a:solidFill>
                            <a:latin typeface="Cambria Math" panose="02040503050406030204" pitchFamily="18" charset="0"/>
                          </a:rPr>
                        </m:ctrlPr>
                      </m:fPr>
                      <m:num>
                        <m:r>
                          <a:rPr lang="en-US" sz="2000" i="1" dirty="0">
                            <a:solidFill>
                              <a:srgbClr val="FF0000"/>
                            </a:solidFill>
                            <a:latin typeface="Cambria Math" panose="02040503050406030204" pitchFamily="18" charset="0"/>
                          </a:rPr>
                          <m:t>1</m:t>
                        </m:r>
                        <m:r>
                          <a:rPr lang="en-US" sz="2000" b="0" i="1" dirty="0" smtClean="0">
                            <a:solidFill>
                              <a:srgbClr val="FF0000"/>
                            </a:solidFill>
                            <a:latin typeface="Cambria Math" panose="02040503050406030204" pitchFamily="18" charset="0"/>
                          </a:rPr>
                          <m:t>−</m:t>
                        </m:r>
                        <m:sSup>
                          <m:sSupPr>
                            <m:ctrlPr>
                              <a:rPr lang="en-US" sz="2000" i="1" dirty="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ea typeface="Cambria Math" panose="02040503050406030204" pitchFamily="18" charset="0"/>
                              </a:rPr>
                              <m:t>𝛾</m:t>
                            </m:r>
                          </m:e>
                          <m:sup>
                            <m:r>
                              <a:rPr lang="en-US" sz="2000" i="1" dirty="0">
                                <a:solidFill>
                                  <a:srgbClr val="FF0000"/>
                                </a:solidFill>
                                <a:latin typeface="Cambria Math" panose="02040503050406030204" pitchFamily="18" charset="0"/>
                              </a:rPr>
                              <m:t>5</m:t>
                            </m:r>
                          </m:sup>
                        </m:sSup>
                      </m:num>
                      <m:den>
                        <m:r>
                          <a:rPr lang="en-US" sz="2000" i="1" dirty="0">
                            <a:solidFill>
                              <a:srgbClr val="FF0000"/>
                            </a:solidFill>
                            <a:latin typeface="Cambria Math" panose="02040503050406030204" pitchFamily="18" charset="0"/>
                          </a:rPr>
                          <m:t>2</m:t>
                        </m:r>
                      </m:den>
                    </m:f>
                    <m:sSup>
                      <m:sSupPr>
                        <m:ctrlPr>
                          <a:rPr lang="en-US" sz="2000" i="1" dirty="0">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rPr>
                          <m:t>𝑖</m:t>
                        </m:r>
                        <m:r>
                          <a:rPr lang="en-US" sz="2000" i="1">
                            <a:solidFill>
                              <a:srgbClr val="FF0000"/>
                            </a:solidFill>
                            <a:latin typeface="Cambria Math" panose="02040503050406030204" pitchFamily="18" charset="0"/>
                          </a:rPr>
                          <m:t> </m:t>
                        </m:r>
                        <m:sSup>
                          <m:sSupPr>
                            <m:ctrlPr>
                              <a:rPr lang="en-US" sz="2000" i="1" dirty="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ea typeface="Cambria Math" panose="02040503050406030204" pitchFamily="18" charset="0"/>
                              </a:rPr>
                              <m:t>𝛾</m:t>
                            </m:r>
                          </m:e>
                          <m:sup>
                            <m:r>
                              <a:rPr lang="en-US" sz="2000" i="1" dirty="0">
                                <a:solidFill>
                                  <a:srgbClr val="FF0000"/>
                                </a:solidFill>
                                <a:latin typeface="Cambria Math" panose="02040503050406030204" pitchFamily="18" charset="0"/>
                              </a:rPr>
                              <m:t>2</m:t>
                            </m:r>
                          </m:sup>
                        </m:sSup>
                        <m:r>
                          <a:rPr lang="en-US" sz="2000" b="0" i="1" dirty="0" smtClean="0">
                            <a:solidFill>
                              <a:srgbClr val="FF0000"/>
                            </a:solidFill>
                            <a:latin typeface="Cambria Math" panose="02040503050406030204" pitchFamily="18" charset="0"/>
                          </a:rPr>
                          <m:t>𝑣</m:t>
                        </m:r>
                      </m:e>
                      <m:sup>
                        <m:r>
                          <a:rPr lang="en-US" sz="2000" i="1" dirty="0">
                            <a:solidFill>
                              <a:srgbClr val="FF0000"/>
                            </a:solidFill>
                            <a:latin typeface="Cambria Math" panose="02040503050406030204" pitchFamily="18" charset="0"/>
                          </a:rPr>
                          <m:t>∗</m:t>
                        </m:r>
                      </m:sup>
                    </m:sSup>
                    <m:r>
                      <a:rPr lang="en-US" sz="2000" i="1" dirty="0">
                        <a:solidFill>
                          <a:srgbClr val="FF0000"/>
                        </a:solidFill>
                        <a:latin typeface="Cambria Math" panose="02040503050406030204" pitchFamily="18" charset="0"/>
                      </a:rPr>
                      <m:t>=</m:t>
                    </m:r>
                    <m:f>
                      <m:fPr>
                        <m:ctrlPr>
                          <a:rPr lang="en-US" sz="2000" i="1" dirty="0">
                            <a:solidFill>
                              <a:srgbClr val="FF0000"/>
                            </a:solidFill>
                            <a:latin typeface="Cambria Math" panose="02040503050406030204" pitchFamily="18" charset="0"/>
                          </a:rPr>
                        </m:ctrlPr>
                      </m:fPr>
                      <m:num>
                        <m:r>
                          <a:rPr lang="en-US" sz="2000" i="1" dirty="0">
                            <a:solidFill>
                              <a:srgbClr val="FF0000"/>
                            </a:solidFill>
                            <a:latin typeface="Cambria Math" panose="02040503050406030204" pitchFamily="18" charset="0"/>
                          </a:rPr>
                          <m:t>1</m:t>
                        </m:r>
                        <m:r>
                          <a:rPr lang="en-US" sz="2000" b="0" i="1" dirty="0" smtClean="0">
                            <a:solidFill>
                              <a:srgbClr val="FF0000"/>
                            </a:solidFill>
                            <a:latin typeface="Cambria Math" panose="02040503050406030204" pitchFamily="18" charset="0"/>
                          </a:rPr>
                          <m:t>−</m:t>
                        </m:r>
                        <m:sSup>
                          <m:sSupPr>
                            <m:ctrlPr>
                              <a:rPr lang="en-US" sz="2000" i="1" dirty="0" smtClean="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ea typeface="Cambria Math" panose="02040503050406030204" pitchFamily="18" charset="0"/>
                              </a:rPr>
                              <m:t>𝛾</m:t>
                            </m:r>
                          </m:e>
                          <m:sup>
                            <m:r>
                              <a:rPr lang="en-US" sz="2000" i="1" dirty="0">
                                <a:solidFill>
                                  <a:srgbClr val="FF0000"/>
                                </a:solidFill>
                                <a:latin typeface="Cambria Math" panose="02040503050406030204" pitchFamily="18" charset="0"/>
                              </a:rPr>
                              <m:t>5</m:t>
                            </m:r>
                          </m:sup>
                        </m:sSup>
                      </m:num>
                      <m:den>
                        <m:r>
                          <a:rPr lang="en-US" sz="2000" i="1" dirty="0">
                            <a:solidFill>
                              <a:srgbClr val="FF0000"/>
                            </a:solidFill>
                            <a:latin typeface="Cambria Math" panose="02040503050406030204" pitchFamily="18" charset="0"/>
                          </a:rPr>
                          <m:t>2</m:t>
                        </m:r>
                      </m:den>
                    </m:f>
                    <m:acc>
                      <m:accPr>
                        <m:chr m:val="̅"/>
                        <m:ctrlPr>
                          <a:rPr lang="en-US" sz="2000" i="1" dirty="0" smtClean="0">
                            <a:solidFill>
                              <a:srgbClr val="FF0000"/>
                            </a:solidFill>
                            <a:latin typeface="Cambria Math" panose="02040503050406030204" pitchFamily="18" charset="0"/>
                          </a:rPr>
                        </m:ctrlPr>
                      </m:accPr>
                      <m:e>
                        <m:r>
                          <a:rPr lang="en-US" sz="2000" b="0" i="1" dirty="0" smtClean="0">
                            <a:solidFill>
                              <a:srgbClr val="FF0000"/>
                            </a:solidFill>
                            <a:latin typeface="Cambria Math" panose="02040503050406030204" pitchFamily="18" charset="0"/>
                          </a:rPr>
                          <m:t>𝑣</m:t>
                        </m:r>
                      </m:e>
                    </m:acc>
                    <m:r>
                      <a:rPr lang="en-US" sz="2000" b="0" i="1" dirty="0" smtClean="0">
                        <a:solidFill>
                          <a:srgbClr val="FF0000"/>
                        </a:solidFill>
                        <a:latin typeface="Cambria Math" panose="02040503050406030204" pitchFamily="18" charset="0"/>
                        <a:ea typeface="Cambria Math" panose="02040503050406030204" pitchFamily="18" charset="0"/>
                      </a:rPr>
                      <m:t>≡</m:t>
                    </m:r>
                    <m:sSub>
                      <m:sSubPr>
                        <m:ctrlPr>
                          <a:rPr lang="en-US" sz="2000" b="0" i="1" dirty="0" smtClean="0">
                            <a:solidFill>
                              <a:srgbClr val="FF0000"/>
                            </a:solidFill>
                            <a:latin typeface="Cambria Math" panose="02040503050406030204" pitchFamily="18" charset="0"/>
                            <a:ea typeface="Cambria Math" panose="02040503050406030204" pitchFamily="18" charset="0"/>
                          </a:rPr>
                        </m:ctrlPr>
                      </m:sSubPr>
                      <m:e>
                        <m:acc>
                          <m:accPr>
                            <m:chr m:val="̅"/>
                            <m:ctrlPr>
                              <a:rPr lang="en-US" sz="2000" b="0" i="1" dirty="0" smtClean="0">
                                <a:solidFill>
                                  <a:srgbClr val="FF0000"/>
                                </a:solidFill>
                                <a:latin typeface="Cambria Math" panose="02040503050406030204" pitchFamily="18" charset="0"/>
                                <a:ea typeface="Cambria Math" panose="02040503050406030204" pitchFamily="18" charset="0"/>
                              </a:rPr>
                            </m:ctrlPr>
                          </m:accPr>
                          <m:e>
                            <m:r>
                              <a:rPr lang="en-US" sz="2000" b="0" i="1" dirty="0" smtClean="0">
                                <a:solidFill>
                                  <a:srgbClr val="FF0000"/>
                                </a:solidFill>
                                <a:latin typeface="Cambria Math" panose="02040503050406030204" pitchFamily="18" charset="0"/>
                                <a:ea typeface="Cambria Math" panose="02040503050406030204" pitchFamily="18" charset="0"/>
                              </a:rPr>
                              <m:t>𝑣</m:t>
                            </m:r>
                          </m:e>
                        </m:acc>
                      </m:e>
                      <m:sub>
                        <m:r>
                          <a:rPr lang="en-US" sz="2000" b="0" i="1" dirty="0" smtClean="0">
                            <a:solidFill>
                              <a:srgbClr val="FF0000"/>
                            </a:solidFill>
                            <a:latin typeface="Cambria Math" panose="02040503050406030204" pitchFamily="18" charset="0"/>
                            <a:ea typeface="Cambria Math" panose="02040503050406030204" pitchFamily="18" charset="0"/>
                          </a:rPr>
                          <m:t>𝑅</m:t>
                        </m:r>
                      </m:sub>
                    </m:sSub>
                  </m:oMath>
                </a14:m>
                <a:r>
                  <a:rPr lang="en-US" sz="2000" dirty="0">
                    <a:solidFill>
                      <a:srgbClr val="FF0000"/>
                    </a:solidFill>
                  </a:rPr>
                  <a:t>,</a:t>
                </a:r>
              </a:p>
            </p:txBody>
          </p:sp>
        </mc:Choice>
        <mc:Fallback xmlns="">
          <p:sp>
            <p:nvSpPr>
              <p:cNvPr id="14" name="TextBox 13"/>
              <p:cNvSpPr txBox="1">
                <a:spLocks noRot="1" noChangeAspect="1" noMove="1" noResize="1" noEditPoints="1" noAdjustHandles="1" noChangeArrowheads="1" noChangeShapeType="1" noTextEdit="1"/>
              </p:cNvSpPr>
              <p:nvPr/>
            </p:nvSpPr>
            <p:spPr>
              <a:xfrm>
                <a:off x="1729395" y="5050481"/>
                <a:ext cx="5499775" cy="481863"/>
              </a:xfrm>
              <a:prstGeom prst="rect">
                <a:avLst/>
              </a:prstGeom>
              <a:blipFill rotWithShape="0">
                <a:blip r:embed="rId5"/>
                <a:stretch>
                  <a:fillRect r="-1885" b="-1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311655" y="2724556"/>
                <a:ext cx="22390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𝑣</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311655" y="2724556"/>
                <a:ext cx="223907" cy="307777"/>
              </a:xfrm>
              <a:prstGeom prst="rect">
                <a:avLst/>
              </a:prstGeom>
              <a:blipFill rotWithShape="0">
                <a:blip r:embed="rId6"/>
                <a:stretch>
                  <a:fillRect l="-10811" r="-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500" y="2712355"/>
                <a:ext cx="2270814"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𝑒</m:t>
                          </m:r>
                        </m:e>
                        <m:sup>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𝑖𝑝𝑥</m:t>
                          </m:r>
                          <m:r>
                            <a:rPr lang="en-US" sz="2000" b="0" i="1" smtClean="0">
                              <a:solidFill>
                                <a:srgbClr val="FF0000"/>
                              </a:solidFill>
                              <a:latin typeface="Cambria Math" panose="02040503050406030204" pitchFamily="18" charset="0"/>
                            </a:rPr>
                            <m:t> </m:t>
                          </m:r>
                        </m:sup>
                      </m:sSup>
                      <m:r>
                        <a:rPr lang="en-US" sz="2000" b="0" i="1" smtClean="0">
                          <a:solidFill>
                            <a:srgbClr val="FF0000"/>
                          </a:solidFill>
                          <a:latin typeface="Cambria Math" panose="02040503050406030204" pitchFamily="18" charset="0"/>
                        </a:rPr>
                        <m:t>= </m:t>
                      </m:r>
                      <m:sSup>
                        <m:sSupPr>
                          <m:ctrlPr>
                            <a:rPr lang="en-US" sz="2000" b="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𝑒</m:t>
                          </m:r>
                        </m:e>
                        <m:sup>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𝐸𝑡</m:t>
                          </m:r>
                          <m:r>
                            <a:rPr lang="en-US" sz="2000" b="0" i="1" smtClean="0">
                              <a:solidFill>
                                <a:srgbClr val="FF0000"/>
                              </a:solidFill>
                              <a:latin typeface="Cambria Math" panose="02040503050406030204" pitchFamily="18" charset="0"/>
                            </a:rPr>
                            <m:t> −</m:t>
                          </m:r>
                          <m:r>
                            <a:rPr lang="en-US" sz="2000" b="1" i="1" smtClean="0">
                              <a:solidFill>
                                <a:srgbClr val="FF0000"/>
                              </a:solidFill>
                              <a:latin typeface="Cambria Math" panose="02040503050406030204" pitchFamily="18" charset="0"/>
                            </a:rPr>
                            <m:t>𝒑</m:t>
                          </m:r>
                          <m:r>
                            <a:rPr lang="en-US" sz="2000" b="0" i="1" smtClean="0">
                              <a:solidFill>
                                <a:srgbClr val="FF0000"/>
                              </a:solidFill>
                              <a:latin typeface="Cambria Math" panose="02040503050406030204" pitchFamily="18" charset="0"/>
                              <a:ea typeface="Cambria Math" panose="02040503050406030204" pitchFamily="18" charset="0"/>
                            </a:rPr>
                            <m:t>∙</m:t>
                          </m:r>
                          <m:r>
                            <a:rPr lang="en-US" sz="2000" b="1" i="1">
                              <a:solidFill>
                                <a:srgbClr val="FF0000"/>
                              </a:solidFill>
                              <a:latin typeface="Cambria Math" panose="02040503050406030204" pitchFamily="18" charset="0"/>
                              <a:ea typeface="Cambria Math" panose="02040503050406030204" pitchFamily="18" charset="0"/>
                            </a:rPr>
                            <m:t>𝒙</m:t>
                          </m:r>
                          <m:r>
                            <a:rPr lang="en-US" sz="2000" b="1" i="1" smtClean="0">
                              <a:solidFill>
                                <a:srgbClr val="FF0000"/>
                              </a:solidFill>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1500" y="2712355"/>
                <a:ext cx="2270814" cy="320601"/>
              </a:xfrm>
              <a:prstGeom prst="rect">
                <a:avLst/>
              </a:prstGeom>
              <a:blipFill rotWithShape="0">
                <a:blip r:embed="rId7"/>
                <a:stretch>
                  <a:fillRect l="-806" t="-5660" r="-1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935596" y="1716042"/>
                <a:ext cx="610808"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0000FF"/>
                              </a:solidFill>
                              <a:latin typeface="Cambria Math" panose="02040503050406030204" pitchFamily="18" charset="0"/>
                              <a:ea typeface="Cambria Math" panose="02040503050406030204" pitchFamily="18" charset="0"/>
                            </a:rPr>
                          </m:ctrlPr>
                        </m:sSupPr>
                        <m:e>
                          <m:r>
                            <a:rPr lang="en-US" sz="2000" b="0" i="1" smtClean="0">
                              <a:solidFill>
                                <a:srgbClr val="0000FF"/>
                              </a:solidFill>
                              <a:latin typeface="Cambria Math" panose="02040503050406030204" pitchFamily="18" charset="0"/>
                              <a:ea typeface="Cambria Math" panose="02040503050406030204" pitchFamily="18" charset="0"/>
                            </a:rPr>
                            <m:t> </m:t>
                          </m:r>
                          <m:r>
                            <a:rPr lang="en-US" sz="2000" i="1" smtClean="0">
                              <a:solidFill>
                                <a:srgbClr val="0000FF"/>
                              </a:solidFill>
                              <a:latin typeface="Cambria Math" panose="02040503050406030204" pitchFamily="18" charset="0"/>
                              <a:ea typeface="Cambria Math" panose="02040503050406030204" pitchFamily="18" charset="0"/>
                            </a:rPr>
                            <m:t>𝜓</m:t>
                          </m:r>
                        </m:e>
                        <m:sup>
                          <m:r>
                            <a:rPr lang="en-US" sz="2000" b="0" i="1" smtClean="0">
                              <a:solidFill>
                                <a:srgbClr val="0000FF"/>
                              </a:solidFill>
                              <a:latin typeface="Cambria Math" panose="02040503050406030204" pitchFamily="18" charset="0"/>
                              <a:ea typeface="Cambria Math" panose="02040503050406030204" pitchFamily="18" charset="0"/>
                            </a:rPr>
                            <m:t>(</m:t>
                          </m:r>
                          <m:r>
                            <a:rPr lang="en-US" sz="2000" b="0" i="1" smtClean="0">
                              <a:solidFill>
                                <a:srgbClr val="0000FF"/>
                              </a:solidFill>
                              <a:latin typeface="Cambria Math" panose="02040503050406030204" pitchFamily="18" charset="0"/>
                              <a:ea typeface="Cambria Math" panose="02040503050406030204" pitchFamily="18" charset="0"/>
                            </a:rPr>
                            <m:t>𝐶</m:t>
                          </m:r>
                          <m:r>
                            <a:rPr lang="en-US" sz="2000" b="0" i="1" smtClean="0">
                              <a:solidFill>
                                <a:srgbClr val="0000FF"/>
                              </a:solidFill>
                              <a:latin typeface="Cambria Math" panose="02040503050406030204" pitchFamily="18" charset="0"/>
                              <a:ea typeface="Cambria Math" panose="02040503050406030204" pitchFamily="18" charset="0"/>
                            </a:rPr>
                            <m:t>)</m:t>
                          </m:r>
                        </m:sup>
                      </m:sSup>
                    </m:oMath>
                  </m:oMathPara>
                </a14:m>
                <a:endParaRPr lang="en-US" sz="2000"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935596" y="1716042"/>
                <a:ext cx="610808" cy="320601"/>
              </a:xfrm>
              <a:prstGeom prst="rect">
                <a:avLst/>
              </a:prstGeom>
              <a:blipFill rotWithShape="0">
                <a:blip r:embed="rId8"/>
                <a:stretch>
                  <a:fillRect l="-2970" t="-5769" r="-5941" b="-3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28224" y="2997668"/>
                <a:ext cx="569643" cy="317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𝑒</m:t>
                          </m:r>
                        </m:e>
                        <m:sup>
                          <m:r>
                            <a:rPr lang="en-US" sz="2000" b="0" i="1" smtClean="0">
                              <a:solidFill>
                                <a:srgbClr val="FF0000"/>
                              </a:solidFill>
                              <a:latin typeface="Cambria Math" panose="02040503050406030204" pitchFamily="18" charset="0"/>
                            </a:rPr>
                            <m:t>𝑖𝑝𝑥</m:t>
                          </m:r>
                          <m:r>
                            <a:rPr lang="en-US" sz="2000" b="0" i="1" smtClean="0">
                              <a:solidFill>
                                <a:srgbClr val="FF0000"/>
                              </a:solidFill>
                              <a:latin typeface="Cambria Math" panose="02040503050406030204" pitchFamily="18" charset="0"/>
                            </a:rPr>
                            <m:t> </m:t>
                          </m:r>
                        </m:sup>
                      </m:sSup>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328224" y="2997668"/>
                <a:ext cx="569643" cy="317779"/>
              </a:xfrm>
              <a:prstGeom prst="rect">
                <a:avLst/>
              </a:prstGeom>
              <a:blipFill rotWithShape="0">
                <a:blip r:embed="rId9"/>
                <a:stretch>
                  <a:fillRect l="-3226" t="-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264188" y="2997668"/>
                <a:ext cx="22390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solidFill>
                                <a:srgbClr val="FF0000"/>
                              </a:solidFill>
                              <a:latin typeface="Cambria Math" panose="02040503050406030204" pitchFamily="18" charset="0"/>
                            </a:rPr>
                          </m:ctrlPr>
                        </m:accPr>
                        <m:e>
                          <m:r>
                            <a:rPr lang="en-US" sz="2000" b="0" i="1" smtClean="0">
                              <a:solidFill>
                                <a:srgbClr val="FF0000"/>
                              </a:solidFill>
                              <a:latin typeface="Cambria Math" panose="02040503050406030204" pitchFamily="18" charset="0"/>
                            </a:rPr>
                            <m:t>𝑣</m:t>
                          </m:r>
                        </m:e>
                      </m:acc>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264188" y="2997668"/>
                <a:ext cx="223907" cy="307777"/>
              </a:xfrm>
              <a:prstGeom prst="rect">
                <a:avLst/>
              </a:prstGeom>
              <a:blipFill rotWithShape="0">
                <a:blip r:embed="rId10"/>
                <a:stretch>
                  <a:fillRect l="-13889" r="-8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948264" y="3660258"/>
                <a:ext cx="2169889"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rgbClr val="0000FF"/>
                          </a:solidFill>
                          <a:latin typeface="Cambria Math" panose="02040503050406030204" pitchFamily="18" charset="0"/>
                        </a:rPr>
                        <m:t>𝑣</m:t>
                      </m:r>
                      <m:r>
                        <a:rPr lang="en-US" sz="2000" b="0" i="1" smtClean="0">
                          <a:solidFill>
                            <a:srgbClr val="0000FF"/>
                          </a:solidFill>
                          <a:latin typeface="Cambria Math" panose="02040503050406030204" pitchFamily="18" charset="0"/>
                        </a:rPr>
                        <m:t>= </m:t>
                      </m:r>
                      <m:sSup>
                        <m:sSupPr>
                          <m:ctrlPr>
                            <a:rPr lang="en-US" sz="2000" b="0" i="1" smtClean="0">
                              <a:solidFill>
                                <a:srgbClr val="0000FF"/>
                              </a:solidFill>
                              <a:latin typeface="Cambria Math" panose="02040503050406030204" pitchFamily="18" charset="0"/>
                            </a:rPr>
                          </m:ctrlPr>
                        </m:sSupPr>
                        <m:e>
                          <m:acc>
                            <m:accPr>
                              <m:chr m:val="̅"/>
                              <m:ctrlPr>
                                <a:rPr lang="en-US" sz="2000" b="0" i="1" smtClean="0">
                                  <a:solidFill>
                                    <a:srgbClr val="0000FF"/>
                                  </a:solidFill>
                                  <a:latin typeface="Cambria Math" panose="02040503050406030204" pitchFamily="18" charset="0"/>
                                </a:rPr>
                              </m:ctrlPr>
                            </m:accPr>
                            <m:e>
                              <m:r>
                                <a:rPr lang="en-US" sz="2000" b="0" i="1" smtClean="0">
                                  <a:solidFill>
                                    <a:srgbClr val="0000FF"/>
                                  </a:solidFill>
                                  <a:latin typeface="Cambria Math" panose="02040503050406030204" pitchFamily="18" charset="0"/>
                                </a:rPr>
                                <m:t>𝑣</m:t>
                              </m:r>
                            </m:e>
                          </m:acc>
                        </m:e>
                        <m:sup>
                          <m:r>
                            <a:rPr lang="en-US" sz="2000" b="0" i="1" smtClean="0">
                              <a:solidFill>
                                <a:srgbClr val="0000FF"/>
                              </a:solidFill>
                              <a:latin typeface="Cambria Math" panose="02040503050406030204" pitchFamily="18" charset="0"/>
                            </a:rPr>
                            <m:t>(</m:t>
                          </m:r>
                          <m:r>
                            <a:rPr lang="en-US" sz="2000" b="0" i="1" smtClean="0">
                              <a:solidFill>
                                <a:srgbClr val="0000FF"/>
                              </a:solidFill>
                              <a:latin typeface="Cambria Math" panose="02040503050406030204" pitchFamily="18" charset="0"/>
                            </a:rPr>
                            <m:t>𝐶</m:t>
                          </m:r>
                          <m:r>
                            <a:rPr lang="en-US" sz="2000" b="0" i="1" smtClean="0">
                              <a:solidFill>
                                <a:srgbClr val="0000FF"/>
                              </a:solidFill>
                              <a:latin typeface="Cambria Math" panose="02040503050406030204" pitchFamily="18" charset="0"/>
                            </a:rPr>
                            <m:t>)</m:t>
                          </m:r>
                        </m:sup>
                      </m:sSup>
                      <m:r>
                        <a:rPr lang="en-US" sz="2000" b="0" i="1" smtClean="0">
                          <a:solidFill>
                            <a:srgbClr val="0000FF"/>
                          </a:solidFill>
                          <a:latin typeface="Cambria Math" panose="02040503050406030204" pitchFamily="18" charset="0"/>
                        </a:rPr>
                        <m:t>=</m:t>
                      </m:r>
                      <m:r>
                        <a:rPr lang="en-US" sz="2000" b="0" i="1" smtClean="0">
                          <a:solidFill>
                            <a:srgbClr val="0000FF"/>
                          </a:solidFill>
                          <a:latin typeface="Cambria Math" panose="02040503050406030204" pitchFamily="18" charset="0"/>
                        </a:rPr>
                        <m:t>𝑖</m:t>
                      </m:r>
                      <m:r>
                        <a:rPr lang="en-US" sz="2000" b="0" i="1" smtClean="0">
                          <a:solidFill>
                            <a:srgbClr val="0000FF"/>
                          </a:solidFill>
                          <a:latin typeface="Cambria Math" panose="02040503050406030204" pitchFamily="18" charset="0"/>
                        </a:rPr>
                        <m:t> </m:t>
                      </m:r>
                      <m:sSup>
                        <m:sSupPr>
                          <m:ctrlPr>
                            <a:rPr lang="en-US" sz="2000" i="1" dirty="0" smtClean="0">
                              <a:solidFill>
                                <a:srgbClr val="0000FF"/>
                              </a:solidFill>
                              <a:latin typeface="Cambria Math" panose="02040503050406030204" pitchFamily="18" charset="0"/>
                            </a:rPr>
                          </m:ctrlPr>
                        </m:sSupPr>
                        <m:e>
                          <m:r>
                            <a:rPr lang="en-US" sz="2000" i="1" dirty="0" smtClean="0">
                              <a:solidFill>
                                <a:srgbClr val="0000FF"/>
                              </a:solidFill>
                              <a:latin typeface="Cambria Math" panose="02040503050406030204" pitchFamily="18" charset="0"/>
                              <a:ea typeface="Cambria Math" panose="02040503050406030204" pitchFamily="18" charset="0"/>
                            </a:rPr>
                            <m:t>𝛾</m:t>
                          </m:r>
                        </m:e>
                        <m:sup>
                          <m:r>
                            <a:rPr lang="en-US" sz="2000" b="0" i="1" dirty="0" smtClean="0">
                              <a:solidFill>
                                <a:srgbClr val="0000FF"/>
                              </a:solidFill>
                              <a:latin typeface="Cambria Math" panose="02040503050406030204" pitchFamily="18" charset="0"/>
                            </a:rPr>
                            <m:t>2</m:t>
                          </m:r>
                        </m:sup>
                      </m:sSup>
                      <m:sSup>
                        <m:sSupPr>
                          <m:ctrlPr>
                            <a:rPr lang="en-US" sz="2000" i="1" dirty="0" smtClean="0">
                              <a:solidFill>
                                <a:srgbClr val="0000FF"/>
                              </a:solidFill>
                              <a:latin typeface="Cambria Math" panose="02040503050406030204" pitchFamily="18" charset="0"/>
                            </a:rPr>
                          </m:ctrlPr>
                        </m:sSupPr>
                        <m:e>
                          <m:acc>
                            <m:accPr>
                              <m:chr m:val="̅"/>
                              <m:ctrlPr>
                                <a:rPr lang="en-US" sz="2000" b="0" i="1" dirty="0" smtClean="0">
                                  <a:solidFill>
                                    <a:srgbClr val="0000FF"/>
                                  </a:solidFill>
                                  <a:latin typeface="Cambria Math" panose="02040503050406030204" pitchFamily="18" charset="0"/>
                                </a:rPr>
                              </m:ctrlPr>
                            </m:accPr>
                            <m:e>
                              <m:r>
                                <a:rPr lang="en-US" sz="2000" b="0" i="1" dirty="0" smtClean="0">
                                  <a:solidFill>
                                    <a:srgbClr val="0000FF"/>
                                  </a:solidFill>
                                  <a:latin typeface="Cambria Math" panose="02040503050406030204" pitchFamily="18" charset="0"/>
                                </a:rPr>
                                <m:t>𝑣</m:t>
                              </m:r>
                            </m:e>
                          </m:acc>
                        </m:e>
                        <m:sup>
                          <m:r>
                            <a:rPr lang="en-US" sz="2000" b="0" i="1" dirty="0" smtClean="0">
                              <a:solidFill>
                                <a:srgbClr val="0000FF"/>
                              </a:solidFill>
                              <a:latin typeface="Cambria Math" panose="02040503050406030204" pitchFamily="18" charset="0"/>
                            </a:rPr>
                            <m:t>∗</m:t>
                          </m:r>
                        </m:sup>
                      </m:sSup>
                      <m:r>
                        <a:rPr lang="en-US" sz="2000" b="0" i="1" smtClean="0">
                          <a:solidFill>
                            <a:srgbClr val="0000FF"/>
                          </a:solidFill>
                          <a:latin typeface="Cambria Math" panose="02040503050406030204" pitchFamily="18" charset="0"/>
                        </a:rPr>
                        <m:t>, </m:t>
                      </m:r>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948264" y="3660258"/>
                <a:ext cx="2169889" cy="320601"/>
              </a:xfrm>
              <a:prstGeom prst="rect">
                <a:avLst/>
              </a:prstGeom>
              <a:blipFill rotWithShape="0">
                <a:blip r:embed="rId11"/>
                <a:stretch>
                  <a:fillRect l="-843" t="-3774" r="-5056" b="-226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752020" y="3645024"/>
                <a:ext cx="2113784" cy="3206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b="0" i="1" smtClean="0">
                              <a:solidFill>
                                <a:srgbClr val="0000FF"/>
                              </a:solidFill>
                              <a:latin typeface="Cambria Math" panose="02040503050406030204" pitchFamily="18" charset="0"/>
                            </a:rPr>
                          </m:ctrlPr>
                        </m:accPr>
                        <m:e>
                          <m:r>
                            <a:rPr lang="en-US" sz="2000" b="0" i="1" smtClean="0">
                              <a:solidFill>
                                <a:srgbClr val="0000FF"/>
                              </a:solidFill>
                              <a:latin typeface="Cambria Math" panose="02040503050406030204" pitchFamily="18" charset="0"/>
                            </a:rPr>
                            <m:t>𝑣</m:t>
                          </m:r>
                        </m:e>
                      </m:acc>
                      <m:r>
                        <a:rPr lang="en-US" sz="2000" b="0" i="1" smtClean="0">
                          <a:solidFill>
                            <a:srgbClr val="0000FF"/>
                          </a:solidFill>
                          <a:latin typeface="Cambria Math" panose="02040503050406030204" pitchFamily="18" charset="0"/>
                        </a:rPr>
                        <m:t>= </m:t>
                      </m:r>
                      <m:sSup>
                        <m:sSupPr>
                          <m:ctrlPr>
                            <a:rPr lang="en-US" sz="2000" b="0" i="1" smtClean="0">
                              <a:solidFill>
                                <a:srgbClr val="0000FF"/>
                              </a:solidFill>
                              <a:latin typeface="Cambria Math" panose="02040503050406030204" pitchFamily="18" charset="0"/>
                            </a:rPr>
                          </m:ctrlPr>
                        </m:sSupPr>
                        <m:e>
                          <m:r>
                            <a:rPr lang="en-US" sz="2000" b="0" i="1" smtClean="0">
                              <a:solidFill>
                                <a:srgbClr val="0000FF"/>
                              </a:solidFill>
                              <a:latin typeface="Cambria Math" panose="02040503050406030204" pitchFamily="18" charset="0"/>
                            </a:rPr>
                            <m:t>𝑣</m:t>
                          </m:r>
                        </m:e>
                        <m:sup>
                          <m:r>
                            <a:rPr lang="en-US" sz="2000" b="0" i="1" smtClean="0">
                              <a:solidFill>
                                <a:srgbClr val="0000FF"/>
                              </a:solidFill>
                              <a:latin typeface="Cambria Math" panose="02040503050406030204" pitchFamily="18" charset="0"/>
                            </a:rPr>
                            <m:t>(</m:t>
                          </m:r>
                          <m:r>
                            <a:rPr lang="en-US" sz="2000" b="0" i="1" smtClean="0">
                              <a:solidFill>
                                <a:srgbClr val="0000FF"/>
                              </a:solidFill>
                              <a:latin typeface="Cambria Math" panose="02040503050406030204" pitchFamily="18" charset="0"/>
                            </a:rPr>
                            <m:t>𝐶</m:t>
                          </m:r>
                          <m:r>
                            <a:rPr lang="en-US" sz="2000" b="0" i="1" smtClean="0">
                              <a:solidFill>
                                <a:srgbClr val="0000FF"/>
                              </a:solidFill>
                              <a:latin typeface="Cambria Math" panose="02040503050406030204" pitchFamily="18" charset="0"/>
                            </a:rPr>
                            <m:t>)</m:t>
                          </m:r>
                        </m:sup>
                      </m:sSup>
                      <m:r>
                        <a:rPr lang="en-US" sz="2000" i="1">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𝑖</m:t>
                      </m:r>
                      <m:r>
                        <a:rPr lang="en-US" sz="2000" i="1">
                          <a:solidFill>
                            <a:srgbClr val="0000FF"/>
                          </a:solidFill>
                          <a:latin typeface="Cambria Math" panose="02040503050406030204" pitchFamily="18" charset="0"/>
                        </a:rPr>
                        <m:t> </m:t>
                      </m:r>
                      <m:sSup>
                        <m:sSupPr>
                          <m:ctrlPr>
                            <a:rPr lang="en-US" sz="2000" i="1" dirty="0">
                              <a:solidFill>
                                <a:srgbClr val="0000FF"/>
                              </a:solidFill>
                              <a:latin typeface="Cambria Math" panose="02040503050406030204" pitchFamily="18" charset="0"/>
                            </a:rPr>
                          </m:ctrlPr>
                        </m:sSupPr>
                        <m:e>
                          <m:r>
                            <a:rPr lang="en-US" sz="2000" i="1" dirty="0">
                              <a:solidFill>
                                <a:srgbClr val="0000FF"/>
                              </a:solidFill>
                              <a:latin typeface="Cambria Math" panose="02040503050406030204" pitchFamily="18" charset="0"/>
                              <a:ea typeface="Cambria Math" panose="02040503050406030204" pitchFamily="18" charset="0"/>
                            </a:rPr>
                            <m:t>𝛾</m:t>
                          </m:r>
                        </m:e>
                        <m:sup>
                          <m:r>
                            <a:rPr lang="en-US" sz="2000" i="1" dirty="0">
                              <a:solidFill>
                                <a:srgbClr val="0000FF"/>
                              </a:solidFill>
                              <a:latin typeface="Cambria Math" panose="02040503050406030204" pitchFamily="18" charset="0"/>
                            </a:rPr>
                            <m:t>2</m:t>
                          </m:r>
                        </m:sup>
                      </m:sSup>
                      <m:sSup>
                        <m:sSupPr>
                          <m:ctrlPr>
                            <a:rPr lang="en-US" sz="2000" b="0" i="1" dirty="0" smtClean="0">
                              <a:solidFill>
                                <a:srgbClr val="0000FF"/>
                              </a:solidFill>
                              <a:latin typeface="Cambria Math" panose="02040503050406030204" pitchFamily="18" charset="0"/>
                            </a:rPr>
                          </m:ctrlPr>
                        </m:sSupPr>
                        <m:e>
                          <m:r>
                            <a:rPr lang="en-US" sz="2000" b="0" i="1" dirty="0" smtClean="0">
                              <a:solidFill>
                                <a:srgbClr val="0000FF"/>
                              </a:solidFill>
                              <a:latin typeface="Cambria Math" panose="02040503050406030204" pitchFamily="18" charset="0"/>
                            </a:rPr>
                            <m:t>𝑣</m:t>
                          </m:r>
                        </m:e>
                        <m:sup>
                          <m:r>
                            <a:rPr lang="en-US" sz="2000" b="0" i="1" dirty="0" smtClean="0">
                              <a:solidFill>
                                <a:srgbClr val="0000FF"/>
                              </a:solidFill>
                              <a:latin typeface="Cambria Math" panose="02040503050406030204" pitchFamily="18" charset="0"/>
                            </a:rPr>
                            <m:t>∗</m:t>
                          </m:r>
                        </m:sup>
                      </m:sSup>
                      <m:r>
                        <a:rPr lang="en-US" sz="2000" b="0" i="1" dirty="0" smtClean="0">
                          <a:solidFill>
                            <a:srgbClr val="0000FF"/>
                          </a:solidFill>
                          <a:latin typeface="Cambria Math" panose="02040503050406030204" pitchFamily="18" charset="0"/>
                        </a:rPr>
                        <m:t>,</m:t>
                      </m:r>
                    </m:oMath>
                  </m:oMathPara>
                </a14:m>
                <a:endParaRPr lang="en-US" sz="2000" dirty="0">
                  <a:solidFill>
                    <a:srgbClr val="0000FF"/>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752020" y="3645024"/>
                <a:ext cx="2113784" cy="320601"/>
              </a:xfrm>
              <a:prstGeom prst="rect">
                <a:avLst/>
              </a:prstGeom>
              <a:blipFill rotWithShape="0">
                <a:blip r:embed="rId12"/>
                <a:stretch>
                  <a:fillRect l="-867" t="-5660" b="-207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752020" y="3961008"/>
                <a:ext cx="3544945" cy="405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solidFill>
                                <a:srgbClr val="0000FF"/>
                              </a:solidFill>
                              <a:latin typeface="Cambria Math" panose="02040503050406030204" pitchFamily="18" charset="0"/>
                            </a:rPr>
                          </m:ctrlPr>
                        </m:sSubPr>
                        <m:e>
                          <m:acc>
                            <m:accPr>
                              <m:chr m:val="̅"/>
                              <m:ctrlPr>
                                <a:rPr lang="en-US" sz="2000" b="0" i="1" smtClean="0">
                                  <a:solidFill>
                                    <a:srgbClr val="0000FF"/>
                                  </a:solidFill>
                                  <a:latin typeface="Cambria Math" panose="02040503050406030204" pitchFamily="18" charset="0"/>
                                </a:rPr>
                              </m:ctrlPr>
                            </m:accPr>
                            <m:e>
                              <m:r>
                                <a:rPr lang="en-US" sz="2000" b="0" i="1" smtClean="0">
                                  <a:solidFill>
                                    <a:srgbClr val="0000FF"/>
                                  </a:solidFill>
                                  <a:latin typeface="Cambria Math" panose="02040503050406030204" pitchFamily="18" charset="0"/>
                                </a:rPr>
                                <m:t>𝑣</m:t>
                              </m:r>
                            </m:e>
                          </m:acc>
                        </m:e>
                        <m:sub>
                          <m:r>
                            <a:rPr lang="en-US" sz="2000" b="0" i="1" smtClean="0">
                              <a:solidFill>
                                <a:srgbClr val="0000FF"/>
                              </a:solidFill>
                              <a:latin typeface="Cambria Math" panose="02040503050406030204" pitchFamily="18" charset="0"/>
                              <a:ea typeface="Cambria Math" panose="02040503050406030204" pitchFamily="18" charset="0"/>
                            </a:rPr>
                            <m:t>±</m:t>
                          </m:r>
                        </m:sub>
                      </m:sSub>
                      <m:r>
                        <a:rPr lang="en-US" sz="2000" b="0" i="1" smtClean="0">
                          <a:solidFill>
                            <a:srgbClr val="0000FF"/>
                          </a:solidFill>
                          <a:latin typeface="Cambria Math" panose="02040503050406030204" pitchFamily="18" charset="0"/>
                        </a:rPr>
                        <m:t>=</m:t>
                      </m:r>
                      <m:sSubSup>
                        <m:sSubSupPr>
                          <m:ctrlPr>
                            <a:rPr lang="en-US" sz="2000" b="0" i="1" smtClean="0">
                              <a:solidFill>
                                <a:srgbClr val="0000FF"/>
                              </a:solidFill>
                              <a:latin typeface="Cambria Math" panose="02040503050406030204" pitchFamily="18" charset="0"/>
                            </a:rPr>
                          </m:ctrlPr>
                        </m:sSubSupPr>
                        <m:e>
                          <m:r>
                            <a:rPr lang="en-US" sz="2000" b="0" i="1" smtClean="0">
                              <a:solidFill>
                                <a:srgbClr val="0000FF"/>
                              </a:solidFill>
                              <a:latin typeface="Cambria Math" panose="02040503050406030204" pitchFamily="18" charset="0"/>
                            </a:rPr>
                            <m:t>𝑣</m:t>
                          </m:r>
                        </m:e>
                        <m:sub>
                          <m:r>
                            <a:rPr lang="en-US" sz="2000" b="0" i="1" smtClean="0">
                              <a:solidFill>
                                <a:srgbClr val="0000FF"/>
                              </a:solidFill>
                              <a:latin typeface="Cambria Math" panose="02040503050406030204" pitchFamily="18" charset="0"/>
                              <a:ea typeface="Cambria Math" panose="02040503050406030204" pitchFamily="18" charset="0"/>
                            </a:rPr>
                            <m:t>±</m:t>
                          </m:r>
                        </m:sub>
                        <m:sup>
                          <m:r>
                            <a:rPr lang="en-US" sz="2000" b="0" i="1" smtClean="0">
                              <a:solidFill>
                                <a:srgbClr val="0000FF"/>
                              </a:solidFill>
                              <a:latin typeface="Cambria Math" panose="02040503050406030204" pitchFamily="18" charset="0"/>
                              <a:ea typeface="Cambria Math" panose="02040503050406030204" pitchFamily="18" charset="0"/>
                            </a:rPr>
                            <m:t>(</m:t>
                          </m:r>
                          <m:r>
                            <a:rPr lang="en-US" sz="2000" b="0" i="1" smtClean="0">
                              <a:solidFill>
                                <a:srgbClr val="0000FF"/>
                              </a:solidFill>
                              <a:latin typeface="Cambria Math" panose="02040503050406030204" pitchFamily="18" charset="0"/>
                            </a:rPr>
                            <m:t>𝐶</m:t>
                          </m:r>
                          <m:r>
                            <a:rPr lang="en-US" sz="2000" b="0" i="1" smtClean="0">
                              <a:solidFill>
                                <a:srgbClr val="0000FF"/>
                              </a:solidFill>
                              <a:latin typeface="Cambria Math" panose="02040503050406030204" pitchFamily="18" charset="0"/>
                            </a:rPr>
                            <m:t>)</m:t>
                          </m:r>
                        </m:sup>
                      </m:sSubSup>
                      <m:r>
                        <a:rPr lang="en-US" sz="2000" b="0" i="1" smtClean="0">
                          <a:solidFill>
                            <a:srgbClr val="0000FF"/>
                          </a:solidFill>
                          <a:latin typeface="Cambria Math" panose="02040503050406030204" pitchFamily="18" charset="0"/>
                        </a:rPr>
                        <m:t>=</m:t>
                      </m:r>
                      <m:sSub>
                        <m:sSubPr>
                          <m:ctrlPr>
                            <a:rPr lang="en-US" sz="2000" i="1" dirty="0">
                              <a:solidFill>
                                <a:srgbClr val="0000FF"/>
                              </a:solidFill>
                              <a:latin typeface="Cambria Math" panose="02040503050406030204" pitchFamily="18" charset="0"/>
                            </a:rPr>
                          </m:ctrlPr>
                        </m:sSubPr>
                        <m:e>
                          <m:r>
                            <a:rPr lang="en-US" sz="2000" i="1" dirty="0">
                              <a:solidFill>
                                <a:srgbClr val="0000FF"/>
                              </a:solidFill>
                              <a:latin typeface="Cambria Math" panose="02040503050406030204" pitchFamily="18" charset="0"/>
                            </a:rPr>
                            <m:t>(</m:t>
                          </m:r>
                          <m:r>
                            <a:rPr lang="en-US" sz="2000" b="0" i="1" dirty="0" smtClean="0">
                              <a:solidFill>
                                <a:srgbClr val="0000FF"/>
                              </a:solidFill>
                              <a:latin typeface="Cambria Math" panose="02040503050406030204" pitchFamily="18" charset="0"/>
                            </a:rPr>
                            <m:t>𝑣</m:t>
                          </m:r>
                        </m:e>
                        <m:sub>
                          <m:r>
                            <a:rPr lang="en-US" sz="2000" i="1" dirty="0" smtClean="0">
                              <a:solidFill>
                                <a:srgbClr val="0000FF"/>
                              </a:solidFill>
                              <a:latin typeface="Cambria Math" panose="02040503050406030204" pitchFamily="18" charset="0"/>
                              <a:ea typeface="Cambria Math" panose="02040503050406030204" pitchFamily="18" charset="0"/>
                            </a:rPr>
                            <m:t>±</m:t>
                          </m:r>
                        </m:sub>
                      </m:sSub>
                      <m:sSup>
                        <m:sSupPr>
                          <m:ctrlPr>
                            <a:rPr lang="en-US" sz="2000" i="1" dirty="0">
                              <a:solidFill>
                                <a:srgbClr val="0000FF"/>
                              </a:solidFill>
                              <a:latin typeface="Cambria Math" panose="02040503050406030204" pitchFamily="18" charset="0"/>
                            </a:rPr>
                          </m:ctrlPr>
                        </m:sSupPr>
                        <m:e>
                          <m:r>
                            <a:rPr lang="en-US" sz="2000" i="1" dirty="0">
                              <a:solidFill>
                                <a:srgbClr val="0000FF"/>
                              </a:solidFill>
                              <a:latin typeface="Cambria Math" panose="02040503050406030204" pitchFamily="18" charset="0"/>
                            </a:rPr>
                            <m:t>)</m:t>
                          </m:r>
                        </m:e>
                        <m:sup>
                          <m:r>
                            <a:rPr lang="en-US" sz="2000" b="0" i="1" dirty="0" smtClean="0">
                              <a:solidFill>
                                <a:srgbClr val="0000FF"/>
                              </a:solidFill>
                              <a:latin typeface="Cambria Math" panose="02040503050406030204" pitchFamily="18" charset="0"/>
                            </a:rPr>
                            <m:t>(</m:t>
                          </m:r>
                          <m:r>
                            <a:rPr lang="en-US" sz="2000" i="1" dirty="0">
                              <a:solidFill>
                                <a:srgbClr val="0000FF"/>
                              </a:solidFill>
                              <a:latin typeface="Cambria Math" panose="02040503050406030204" pitchFamily="18" charset="0"/>
                            </a:rPr>
                            <m:t>𝐶</m:t>
                          </m:r>
                          <m:r>
                            <a:rPr lang="en-US" sz="2000" b="0" i="1" dirty="0" smtClean="0">
                              <a:solidFill>
                                <a:srgbClr val="0000FF"/>
                              </a:solidFill>
                              <a:latin typeface="Cambria Math" panose="02040503050406030204" pitchFamily="18" charset="0"/>
                            </a:rPr>
                            <m:t>)</m:t>
                          </m:r>
                        </m:sup>
                      </m:sSup>
                      <m:r>
                        <a:rPr lang="en-US" sz="2000" b="0" i="1" dirty="0" smtClean="0">
                          <a:solidFill>
                            <a:srgbClr val="0000FF"/>
                          </a:solidFill>
                          <a:latin typeface="Cambria Math" panose="02040503050406030204" pitchFamily="18" charset="0"/>
                        </a:rPr>
                        <m:t>=</m:t>
                      </m:r>
                      <m:sSup>
                        <m:sSupPr>
                          <m:ctrlPr>
                            <a:rPr lang="en-US" sz="2000" i="1" dirty="0">
                              <a:solidFill>
                                <a:srgbClr val="0000FF"/>
                              </a:solidFill>
                              <a:latin typeface="Cambria Math" panose="02040503050406030204" pitchFamily="18" charset="0"/>
                            </a:rPr>
                          </m:ctrlPr>
                        </m:sSupPr>
                        <m:e>
                          <m:r>
                            <a:rPr lang="en-US" sz="2000" b="0" i="1" dirty="0" smtClean="0">
                              <a:solidFill>
                                <a:srgbClr val="0000FF"/>
                              </a:solidFill>
                              <a:latin typeface="Cambria Math" panose="02040503050406030204" pitchFamily="18" charset="0"/>
                            </a:rPr>
                            <m:t>(</m:t>
                          </m:r>
                          <m:r>
                            <a:rPr lang="en-US" sz="2000" b="0" i="1" dirty="0" smtClean="0">
                              <a:solidFill>
                                <a:srgbClr val="0000FF"/>
                              </a:solidFill>
                              <a:latin typeface="Cambria Math" panose="02040503050406030204" pitchFamily="18" charset="0"/>
                            </a:rPr>
                            <m:t>𝑣</m:t>
                          </m:r>
                        </m:e>
                        <m:sup>
                          <m:r>
                            <a:rPr lang="en-US" sz="2000" b="0" i="1" dirty="0" smtClean="0">
                              <a:solidFill>
                                <a:srgbClr val="0000FF"/>
                              </a:solidFill>
                              <a:latin typeface="Cambria Math" panose="02040503050406030204" pitchFamily="18" charset="0"/>
                            </a:rPr>
                            <m:t>(</m:t>
                          </m:r>
                          <m:r>
                            <a:rPr lang="en-US" sz="2000" i="1" dirty="0">
                              <a:solidFill>
                                <a:srgbClr val="0000FF"/>
                              </a:solidFill>
                              <a:latin typeface="Cambria Math" panose="02040503050406030204" pitchFamily="18" charset="0"/>
                            </a:rPr>
                            <m:t>𝐶</m:t>
                          </m:r>
                          <m:r>
                            <a:rPr lang="en-US" sz="2000" b="0" i="1" dirty="0" smtClean="0">
                              <a:solidFill>
                                <a:srgbClr val="0000FF"/>
                              </a:solidFill>
                              <a:latin typeface="Cambria Math" panose="02040503050406030204" pitchFamily="18" charset="0"/>
                            </a:rPr>
                            <m:t>)</m:t>
                          </m:r>
                        </m:sup>
                      </m:sSup>
                      <m:sSub>
                        <m:sSubPr>
                          <m:ctrlPr>
                            <a:rPr lang="en-US" sz="2000" i="1" dirty="0">
                              <a:solidFill>
                                <a:srgbClr val="0000FF"/>
                              </a:solidFill>
                              <a:latin typeface="Cambria Math" panose="02040503050406030204" pitchFamily="18" charset="0"/>
                            </a:rPr>
                          </m:ctrlPr>
                        </m:sSubPr>
                        <m:e>
                          <m:r>
                            <a:rPr lang="en-US" sz="2000" i="1" dirty="0">
                              <a:solidFill>
                                <a:srgbClr val="0000FF"/>
                              </a:solidFill>
                              <a:latin typeface="Cambria Math" panose="02040503050406030204" pitchFamily="18" charset="0"/>
                            </a:rPr>
                            <m:t>)</m:t>
                          </m:r>
                        </m:e>
                        <m:sub>
                          <m:r>
                            <a:rPr lang="en-US" sz="2000" i="1" dirty="0" smtClean="0">
                              <a:solidFill>
                                <a:srgbClr val="0000FF"/>
                              </a:solidFill>
                              <a:latin typeface="Cambria Math" panose="02040503050406030204" pitchFamily="18" charset="0"/>
                              <a:ea typeface="Cambria Math" panose="02040503050406030204" pitchFamily="18" charset="0"/>
                            </a:rPr>
                            <m:t>±</m:t>
                          </m:r>
                        </m:sub>
                      </m:sSub>
                      <m:r>
                        <a:rPr lang="en-US" sz="2000" b="0" i="1" smtClean="0">
                          <a:solidFill>
                            <a:srgbClr val="0000FF"/>
                          </a:solidFill>
                          <a:latin typeface="Cambria Math" panose="02040503050406030204" pitchFamily="18" charset="0"/>
                        </a:rPr>
                        <m:t>.</m:t>
                      </m:r>
                    </m:oMath>
                  </m:oMathPara>
                </a14:m>
                <a:endParaRPr lang="en-US"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752020" y="3961008"/>
                <a:ext cx="3544945" cy="405688"/>
              </a:xfrm>
              <a:prstGeom prst="rect">
                <a:avLst/>
              </a:prstGeom>
              <a:blipFill rotWithShape="0">
                <a:blip r:embed="rId13"/>
                <a:stretch>
                  <a:fillRect t="-4545" b="-196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763688" y="4593860"/>
                <a:ext cx="402354" cy="3113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 </m:t>
                          </m:r>
                          <m:r>
                            <a:rPr lang="en-US" sz="2000" i="1" smtClean="0">
                              <a:solidFill>
                                <a:srgbClr val="FF0000"/>
                              </a:solidFill>
                              <a:latin typeface="Cambria Math" panose="02040503050406030204" pitchFamily="18" charset="0"/>
                              <a:ea typeface="Cambria Math" panose="02040503050406030204" pitchFamily="18" charset="0"/>
                            </a:rPr>
                            <m:t>𝛾</m:t>
                          </m:r>
                        </m:e>
                        <m:sup>
                          <m:r>
                            <a:rPr lang="en-US" sz="2000" b="0" i="1" smtClean="0">
                              <a:solidFill>
                                <a:srgbClr val="FF0000"/>
                              </a:solidFill>
                              <a:latin typeface="Cambria Math" panose="02040503050406030204" pitchFamily="18" charset="0"/>
                              <a:ea typeface="Cambria Math" panose="02040503050406030204" pitchFamily="18" charset="0"/>
                            </a:rPr>
                            <m:t>5</m:t>
                          </m:r>
                        </m:sup>
                      </m:sSup>
                    </m:oMath>
                  </m:oMathPara>
                </a14:m>
                <a:endParaRPr lang="en-US" sz="20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763688" y="4593860"/>
                <a:ext cx="402354" cy="311304"/>
              </a:xfrm>
              <a:prstGeom prst="rect">
                <a:avLst/>
              </a:prstGeom>
              <a:blipFill rotWithShape="0">
                <a:blip r:embed="rId14"/>
                <a:stretch>
                  <a:fillRect t="-1961" r="-4545" b="-2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277658" y="4581128"/>
                <a:ext cx="45525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solidFill>
                                <a:srgbClr val="FF0000"/>
                              </a:solidFill>
                              <a:latin typeface="Cambria Math" panose="02040503050406030204" pitchFamily="18" charset="0"/>
                              <a:ea typeface="Cambria Math" panose="02040503050406030204" pitchFamily="18" charset="0"/>
                            </a:rPr>
                          </m:ctrlPr>
                        </m:sSupPr>
                        <m:e>
                          <m:r>
                            <a:rPr lang="en-US" sz="2000" b="0" i="1" smtClean="0">
                              <a:solidFill>
                                <a:srgbClr val="FF0000"/>
                              </a:solidFill>
                              <a:latin typeface="Cambria Math" panose="02040503050406030204" pitchFamily="18" charset="0"/>
                              <a:ea typeface="Cambria Math" panose="02040503050406030204" pitchFamily="18" charset="0"/>
                            </a:rPr>
                            <m:t> </m:t>
                          </m:r>
                          <m:r>
                            <a:rPr lang="en-US" sz="2000" i="1" smtClean="0">
                              <a:solidFill>
                                <a:srgbClr val="FF0000"/>
                              </a:solidFill>
                              <a:latin typeface="Cambria Math" panose="02040503050406030204" pitchFamily="18" charset="0"/>
                              <a:ea typeface="Cambria Math" panose="02040503050406030204" pitchFamily="18" charset="0"/>
                            </a:rPr>
                            <m:t>𝛾</m:t>
                          </m:r>
                        </m:e>
                        <m:sup>
                          <m:r>
                            <a:rPr lang="en-US" sz="2000" b="0" i="1" smtClean="0">
                              <a:solidFill>
                                <a:srgbClr val="FF0000"/>
                              </a:solidFill>
                              <a:latin typeface="Cambria Math" panose="02040503050406030204" pitchFamily="18" charset="0"/>
                              <a:ea typeface="Cambria Math" panose="02040503050406030204" pitchFamily="18" charset="0"/>
                            </a:rPr>
                            <m:t>2</m:t>
                          </m:r>
                        </m:sup>
                      </m:sSup>
                      <m:r>
                        <a:rPr lang="en-US" sz="2000" b="0" i="1" smtClean="0">
                          <a:solidFill>
                            <a:srgbClr val="FF0000"/>
                          </a:solidFill>
                          <a:latin typeface="Cambria Math" panose="02040503050406030204" pitchFamily="18" charset="0"/>
                          <a:ea typeface="Cambria Math" panose="02040503050406030204" pitchFamily="18" charset="0"/>
                        </a:rPr>
                        <m:t>,</m:t>
                      </m:r>
                    </m:oMath>
                  </m:oMathPara>
                </a14:m>
                <a:endParaRPr lang="en-US" sz="2000"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277658" y="4581128"/>
                <a:ext cx="455253" cy="307777"/>
              </a:xfrm>
              <a:prstGeom prst="rect">
                <a:avLst/>
              </a:prstGeom>
              <a:blipFill rotWithShape="0">
                <a:blip r:embed="rId15"/>
                <a:stretch>
                  <a:fillRect b="-2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33908" y="5755449"/>
                <a:ext cx="4033412" cy="481863"/>
              </a:xfrm>
              <a:prstGeom prst="rect">
                <a:avLst/>
              </a:prstGeom>
              <a:noFill/>
            </p:spPr>
            <p:txBody>
              <a:bodyPr wrap="none" lIns="0" tIns="0" rIns="0" bIns="0" rtlCol="0">
                <a:spAutoFit/>
              </a:bodyPr>
              <a:lstStyle/>
              <a:p>
                <a14:m>
                  <m:oMath xmlns:m="http://schemas.openxmlformats.org/officeDocument/2006/math">
                    <m:sSup>
                      <m:sSupPr>
                        <m:ctrlPr>
                          <a:rPr lang="en-US" sz="2000" i="1" dirty="0" smtClean="0">
                            <a:solidFill>
                              <a:srgbClr val="FF0000"/>
                            </a:solidFill>
                            <a:latin typeface="Cambria Math" panose="02040503050406030204" pitchFamily="18" charset="0"/>
                          </a:rPr>
                        </m:ctrlPr>
                      </m:sSupPr>
                      <m:e>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𝑣</m:t>
                        </m:r>
                      </m:e>
                      <m:sup>
                        <m:r>
                          <a:rPr lang="en-US" sz="2000" b="0" i="1" dirty="0" smtClean="0">
                            <a:solidFill>
                              <a:srgbClr val="FF0000"/>
                            </a:solidFill>
                            <a:latin typeface="Cambria Math" panose="02040503050406030204" pitchFamily="18" charset="0"/>
                          </a:rPr>
                          <m:t>(</m:t>
                        </m:r>
                        <m:r>
                          <a:rPr lang="en-US" sz="2000" b="0" i="1" dirty="0" smtClean="0">
                            <a:solidFill>
                              <a:srgbClr val="FF0000"/>
                            </a:solidFill>
                            <a:latin typeface="Cambria Math" panose="02040503050406030204" pitchFamily="18" charset="0"/>
                          </a:rPr>
                          <m:t>𝐶</m:t>
                        </m:r>
                        <m:r>
                          <a:rPr lang="en-US" sz="2000" b="0" i="1" dirty="0" smtClean="0">
                            <a:solidFill>
                              <a:srgbClr val="FF0000"/>
                            </a:solidFill>
                            <a:latin typeface="Cambria Math" panose="02040503050406030204" pitchFamily="18" charset="0"/>
                          </a:rPr>
                          <m:t>)</m:t>
                        </m:r>
                      </m:sup>
                    </m:sSup>
                    <m:sSub>
                      <m:sSubPr>
                        <m:ctrlPr>
                          <a:rPr lang="en-US" sz="2000" i="1" dirty="0" smtClean="0">
                            <a:solidFill>
                              <a:srgbClr val="FF0000"/>
                            </a:solidFill>
                            <a:latin typeface="Cambria Math" panose="02040503050406030204" pitchFamily="18" charset="0"/>
                          </a:rPr>
                        </m:ctrlPr>
                      </m:sSubPr>
                      <m:e>
                        <m:r>
                          <a:rPr lang="en-US" sz="2000" b="0" i="1" dirty="0" smtClean="0">
                            <a:solidFill>
                              <a:srgbClr val="FF0000"/>
                            </a:solidFill>
                            <a:latin typeface="Cambria Math" panose="02040503050406030204" pitchFamily="18" charset="0"/>
                          </a:rPr>
                          <m:t>)</m:t>
                        </m:r>
                      </m:e>
                      <m:sub>
                        <m:r>
                          <a:rPr lang="en-US" sz="2000" b="0" i="1" dirty="0" smtClean="0">
                            <a:solidFill>
                              <a:srgbClr val="FF0000"/>
                            </a:solidFill>
                            <a:latin typeface="Cambria Math" panose="02040503050406030204" pitchFamily="18" charset="0"/>
                          </a:rPr>
                          <m:t>𝑅</m:t>
                        </m:r>
                      </m:sub>
                    </m:sSub>
                    <m:r>
                      <a:rPr lang="en-US" sz="2000" b="0" i="1" dirty="0" smtClean="0">
                        <a:solidFill>
                          <a:srgbClr val="FF0000"/>
                        </a:solidFill>
                        <a:latin typeface="Cambria Math" panose="02040503050406030204" pitchFamily="18" charset="0"/>
                      </a:rPr>
                      <m:t>=</m:t>
                    </m:r>
                    <m:f>
                      <m:fPr>
                        <m:ctrlPr>
                          <a:rPr lang="en-US" sz="2000" b="0" i="1" dirty="0" smtClean="0">
                            <a:solidFill>
                              <a:srgbClr val="FF0000"/>
                            </a:solidFill>
                            <a:latin typeface="Cambria Math" panose="02040503050406030204" pitchFamily="18" charset="0"/>
                          </a:rPr>
                        </m:ctrlPr>
                      </m:fPr>
                      <m:num>
                        <m:r>
                          <a:rPr lang="en-US" sz="2000" b="0" i="1" dirty="0" smtClean="0">
                            <a:solidFill>
                              <a:srgbClr val="FF0000"/>
                            </a:solidFill>
                            <a:latin typeface="Cambria Math" panose="02040503050406030204" pitchFamily="18" charset="0"/>
                          </a:rPr>
                          <m:t>1+</m:t>
                        </m:r>
                        <m:sSup>
                          <m:sSupPr>
                            <m:ctrlPr>
                              <a:rPr lang="en-US" sz="2000" b="0" i="1" dirty="0" smtClean="0">
                                <a:solidFill>
                                  <a:srgbClr val="FF0000"/>
                                </a:solidFill>
                                <a:latin typeface="Cambria Math" panose="02040503050406030204" pitchFamily="18" charset="0"/>
                              </a:rPr>
                            </m:ctrlPr>
                          </m:sSupPr>
                          <m:e>
                            <m:r>
                              <a:rPr lang="en-US" sz="2000" b="0" i="1" dirty="0" smtClean="0">
                                <a:solidFill>
                                  <a:srgbClr val="FF0000"/>
                                </a:solidFill>
                                <a:latin typeface="Cambria Math" panose="02040503050406030204" pitchFamily="18" charset="0"/>
                                <a:ea typeface="Cambria Math" panose="02040503050406030204" pitchFamily="18" charset="0"/>
                              </a:rPr>
                              <m:t>𝛾</m:t>
                            </m:r>
                          </m:e>
                          <m:sup>
                            <m:r>
                              <a:rPr lang="en-US" sz="2000" b="0" i="1" dirty="0" smtClean="0">
                                <a:solidFill>
                                  <a:srgbClr val="FF0000"/>
                                </a:solidFill>
                                <a:latin typeface="Cambria Math" panose="02040503050406030204" pitchFamily="18" charset="0"/>
                              </a:rPr>
                              <m:t>5</m:t>
                            </m:r>
                          </m:sup>
                        </m:sSup>
                      </m:num>
                      <m:den>
                        <m:r>
                          <a:rPr lang="en-US" sz="2000" b="0" i="1" dirty="0" smtClean="0">
                            <a:solidFill>
                              <a:srgbClr val="FF0000"/>
                            </a:solidFill>
                            <a:latin typeface="Cambria Math" panose="02040503050406030204" pitchFamily="18" charset="0"/>
                          </a:rPr>
                          <m:t>2</m:t>
                        </m:r>
                      </m:den>
                    </m:f>
                    <m:sSup>
                      <m:sSupPr>
                        <m:ctrlPr>
                          <a:rPr lang="en-US" sz="2000" b="0" i="1" dirty="0" smtClean="0">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rPr>
                          <m:t>𝑖</m:t>
                        </m:r>
                        <m:r>
                          <a:rPr lang="en-US" sz="2000" i="1">
                            <a:solidFill>
                              <a:srgbClr val="FF0000"/>
                            </a:solidFill>
                            <a:latin typeface="Cambria Math" panose="02040503050406030204" pitchFamily="18" charset="0"/>
                          </a:rPr>
                          <m:t> </m:t>
                        </m:r>
                        <m:sSup>
                          <m:sSupPr>
                            <m:ctrlPr>
                              <a:rPr lang="en-US" sz="2000" i="1" dirty="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ea typeface="Cambria Math" panose="02040503050406030204" pitchFamily="18" charset="0"/>
                              </a:rPr>
                              <m:t>𝛾</m:t>
                            </m:r>
                          </m:e>
                          <m:sup>
                            <m:r>
                              <a:rPr lang="en-US" sz="2000" i="1" dirty="0">
                                <a:solidFill>
                                  <a:srgbClr val="FF0000"/>
                                </a:solidFill>
                                <a:latin typeface="Cambria Math" panose="02040503050406030204" pitchFamily="18" charset="0"/>
                              </a:rPr>
                              <m:t>2</m:t>
                            </m:r>
                          </m:sup>
                        </m:sSup>
                        <m:r>
                          <a:rPr lang="en-US" sz="2000" b="0" i="1" dirty="0" smtClean="0">
                            <a:solidFill>
                              <a:srgbClr val="FF0000"/>
                            </a:solidFill>
                            <a:latin typeface="Cambria Math" panose="02040503050406030204" pitchFamily="18" charset="0"/>
                          </a:rPr>
                          <m:t>𝑣</m:t>
                        </m:r>
                      </m:e>
                      <m:sup>
                        <m:r>
                          <a:rPr lang="en-US" sz="2000" b="0" i="1" dirty="0" smtClean="0">
                            <a:solidFill>
                              <a:srgbClr val="FF0000"/>
                            </a:solidFill>
                            <a:latin typeface="Cambria Math" panose="02040503050406030204" pitchFamily="18" charset="0"/>
                          </a:rPr>
                          <m:t>∗</m:t>
                        </m:r>
                      </m:sup>
                    </m:sSup>
                    <m:r>
                      <a:rPr lang="en-US" sz="2000" b="0" i="1" dirty="0" smtClean="0">
                        <a:solidFill>
                          <a:srgbClr val="FF0000"/>
                        </a:solidFill>
                        <a:latin typeface="Cambria Math" panose="02040503050406030204" pitchFamily="18" charset="0"/>
                      </a:rPr>
                      <m:t>=</m:t>
                    </m:r>
                    <m:f>
                      <m:fPr>
                        <m:ctrlPr>
                          <a:rPr lang="en-US" sz="2000" i="1" dirty="0">
                            <a:solidFill>
                              <a:srgbClr val="FF0000"/>
                            </a:solidFill>
                            <a:latin typeface="Cambria Math" panose="02040503050406030204" pitchFamily="18" charset="0"/>
                          </a:rPr>
                        </m:ctrlPr>
                      </m:fPr>
                      <m:num>
                        <m:r>
                          <a:rPr lang="en-US" sz="2000" i="1" dirty="0">
                            <a:solidFill>
                              <a:srgbClr val="FF0000"/>
                            </a:solidFill>
                            <a:latin typeface="Cambria Math" panose="02040503050406030204" pitchFamily="18" charset="0"/>
                          </a:rPr>
                          <m:t>1</m:t>
                        </m:r>
                        <m:r>
                          <a:rPr lang="en-US" sz="2000" b="0" i="1" dirty="0" smtClean="0">
                            <a:solidFill>
                              <a:srgbClr val="FF0000"/>
                            </a:solidFill>
                            <a:latin typeface="Cambria Math" panose="02040503050406030204" pitchFamily="18" charset="0"/>
                          </a:rPr>
                          <m:t>+</m:t>
                        </m:r>
                        <m:sSup>
                          <m:sSupPr>
                            <m:ctrlPr>
                              <a:rPr lang="en-US" sz="2000" i="1" dirty="0">
                                <a:solidFill>
                                  <a:srgbClr val="FF0000"/>
                                </a:solidFill>
                                <a:latin typeface="Cambria Math" panose="02040503050406030204" pitchFamily="18" charset="0"/>
                              </a:rPr>
                            </m:ctrlPr>
                          </m:sSupPr>
                          <m:e>
                            <m:r>
                              <a:rPr lang="en-US" sz="2000" i="1" dirty="0">
                                <a:solidFill>
                                  <a:srgbClr val="FF0000"/>
                                </a:solidFill>
                                <a:latin typeface="Cambria Math" panose="02040503050406030204" pitchFamily="18" charset="0"/>
                                <a:ea typeface="Cambria Math" panose="02040503050406030204" pitchFamily="18" charset="0"/>
                              </a:rPr>
                              <m:t>𝛾</m:t>
                            </m:r>
                          </m:e>
                          <m:sup>
                            <m:r>
                              <a:rPr lang="en-US" sz="2000" i="1" dirty="0">
                                <a:solidFill>
                                  <a:srgbClr val="FF0000"/>
                                </a:solidFill>
                                <a:latin typeface="Cambria Math" panose="02040503050406030204" pitchFamily="18" charset="0"/>
                              </a:rPr>
                              <m:t>5</m:t>
                            </m:r>
                          </m:sup>
                        </m:sSup>
                      </m:num>
                      <m:den>
                        <m:r>
                          <a:rPr lang="en-US" sz="2000" i="1" dirty="0">
                            <a:solidFill>
                              <a:srgbClr val="FF0000"/>
                            </a:solidFill>
                            <a:latin typeface="Cambria Math" panose="02040503050406030204" pitchFamily="18" charset="0"/>
                          </a:rPr>
                          <m:t>2</m:t>
                        </m:r>
                      </m:den>
                    </m:f>
                    <m:acc>
                      <m:accPr>
                        <m:chr m:val="̅"/>
                        <m:ctrlPr>
                          <a:rPr lang="en-US" sz="2000" i="1" dirty="0" smtClean="0">
                            <a:solidFill>
                              <a:srgbClr val="FF0000"/>
                            </a:solidFill>
                            <a:latin typeface="Cambria Math" panose="02040503050406030204" pitchFamily="18" charset="0"/>
                          </a:rPr>
                        </m:ctrlPr>
                      </m:accPr>
                      <m:e>
                        <m:r>
                          <a:rPr lang="en-US" sz="2000" b="0" i="1" dirty="0" smtClean="0">
                            <a:solidFill>
                              <a:srgbClr val="FF0000"/>
                            </a:solidFill>
                            <a:latin typeface="Cambria Math" panose="02040503050406030204" pitchFamily="18" charset="0"/>
                          </a:rPr>
                          <m:t>𝑣</m:t>
                        </m:r>
                      </m:e>
                    </m:acc>
                    <m:r>
                      <a:rPr lang="en-US" sz="2000" b="0" i="1" dirty="0" smtClean="0">
                        <a:solidFill>
                          <a:srgbClr val="FF0000"/>
                        </a:solidFill>
                        <a:latin typeface="Cambria Math" panose="02040503050406030204" pitchFamily="18" charset="0"/>
                        <a:ea typeface="Cambria Math" panose="02040503050406030204" pitchFamily="18" charset="0"/>
                      </a:rPr>
                      <m:t>≡</m:t>
                    </m:r>
                    <m:sSub>
                      <m:sSubPr>
                        <m:ctrlPr>
                          <a:rPr lang="en-US" sz="2000" b="0" i="1" dirty="0" smtClean="0">
                            <a:solidFill>
                              <a:srgbClr val="FF0000"/>
                            </a:solidFill>
                            <a:latin typeface="Cambria Math" panose="02040503050406030204" pitchFamily="18" charset="0"/>
                            <a:ea typeface="Cambria Math" panose="02040503050406030204" pitchFamily="18" charset="0"/>
                          </a:rPr>
                        </m:ctrlPr>
                      </m:sSubPr>
                      <m:e>
                        <m:acc>
                          <m:accPr>
                            <m:chr m:val="̅"/>
                            <m:ctrlPr>
                              <a:rPr lang="en-US" sz="2000" b="0" i="1" dirty="0" smtClean="0">
                                <a:solidFill>
                                  <a:srgbClr val="FF0000"/>
                                </a:solidFill>
                                <a:latin typeface="Cambria Math" panose="02040503050406030204" pitchFamily="18" charset="0"/>
                                <a:ea typeface="Cambria Math" panose="02040503050406030204" pitchFamily="18" charset="0"/>
                              </a:rPr>
                            </m:ctrlPr>
                          </m:accPr>
                          <m:e>
                            <m:r>
                              <a:rPr lang="en-US" sz="2000" b="0" i="1" dirty="0" smtClean="0">
                                <a:solidFill>
                                  <a:srgbClr val="FF0000"/>
                                </a:solidFill>
                                <a:latin typeface="Cambria Math" panose="02040503050406030204" pitchFamily="18" charset="0"/>
                                <a:ea typeface="Cambria Math" panose="02040503050406030204" pitchFamily="18" charset="0"/>
                              </a:rPr>
                              <m:t>𝑣</m:t>
                            </m:r>
                          </m:e>
                        </m:acc>
                      </m:e>
                      <m:sub>
                        <m:r>
                          <a:rPr lang="en-US" sz="2000" b="0" i="1" dirty="0" smtClean="0">
                            <a:solidFill>
                              <a:srgbClr val="FF0000"/>
                            </a:solidFill>
                            <a:latin typeface="Cambria Math" panose="02040503050406030204" pitchFamily="18" charset="0"/>
                            <a:ea typeface="Cambria Math" panose="02040503050406030204" pitchFamily="18" charset="0"/>
                          </a:rPr>
                          <m:t>𝐿</m:t>
                        </m:r>
                      </m:sub>
                    </m:sSub>
                  </m:oMath>
                </a14:m>
                <a:r>
                  <a:rPr lang="en-US" sz="2000" dirty="0">
                    <a:solidFill>
                      <a:srgbClr val="FF0000"/>
                    </a:solidFill>
                  </a:rPr>
                  <a:t>.</a:t>
                </a:r>
              </a:p>
            </p:txBody>
          </p:sp>
        </mc:Choice>
        <mc:Fallback xmlns="">
          <p:sp>
            <p:nvSpPr>
              <p:cNvPr id="23" name="TextBox 22"/>
              <p:cNvSpPr txBox="1">
                <a:spLocks noRot="1" noChangeAspect="1" noMove="1" noResize="1" noEditPoints="1" noAdjustHandles="1" noChangeArrowheads="1" noChangeShapeType="1" noTextEdit="1"/>
              </p:cNvSpPr>
              <p:nvPr/>
            </p:nvSpPr>
            <p:spPr>
              <a:xfrm>
                <a:off x="1833908" y="5755449"/>
                <a:ext cx="4033412" cy="481863"/>
              </a:xfrm>
              <a:prstGeom prst="rect">
                <a:avLst/>
              </a:prstGeom>
              <a:blipFill rotWithShape="0">
                <a:blip r:embed="rId16"/>
                <a:stretch>
                  <a:fillRect r="-454" b="-17722"/>
                </a:stretch>
              </a:blipFill>
            </p:spPr>
            <p:txBody>
              <a:bodyPr/>
              <a:lstStyle/>
              <a:p>
                <a:r>
                  <a:rPr lang="en-US">
                    <a:noFill/>
                  </a:rPr>
                  <a:t> </a:t>
                </a:r>
              </a:p>
            </p:txBody>
          </p:sp>
        </mc:Fallback>
      </mc:AlternateContent>
    </p:spTree>
    <p:extLst>
      <p:ext uri="{BB962C8B-B14F-4D97-AF65-F5344CB8AC3E}">
        <p14:creationId xmlns:p14="http://schemas.microsoft.com/office/powerpoint/2010/main" val="406932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The </a:t>
            </a:r>
            <a:r>
              <a:rPr lang="en-US" dirty="0">
                <a:cs typeface="Times New Roman" panose="02020603050405020304" pitchFamily="18" charset="0"/>
              </a:rPr>
              <a:t>V </a:t>
            </a:r>
            <a:r>
              <a:rPr lang="en-US" i="1" dirty="0">
                <a:cs typeface="Times New Roman" panose="02020603050405020304" pitchFamily="18" charset="0"/>
              </a:rPr>
              <a:t>- </a:t>
            </a:r>
            <a:r>
              <a:rPr lang="en-US" dirty="0">
                <a:cs typeface="Times New Roman" panose="02020603050405020304" pitchFamily="18" charset="0"/>
              </a:rPr>
              <a:t>A</a:t>
            </a:r>
            <a:r>
              <a:rPr lang="en-US" dirty="0"/>
              <a:t> Theory of the Weak Interaction</a:t>
            </a:r>
            <a:endParaRPr lang="en-US" dirty="0">
              <a:ea typeface="宋体" pitchFamily="2" charset="-122"/>
            </a:endParaRPr>
          </a:p>
        </p:txBody>
      </p:sp>
      <p:pic>
        <p:nvPicPr>
          <p:cNvPr id="3" name="Picture 4" descr="http://www.mlahanas.de/Physics/Bios/IMG/TDLee.jpg"/>
          <p:cNvPicPr>
            <a:picLocks noChangeAspect="1" noChangeArrowheads="1"/>
          </p:cNvPicPr>
          <p:nvPr/>
        </p:nvPicPr>
        <p:blipFill rotWithShape="1">
          <a:blip r:embed="rId3">
            <a:extLst>
              <a:ext uri="{28A0092B-C50C-407E-A947-70E740481C1C}">
                <a14:useLocalDpi xmlns:a14="http://schemas.microsoft.com/office/drawing/2010/main" val="0"/>
              </a:ext>
            </a:extLst>
          </a:blip>
          <a:srcRect l="30228" t="6574" r="28903" b="58627"/>
          <a:stretch/>
        </p:blipFill>
        <p:spPr bwMode="auto">
          <a:xfrm>
            <a:off x="-18445" y="332656"/>
            <a:ext cx="1170065" cy="14207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chen-ning franklin yang photo"/>
          <p:cNvPicPr>
            <a:picLocks noChangeAspect="1" noChangeArrowheads="1"/>
          </p:cNvPicPr>
          <p:nvPr/>
        </p:nvPicPr>
        <p:blipFill rotWithShape="1">
          <a:blip r:embed="rId4">
            <a:extLst>
              <a:ext uri="{28A0092B-C50C-407E-A947-70E740481C1C}">
                <a14:useLocalDpi xmlns:a14="http://schemas.microsoft.com/office/drawing/2010/main" val="0"/>
              </a:ext>
            </a:extLst>
          </a:blip>
          <a:srcRect l="25581" t="-1" r="23594" b="29326"/>
          <a:stretch/>
        </p:blipFill>
        <p:spPr bwMode="auto">
          <a:xfrm>
            <a:off x="35496" y="1736812"/>
            <a:ext cx="1072254" cy="1429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tse1.mm.bing.net/th?&amp;id=OIP.Mab72c8b532fe5c1c3cb3dbd5972c49ado1&amp;w=300&amp;h=300&amp;c=0&amp;pid=1.9&amp;rs=0&amp;p=0&amp;r=0"/>
          <p:cNvPicPr>
            <a:picLocks noChangeAspect="1" noChangeArrowheads="1"/>
          </p:cNvPicPr>
          <p:nvPr/>
        </p:nvPicPr>
        <p:blipFill rotWithShape="1">
          <a:blip r:embed="rId5">
            <a:extLst>
              <a:ext uri="{28A0092B-C50C-407E-A947-70E740481C1C}">
                <a14:useLocalDpi xmlns:a14="http://schemas.microsoft.com/office/drawing/2010/main" val="0"/>
              </a:ext>
            </a:extLst>
          </a:blip>
          <a:srcRect l="25825" t="1828" r="33665" b="46763"/>
          <a:stretch/>
        </p:blipFill>
        <p:spPr bwMode="auto">
          <a:xfrm>
            <a:off x="-6122" y="3176972"/>
            <a:ext cx="1109283" cy="1407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tse1.mm.bing.net/th?&amp;id=OIP.M61ebef6e87fafdd5efe9900b9d17071do1&amp;w=155&amp;h=217&amp;c=0&amp;pid=1.9&amp;rs=0&amp;p=0&amp;r=0"/>
          <p:cNvPicPr>
            <a:picLocks noChangeAspect="1" noChangeArrowheads="1"/>
          </p:cNvPicPr>
          <p:nvPr/>
        </p:nvPicPr>
        <p:blipFill rotWithShape="1">
          <a:blip r:embed="rId6">
            <a:extLst>
              <a:ext uri="{28A0092B-C50C-407E-A947-70E740481C1C}">
                <a14:useLocalDpi xmlns:a14="http://schemas.microsoft.com/office/drawing/2010/main" val="0"/>
              </a:ext>
            </a:extLst>
          </a:blip>
          <a:srcRect l="21648" r="17254" b="42719"/>
          <a:stretch/>
        </p:blipFill>
        <p:spPr bwMode="auto">
          <a:xfrm>
            <a:off x="13196" y="4577612"/>
            <a:ext cx="1072512" cy="14076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87624" y="476672"/>
            <a:ext cx="6768752" cy="6623352"/>
          </a:xfrm>
          <a:prstGeom prst="rect">
            <a:avLst/>
          </a:prstGeom>
          <a:noFill/>
        </p:spPr>
        <p:txBody>
          <a:bodyPr wrap="square" rtlCol="0">
            <a:spAutoFit/>
          </a:bodyPr>
          <a:lstStyle/>
          <a:p>
            <a:r>
              <a:rPr lang="en-US" sz="1600" dirty="0">
                <a:solidFill>
                  <a:srgbClr val="FF0000"/>
                </a:solidFill>
              </a:rPr>
              <a:t>1956: Lee and Yang argue that parity may be violated in the weak interaction, which is quickly confirmed by several experiments.</a:t>
            </a:r>
          </a:p>
          <a:p>
            <a:r>
              <a:rPr lang="en-US" sz="1600" dirty="0">
                <a:solidFill>
                  <a:srgbClr val="FF0000"/>
                </a:solidFill>
              </a:rPr>
              <a:t> </a:t>
            </a:r>
            <a:r>
              <a:rPr lang="en-US" sz="1400" i="1" dirty="0">
                <a:solidFill>
                  <a:srgbClr val="FF0000"/>
                </a:solidFill>
              </a:rPr>
              <a:t>                                          T.D. Lee and C.N. Yang, </a:t>
            </a:r>
            <a:r>
              <a:rPr lang="en-US" sz="1400" i="1" dirty="0">
                <a:solidFill>
                  <a:srgbClr val="FF0000"/>
                </a:solidFill>
                <a:hlinkClick r:id="rId7"/>
              </a:rPr>
              <a:t>Phys. Rev. </a:t>
            </a:r>
            <a:r>
              <a:rPr lang="en-US" sz="1400" b="1" i="1" dirty="0">
                <a:solidFill>
                  <a:srgbClr val="FF0000"/>
                </a:solidFill>
                <a:hlinkClick r:id="rId7"/>
              </a:rPr>
              <a:t>104</a:t>
            </a:r>
            <a:r>
              <a:rPr lang="en-US" sz="1400" i="1" dirty="0">
                <a:solidFill>
                  <a:srgbClr val="FF0000"/>
                </a:solidFill>
                <a:hlinkClick r:id="rId7"/>
              </a:rPr>
              <a:t>, 254 (1956)</a:t>
            </a:r>
            <a:endParaRPr lang="en-US" sz="1400" i="1" dirty="0">
              <a:solidFill>
                <a:srgbClr val="FF0000"/>
              </a:solidFill>
            </a:endParaRPr>
          </a:p>
          <a:p>
            <a:endParaRPr lang="en-US" sz="1400" dirty="0">
              <a:solidFill>
                <a:srgbClr val="FF0000"/>
              </a:solidFill>
            </a:endParaRPr>
          </a:p>
          <a:p>
            <a:r>
              <a:rPr lang="en-US" sz="1600" dirty="0"/>
              <a:t>1958: Feynman and Gell-Mann reformulate Fermi’s vector theory of the weak interaction as </a:t>
            </a:r>
            <a:r>
              <a:rPr lang="en-US" sz="1600" dirty="0">
                <a:cs typeface="Times New Roman" panose="02020603050405020304" pitchFamily="18" charset="0"/>
              </a:rPr>
              <a:t>V - A</a:t>
            </a:r>
            <a:r>
              <a:rPr lang="en-US" sz="1600" dirty="0"/>
              <a:t>, vector – axial vector, which is maximally parity violating.</a:t>
            </a:r>
          </a:p>
          <a:p>
            <a:r>
              <a:rPr lang="en-US" sz="1600" dirty="0">
                <a:solidFill>
                  <a:srgbClr val="FF0000"/>
                </a:solidFill>
              </a:rPr>
              <a:t>Only the lefthanded components of spin-½ particles, and the righthanded components of spin-½ antiparticles, participate in the weak interaction.</a:t>
            </a:r>
            <a:r>
              <a:rPr lang="en-US" sz="1600" i="1" dirty="0">
                <a:solidFill>
                  <a:srgbClr val="FF0000"/>
                </a:solidFill>
              </a:rPr>
              <a:t>  </a:t>
            </a:r>
            <a:r>
              <a:rPr lang="en-US" sz="1400" i="1" dirty="0">
                <a:solidFill>
                  <a:srgbClr val="FF0000"/>
                </a:solidFill>
              </a:rPr>
              <a:t>R.P. Feynman and M. Gell-Mann, </a:t>
            </a:r>
            <a:r>
              <a:rPr lang="en-US" sz="1400" i="1" dirty="0">
                <a:solidFill>
                  <a:srgbClr val="FF0000"/>
                </a:solidFill>
                <a:hlinkClick r:id="rId8"/>
              </a:rPr>
              <a:t>Phys. Rev. </a:t>
            </a:r>
            <a:r>
              <a:rPr lang="en-US" sz="1400" b="1" i="1" dirty="0">
                <a:solidFill>
                  <a:srgbClr val="FF0000"/>
                </a:solidFill>
                <a:hlinkClick r:id="rId8"/>
              </a:rPr>
              <a:t>109</a:t>
            </a:r>
            <a:r>
              <a:rPr lang="en-US" sz="1400" i="1" dirty="0">
                <a:solidFill>
                  <a:srgbClr val="FF0000"/>
                </a:solidFill>
                <a:hlinkClick r:id="rId8"/>
              </a:rPr>
              <a:t>, 193 (1958)</a:t>
            </a:r>
            <a:endParaRPr lang="en-US" sz="1400" i="1" dirty="0">
              <a:solidFill>
                <a:srgbClr val="FF0000"/>
              </a:solidFill>
            </a:endParaRPr>
          </a:p>
          <a:p>
            <a:endParaRPr lang="en-US" sz="1800" dirty="0"/>
          </a:p>
          <a:p>
            <a:r>
              <a:rPr lang="en-US" sz="1600" dirty="0">
                <a:solidFill>
                  <a:srgbClr val="FF0000"/>
                </a:solidFill>
              </a:rPr>
              <a:t>In 1960, S. Glashow postulates the weak isospin symmetry.</a:t>
            </a:r>
          </a:p>
          <a:p>
            <a:pPr lvl="0"/>
            <a:r>
              <a:rPr lang="en-US" sz="1600" i="1" dirty="0">
                <a:solidFill>
                  <a:srgbClr val="FF0000"/>
                </a:solidFill>
              </a:rPr>
              <a:t>                                           S.L. Glashow, </a:t>
            </a:r>
            <a:r>
              <a:rPr lang="en-US" sz="1600" i="1" dirty="0" err="1">
                <a:solidFill>
                  <a:srgbClr val="FF0000"/>
                </a:solidFill>
                <a:hlinkClick r:id="rId9"/>
              </a:rPr>
              <a:t>Nucl</a:t>
            </a:r>
            <a:r>
              <a:rPr lang="en-US" sz="1600" i="1" dirty="0">
                <a:solidFill>
                  <a:srgbClr val="FF0000"/>
                </a:solidFill>
                <a:hlinkClick r:id="rId9"/>
              </a:rPr>
              <a:t>. Phys. </a:t>
            </a:r>
            <a:r>
              <a:rPr lang="en-US" sz="1600" b="1" i="1" dirty="0">
                <a:solidFill>
                  <a:srgbClr val="FF0000"/>
                </a:solidFill>
                <a:hlinkClick r:id="rId9"/>
              </a:rPr>
              <a:t>22</a:t>
            </a:r>
            <a:r>
              <a:rPr lang="en-US" sz="1600" i="1" dirty="0">
                <a:solidFill>
                  <a:srgbClr val="FF0000"/>
                </a:solidFill>
                <a:hlinkClick r:id="rId9"/>
              </a:rPr>
              <a:t>, 579 (1961)</a:t>
            </a:r>
            <a:endParaRPr lang="en-US" sz="1600" i="1" dirty="0">
              <a:solidFill>
                <a:srgbClr val="FF0000"/>
              </a:solidFill>
            </a:endParaRPr>
          </a:p>
          <a:p>
            <a:endParaRPr lang="en-US" sz="1800" dirty="0"/>
          </a:p>
          <a:p>
            <a:r>
              <a:rPr lang="en-US" sz="1600" dirty="0"/>
              <a:t>1n 1967, S. Weinberg and A. Salam recast the </a:t>
            </a:r>
            <a:r>
              <a:rPr lang="en-US" sz="1600" dirty="0">
                <a:cs typeface="Times New Roman" panose="02020603050405020304" pitchFamily="18" charset="0"/>
              </a:rPr>
              <a:t>V - A</a:t>
            </a:r>
            <a:r>
              <a:rPr lang="en-US" sz="1600" dirty="0"/>
              <a:t> theory as a gauge theory, in which the heavy spin-1 quanta, the       and  </a:t>
            </a:r>
            <a:r>
              <a:rPr lang="en-US" sz="1600" i="1" dirty="0"/>
              <a:t>  </a:t>
            </a:r>
            <a:r>
              <a:rPr lang="en-US" sz="1600" dirty="0"/>
              <a:t>  bosons, get their mass via the Higgs mechanism (1964).</a:t>
            </a:r>
          </a:p>
          <a:p>
            <a:r>
              <a:rPr lang="en-US" sz="1400" i="1" dirty="0"/>
              <a:t>                                            P. Higgs, </a:t>
            </a:r>
            <a:r>
              <a:rPr lang="en-US" sz="1400" i="1" dirty="0">
                <a:hlinkClick r:id="rId10"/>
              </a:rPr>
              <a:t>Phys. Rev. Lett. </a:t>
            </a:r>
            <a:r>
              <a:rPr lang="en-US" sz="1400" b="1" i="1" dirty="0">
                <a:hlinkClick r:id="rId10"/>
              </a:rPr>
              <a:t>13</a:t>
            </a:r>
            <a:r>
              <a:rPr lang="en-US" sz="1400" i="1" dirty="0">
                <a:hlinkClick r:id="rId10"/>
              </a:rPr>
              <a:t>, 508 (1964)</a:t>
            </a:r>
            <a:endParaRPr lang="en-US" sz="1400" i="1" dirty="0"/>
          </a:p>
          <a:p>
            <a:r>
              <a:rPr lang="en-US" sz="1400" i="1" dirty="0"/>
              <a:t>                                    S. Weinberg, </a:t>
            </a:r>
            <a:r>
              <a:rPr lang="en-US" sz="1400" i="1" dirty="0">
                <a:hlinkClick r:id="rId11"/>
              </a:rPr>
              <a:t>Phys. Rev. Lett. </a:t>
            </a:r>
            <a:r>
              <a:rPr lang="en-US" sz="1400" b="1" i="1" dirty="0">
                <a:hlinkClick r:id="rId11"/>
              </a:rPr>
              <a:t>19</a:t>
            </a:r>
            <a:r>
              <a:rPr lang="en-US" sz="1400" i="1" dirty="0">
                <a:hlinkClick r:id="rId11"/>
              </a:rPr>
              <a:t>, 1264 (1967)</a:t>
            </a:r>
            <a:endParaRPr lang="en-US" sz="1400" i="1" dirty="0"/>
          </a:p>
          <a:p>
            <a:endParaRPr lang="en-US" sz="1400" dirty="0"/>
          </a:p>
          <a:p>
            <a:r>
              <a:rPr lang="en-US" sz="1600" dirty="0">
                <a:solidFill>
                  <a:srgbClr val="FF0000"/>
                </a:solidFill>
              </a:rPr>
              <a:t>The </a:t>
            </a:r>
            <a:r>
              <a:rPr lang="en-US" sz="1800" i="1" dirty="0">
                <a:solidFill>
                  <a:srgbClr val="FF0000"/>
                </a:solidFill>
                <a:latin typeface="Times New Roman" panose="02020603050405020304" pitchFamily="18" charset="0"/>
                <a:cs typeface="Times New Roman" panose="02020603050405020304" pitchFamily="18" charset="0"/>
              </a:rPr>
              <a:t>W</a:t>
            </a:r>
            <a:r>
              <a:rPr lang="en-US" sz="1600" dirty="0">
                <a:solidFill>
                  <a:srgbClr val="FF0000"/>
                </a:solidFill>
              </a:rPr>
              <a:t> and </a:t>
            </a:r>
            <a:r>
              <a:rPr lang="en-US" sz="1800" i="1" dirty="0">
                <a:solidFill>
                  <a:srgbClr val="FF0000"/>
                </a:solidFill>
                <a:latin typeface="Times New Roman" panose="02020603050405020304" pitchFamily="18" charset="0"/>
                <a:cs typeface="Times New Roman" panose="02020603050405020304" pitchFamily="18" charset="0"/>
              </a:rPr>
              <a:t>Z</a:t>
            </a:r>
            <a:r>
              <a:rPr lang="en-US" sz="1600" dirty="0">
                <a:solidFill>
                  <a:srgbClr val="FF0000"/>
                </a:solidFill>
              </a:rPr>
              <a:t> vector bosons were first observed directly in 1983, and the Higgs (spin-0) boson was observed in 2012.</a:t>
            </a:r>
          </a:p>
          <a:p>
            <a:endParaRPr lang="en-US" sz="1800" dirty="0"/>
          </a:p>
        </p:txBody>
      </p:sp>
      <p:pic>
        <p:nvPicPr>
          <p:cNvPr id="11" name="Picture 16" descr="https://tse1.mm.bing.net/th?&amp;id=OIP.M8014054ceab0dff5a641febd9c15d696o0&amp;w=142&amp;h=207&amp;c=0&amp;pid=1.9&amp;rs=0&amp;p=0&amp;r=0"/>
          <p:cNvPicPr>
            <a:picLocks noChangeAspect="1" noChangeArrowheads="1"/>
          </p:cNvPicPr>
          <p:nvPr/>
        </p:nvPicPr>
        <p:blipFill rotWithShape="1">
          <a:blip r:embed="rId12">
            <a:extLst>
              <a:ext uri="{28A0092B-C50C-407E-A947-70E740481C1C}">
                <a14:useLocalDpi xmlns:a14="http://schemas.microsoft.com/office/drawing/2010/main" val="0"/>
              </a:ext>
            </a:extLst>
          </a:blip>
          <a:srcRect l="7801" t="544" r="4312" b="15978"/>
          <a:stretch/>
        </p:blipFill>
        <p:spPr bwMode="auto">
          <a:xfrm>
            <a:off x="7995607" y="4509120"/>
            <a:ext cx="1133671" cy="15696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s://tse2-mm.cn.bing.net/th?id=OIP.M02cb78afbfe3cbc891935eba375fc4e9o1&amp;w=109&amp;h=143&amp;c=7&amp;rs=1&amp;qlt=90&amp;o=4&amp;pid=1.1"/>
          <p:cNvPicPr>
            <a:picLocks noChangeAspect="1" noChangeArrowheads="1"/>
          </p:cNvPicPr>
          <p:nvPr/>
        </p:nvPicPr>
        <p:blipFill rotWithShape="1">
          <a:blip r:embed="rId13">
            <a:extLst>
              <a:ext uri="{28A0092B-C50C-407E-A947-70E740481C1C}">
                <a14:useLocalDpi xmlns:a14="http://schemas.microsoft.com/office/drawing/2010/main" val="0"/>
              </a:ext>
            </a:extLst>
          </a:blip>
          <a:srcRect l="21829" t="3235" r="14121" b="34921"/>
          <a:stretch/>
        </p:blipFill>
        <p:spPr bwMode="auto">
          <a:xfrm>
            <a:off x="7920367" y="2960948"/>
            <a:ext cx="1223633" cy="1549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tse1-mm.cn.bing.net/th?id=OIP.M3f3351bb2f96eae364e819adb99f6b25o1&amp;w=114&amp;h=147&amp;c=7&amp;rs=1&amp;qlt=90&amp;o=4&amp;pid=1.1"/>
          <p:cNvPicPr>
            <a:picLocks noChangeAspect="1" noChangeArrowheads="1"/>
          </p:cNvPicPr>
          <p:nvPr/>
        </p:nvPicPr>
        <p:blipFill rotWithShape="1">
          <a:blip r:embed="rId14">
            <a:extLst>
              <a:ext uri="{28A0092B-C50C-407E-A947-70E740481C1C}">
                <a14:useLocalDpi xmlns:a14="http://schemas.microsoft.com/office/drawing/2010/main" val="0"/>
              </a:ext>
            </a:extLst>
          </a:blip>
          <a:srcRect l="14255" t="-2" r="13890" b="24378"/>
          <a:stretch/>
        </p:blipFill>
        <p:spPr bwMode="auto">
          <a:xfrm>
            <a:off x="8012543" y="1425399"/>
            <a:ext cx="1131457" cy="1535549"/>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Image result for sheldon glashow"/>
          <p:cNvPicPr>
            <a:picLocks noChangeAspect="1" noChangeArrowheads="1"/>
          </p:cNvPicPr>
          <p:nvPr/>
        </p:nvPicPr>
        <p:blipFill rotWithShape="1">
          <a:blip r:embed="rId15">
            <a:extLst>
              <a:ext uri="{28A0092B-C50C-407E-A947-70E740481C1C}">
                <a14:useLocalDpi xmlns:a14="http://schemas.microsoft.com/office/drawing/2010/main" val="0"/>
              </a:ext>
            </a:extLst>
          </a:blip>
          <a:srcRect l="655" t="2492" r="65584" b="4002"/>
          <a:stretch/>
        </p:blipFill>
        <p:spPr bwMode="auto">
          <a:xfrm>
            <a:off x="8037742" y="5172"/>
            <a:ext cx="1106766" cy="14436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Object 13"/>
          <p:cNvGraphicFramePr>
            <a:graphicFrameLocks noChangeAspect="1"/>
          </p:cNvGraphicFramePr>
          <p:nvPr>
            <p:extLst>
              <p:ext uri="{D42A27DB-BD31-4B8C-83A1-F6EECF244321}">
                <p14:modId xmlns:p14="http://schemas.microsoft.com/office/powerpoint/2010/main" val="3461992718"/>
              </p:ext>
            </p:extLst>
          </p:nvPr>
        </p:nvGraphicFramePr>
        <p:xfrm>
          <a:off x="6275487" y="4581128"/>
          <a:ext cx="312737" cy="300038"/>
        </p:xfrm>
        <a:graphic>
          <a:graphicData uri="http://schemas.openxmlformats.org/presentationml/2006/ole">
            <mc:AlternateContent xmlns:mc="http://schemas.openxmlformats.org/markup-compatibility/2006">
              <mc:Choice xmlns:v="urn:schemas-microsoft-com:vml" Requires="v">
                <p:oleObj spid="_x0000_s26817" name="Equation" r:id="rId16" imgW="203040" imgH="190440" progId="Equation.DSMT4">
                  <p:embed/>
                </p:oleObj>
              </mc:Choice>
              <mc:Fallback>
                <p:oleObj name="Equation" r:id="rId16" imgW="203040" imgH="190440" progId="Equation.DSMT4">
                  <p:embed/>
                  <p:pic>
                    <p:nvPicPr>
                      <p:cNvPr id="0" name=""/>
                      <p:cNvPicPr/>
                      <p:nvPr/>
                    </p:nvPicPr>
                    <p:blipFill>
                      <a:blip r:embed="rId17"/>
                      <a:stretch>
                        <a:fillRect/>
                      </a:stretch>
                    </p:blipFill>
                    <p:spPr>
                      <a:xfrm>
                        <a:off x="6275487" y="4581128"/>
                        <a:ext cx="312737" cy="30003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884435258"/>
              </p:ext>
            </p:extLst>
          </p:nvPr>
        </p:nvGraphicFramePr>
        <p:xfrm>
          <a:off x="5532673" y="4581128"/>
          <a:ext cx="371475" cy="319088"/>
        </p:xfrm>
        <a:graphic>
          <a:graphicData uri="http://schemas.openxmlformats.org/presentationml/2006/ole">
            <mc:AlternateContent xmlns:mc="http://schemas.openxmlformats.org/markup-compatibility/2006">
              <mc:Choice xmlns:v="urn:schemas-microsoft-com:vml" Requires="v">
                <p:oleObj spid="_x0000_s26818" name="Equation" r:id="rId18" imgW="241200" imgH="203040" progId="Equation.DSMT4">
                  <p:embed/>
                </p:oleObj>
              </mc:Choice>
              <mc:Fallback>
                <p:oleObj name="Equation" r:id="rId18" imgW="241200" imgH="203040" progId="Equation.DSMT4">
                  <p:embed/>
                  <p:pic>
                    <p:nvPicPr>
                      <p:cNvPr id="0" name=""/>
                      <p:cNvPicPr/>
                      <p:nvPr/>
                    </p:nvPicPr>
                    <p:blipFill>
                      <a:blip r:embed="rId19"/>
                      <a:stretch>
                        <a:fillRect/>
                      </a:stretch>
                    </p:blipFill>
                    <p:spPr>
                      <a:xfrm>
                        <a:off x="5532673" y="4581128"/>
                        <a:ext cx="371475" cy="319088"/>
                      </a:xfrm>
                      <a:prstGeom prst="rect">
                        <a:avLst/>
                      </a:prstGeom>
                    </p:spPr>
                  </p:pic>
                </p:oleObj>
              </mc:Fallback>
            </mc:AlternateContent>
          </a:graphicData>
        </a:graphic>
      </p:graphicFrame>
    </p:spTree>
    <p:extLst>
      <p:ext uri="{BB962C8B-B14F-4D97-AF65-F5344CB8AC3E}">
        <p14:creationId xmlns:p14="http://schemas.microsoft.com/office/powerpoint/2010/main" val="230118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Weak </a:t>
            </a:r>
            <a:r>
              <a:rPr lang="en-US" dirty="0" err="1"/>
              <a:t>Isopin</a:t>
            </a:r>
            <a:r>
              <a:rPr lang="en-US" dirty="0"/>
              <a:t> and Weak Hypercharge</a:t>
            </a:r>
            <a:endParaRPr lang="en-US" dirty="0">
              <a:ea typeface="宋体" pitchFamily="2" charset="-122"/>
            </a:endParaRPr>
          </a:p>
        </p:txBody>
      </p:sp>
      <p:sp>
        <p:nvSpPr>
          <p:cNvPr id="3" name="TextBox 2"/>
          <p:cNvSpPr txBox="1"/>
          <p:nvPr/>
        </p:nvSpPr>
        <p:spPr>
          <a:xfrm>
            <a:off x="7479" y="472947"/>
            <a:ext cx="9068680" cy="5872377"/>
          </a:xfrm>
          <a:prstGeom prst="rect">
            <a:avLst/>
          </a:prstGeom>
          <a:noFill/>
        </p:spPr>
        <p:txBody>
          <a:bodyPr wrap="square" rtlCol="0">
            <a:spAutoFit/>
          </a:bodyPr>
          <a:lstStyle/>
          <a:p>
            <a:r>
              <a:rPr lang="en-US" sz="1800" dirty="0">
                <a:solidFill>
                  <a:srgbClr val="FF0000"/>
                </a:solidFill>
              </a:rPr>
              <a:t>In 1960, Glashow postulated a new symmetry,                          based on weak isospin,      and the conserved quantum numbers/charges      and weak hypercharge,</a:t>
            </a:r>
          </a:p>
          <a:p>
            <a:r>
              <a:rPr lang="en-US" sz="1600" i="1" dirty="0">
                <a:solidFill>
                  <a:srgbClr val="FF0000"/>
                </a:solidFill>
              </a:rPr>
              <a:t>                                                                                    S.L. Glashow, </a:t>
            </a:r>
            <a:r>
              <a:rPr lang="en-US" sz="1600" i="1" dirty="0" err="1">
                <a:solidFill>
                  <a:srgbClr val="FF0000"/>
                </a:solidFill>
                <a:hlinkClick r:id="rId3"/>
              </a:rPr>
              <a:t>Nucl</a:t>
            </a:r>
            <a:r>
              <a:rPr lang="en-US" sz="1600" i="1" dirty="0">
                <a:solidFill>
                  <a:srgbClr val="FF0000"/>
                </a:solidFill>
                <a:hlinkClick r:id="rId3"/>
              </a:rPr>
              <a:t>. Phys. </a:t>
            </a:r>
            <a:r>
              <a:rPr lang="en-US" sz="1600" b="1" i="1" dirty="0">
                <a:solidFill>
                  <a:srgbClr val="FF0000"/>
                </a:solidFill>
                <a:hlinkClick r:id="rId3"/>
              </a:rPr>
              <a:t>22</a:t>
            </a:r>
            <a:r>
              <a:rPr lang="en-US" sz="1600" i="1" dirty="0">
                <a:solidFill>
                  <a:srgbClr val="FF0000"/>
                </a:solidFill>
                <a:hlinkClick r:id="rId3"/>
              </a:rPr>
              <a:t>, 579 (1961)</a:t>
            </a:r>
            <a:endParaRPr lang="en-US" sz="1600" i="1"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r>
              <a:rPr lang="en-US" sz="1800" dirty="0"/>
              <a:t>Hence, in the Standard Model, the interacting neutrinos and antineutrinos have different quantum numbers, and </a:t>
            </a:r>
            <a:r>
              <a:rPr lang="en-US" sz="1800" dirty="0">
                <a:solidFill>
                  <a:schemeClr val="tx1"/>
                </a:solidFill>
              </a:rPr>
              <a:t>cannot</a:t>
            </a:r>
            <a:r>
              <a:rPr lang="en-US" sz="1800" dirty="0"/>
              <a:t> form </a:t>
            </a:r>
            <a:r>
              <a:rPr lang="en-US" sz="1800" dirty="0" err="1"/>
              <a:t>Majorana</a:t>
            </a:r>
            <a:r>
              <a:rPr lang="en-US" sz="1800" dirty="0"/>
              <a:t> states.</a:t>
            </a:r>
          </a:p>
          <a:p>
            <a:endParaRPr lang="en-US" sz="1800" dirty="0">
              <a:solidFill>
                <a:srgbClr val="FF0000"/>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56632769"/>
              </p:ext>
            </p:extLst>
          </p:nvPr>
        </p:nvGraphicFramePr>
        <p:xfrm>
          <a:off x="935596" y="800708"/>
          <a:ext cx="274638" cy="317500"/>
        </p:xfrm>
        <a:graphic>
          <a:graphicData uri="http://schemas.openxmlformats.org/presentationml/2006/ole">
            <mc:AlternateContent xmlns:mc="http://schemas.openxmlformats.org/markup-compatibility/2006">
              <mc:Choice xmlns:v="urn:schemas-microsoft-com:vml" Requires="v">
                <p:oleObj spid="_x0000_s41184" name="Equation" r:id="rId4" imgW="177480" imgH="203040" progId="Equation.DSMT4">
                  <p:embed/>
                </p:oleObj>
              </mc:Choice>
              <mc:Fallback>
                <p:oleObj name="Equation" r:id="rId4" imgW="177480" imgH="203040" progId="Equation.DSMT4">
                  <p:embed/>
                  <p:pic>
                    <p:nvPicPr>
                      <p:cNvPr id="0" name=""/>
                      <p:cNvPicPr/>
                      <p:nvPr/>
                    </p:nvPicPr>
                    <p:blipFill>
                      <a:blip r:embed="rId5"/>
                      <a:stretch>
                        <a:fillRect/>
                      </a:stretch>
                    </p:blipFill>
                    <p:spPr>
                      <a:xfrm>
                        <a:off x="935596" y="800708"/>
                        <a:ext cx="274638" cy="317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74207667"/>
              </p:ext>
            </p:extLst>
          </p:nvPr>
        </p:nvGraphicFramePr>
        <p:xfrm>
          <a:off x="107504" y="1055589"/>
          <a:ext cx="1450975" cy="357187"/>
        </p:xfrm>
        <a:graphic>
          <a:graphicData uri="http://schemas.openxmlformats.org/presentationml/2006/ole">
            <mc:AlternateContent xmlns:mc="http://schemas.openxmlformats.org/markup-compatibility/2006">
              <mc:Choice xmlns:v="urn:schemas-microsoft-com:vml" Requires="v">
                <p:oleObj spid="_x0000_s41185" name="Equation" r:id="rId6" imgW="939600" imgH="228600" progId="Equation.DSMT4">
                  <p:embed/>
                </p:oleObj>
              </mc:Choice>
              <mc:Fallback>
                <p:oleObj name="Equation" r:id="rId6" imgW="939600" imgH="228600" progId="Equation.DSMT4">
                  <p:embed/>
                  <p:pic>
                    <p:nvPicPr>
                      <p:cNvPr id="0" name=""/>
                      <p:cNvPicPr/>
                      <p:nvPr/>
                    </p:nvPicPr>
                    <p:blipFill>
                      <a:blip r:embed="rId7"/>
                      <a:stretch>
                        <a:fillRect/>
                      </a:stretch>
                    </p:blipFill>
                    <p:spPr>
                      <a:xfrm>
                        <a:off x="107504" y="1055589"/>
                        <a:ext cx="1450975" cy="357187"/>
                      </a:xfrm>
                      <a:prstGeom prst="rect">
                        <a:avLst/>
                      </a:prstGeom>
                    </p:spPr>
                  </p:pic>
                </p:oleObj>
              </mc:Fallback>
            </mc:AlternateContent>
          </a:graphicData>
        </a:graphic>
      </p:graphicFrame>
      <p:pic>
        <p:nvPicPr>
          <p:cNvPr id="25609" name="Picture 9" descr="https://nige.files.wordpress.com/2010/03/char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1484784"/>
            <a:ext cx="4060403" cy="36123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83968" y="1448780"/>
            <a:ext cx="4752528" cy="3853363"/>
          </a:xfrm>
          <a:prstGeom prst="rect">
            <a:avLst/>
          </a:prstGeom>
          <a:noFill/>
        </p:spPr>
        <p:txBody>
          <a:bodyPr wrap="square" rtlCol="0">
            <a:spAutoFit/>
          </a:bodyPr>
          <a:lstStyle/>
          <a:p>
            <a:r>
              <a:rPr lang="en-US" sz="1800" dirty="0"/>
              <a:t>Antiparticles have the opposite quantum numbers of those in the table.</a:t>
            </a:r>
          </a:p>
          <a:p>
            <a:endParaRPr lang="en-US" sz="1800" dirty="0"/>
          </a:p>
          <a:p>
            <a:r>
              <a:rPr lang="en-US" sz="1800" dirty="0"/>
              <a:t>                                         </a:t>
            </a:r>
            <a:r>
              <a:rPr lang="en-US" sz="1800" dirty="0">
                <a:solidFill>
                  <a:srgbClr val="FF0000"/>
                </a:solidFill>
              </a:rPr>
              <a:t>where</a:t>
            </a:r>
          </a:p>
          <a:p>
            <a:r>
              <a:rPr lang="en-US" sz="1800" dirty="0">
                <a:solidFill>
                  <a:srgbClr val="FF0000"/>
                </a:solidFill>
              </a:rPr>
              <a:t>is the weak-hypercharge-conjugation operator.  </a:t>
            </a:r>
            <a:r>
              <a:rPr lang="en-US" sz="1800" dirty="0"/>
              <a:t>                          </a:t>
            </a:r>
          </a:p>
          <a:p>
            <a:endParaRPr lang="en-US" sz="1800" dirty="0">
              <a:solidFill>
                <a:srgbClr val="FF0000"/>
              </a:solidFill>
            </a:endParaRPr>
          </a:p>
          <a:p>
            <a:r>
              <a:rPr lang="en-US" sz="1600" i="1" dirty="0"/>
              <a:t>Recall that in the            theory, and in the     G-W-S electroweak theory,  only the neutrino states      and       interact.</a:t>
            </a:r>
          </a:p>
          <a:p>
            <a:endParaRPr lang="en-US" sz="1400" i="1" dirty="0">
              <a:solidFill>
                <a:srgbClr val="FF0000"/>
              </a:solidFill>
            </a:endParaRPr>
          </a:p>
          <a:p>
            <a:r>
              <a:rPr lang="en-US" sz="1600" i="1" dirty="0">
                <a:solidFill>
                  <a:srgbClr val="FF0000"/>
                </a:solidFill>
              </a:rPr>
              <a:t>The       and       are </a:t>
            </a:r>
            <a:r>
              <a:rPr lang="en-US" sz="1600" i="1" dirty="0">
                <a:solidFill>
                  <a:schemeClr val="tx1"/>
                </a:solidFill>
              </a:rPr>
              <a:t>sterile</a:t>
            </a:r>
            <a:r>
              <a:rPr lang="en-US" sz="1600" i="1" dirty="0">
                <a:solidFill>
                  <a:srgbClr val="FF0000"/>
                </a:solidFill>
              </a:rPr>
              <a:t> neutrinos.</a:t>
            </a:r>
          </a:p>
          <a:p>
            <a:r>
              <a:rPr lang="en-US" sz="1400" i="1" dirty="0">
                <a:solidFill>
                  <a:srgbClr val="FF0000"/>
                </a:solidFill>
              </a:rPr>
              <a:t>          B. </a:t>
            </a:r>
            <a:r>
              <a:rPr lang="en-US" sz="1400" i="1" dirty="0" err="1">
                <a:solidFill>
                  <a:srgbClr val="FF0000"/>
                </a:solidFill>
              </a:rPr>
              <a:t>Pontecorvo</a:t>
            </a:r>
            <a:r>
              <a:rPr lang="en-US" sz="1400" i="1" dirty="0">
                <a:solidFill>
                  <a:srgbClr val="FF0000"/>
                </a:solidFill>
              </a:rPr>
              <a:t>, </a:t>
            </a:r>
            <a:r>
              <a:rPr lang="en-US" sz="1400" i="1" dirty="0" err="1">
                <a:solidFill>
                  <a:srgbClr val="FF0000"/>
                </a:solidFill>
                <a:hlinkClick r:id="rId9"/>
              </a:rPr>
              <a:t>Sov</a:t>
            </a:r>
            <a:r>
              <a:rPr lang="en-US" sz="1400" i="1" dirty="0">
                <a:solidFill>
                  <a:srgbClr val="FF0000"/>
                </a:solidFill>
                <a:hlinkClick r:id="rId9"/>
              </a:rPr>
              <a:t>. J. </a:t>
            </a:r>
            <a:r>
              <a:rPr lang="en-US" sz="1400" i="1" dirty="0" err="1">
                <a:solidFill>
                  <a:srgbClr val="FF0000"/>
                </a:solidFill>
                <a:hlinkClick r:id="rId9"/>
              </a:rPr>
              <a:t>Nucl</a:t>
            </a:r>
            <a:r>
              <a:rPr lang="en-US" sz="1400" i="1" dirty="0">
                <a:solidFill>
                  <a:srgbClr val="FF0000"/>
                </a:solidFill>
                <a:hlinkClick r:id="rId9"/>
              </a:rPr>
              <a:t>. Phys. </a:t>
            </a:r>
            <a:r>
              <a:rPr lang="en-US" sz="1400" b="1" i="1" dirty="0">
                <a:solidFill>
                  <a:srgbClr val="FF0000"/>
                </a:solidFill>
                <a:hlinkClick r:id="rId9"/>
              </a:rPr>
              <a:t>26</a:t>
            </a:r>
            <a:r>
              <a:rPr lang="en-US" sz="1400" i="1" dirty="0">
                <a:solidFill>
                  <a:srgbClr val="FF0000"/>
                </a:solidFill>
                <a:hlinkClick r:id="rId9"/>
              </a:rPr>
              <a:t>, 984 (1968)</a:t>
            </a:r>
            <a:endParaRPr lang="en-US" sz="1800" dirty="0"/>
          </a:p>
        </p:txBody>
      </p:sp>
      <p:graphicFrame>
        <p:nvGraphicFramePr>
          <p:cNvPr id="9" name="Object 8"/>
          <p:cNvGraphicFramePr>
            <a:graphicFrameLocks noChangeAspect="1"/>
          </p:cNvGraphicFramePr>
          <p:nvPr>
            <p:extLst>
              <p:ext uri="{D42A27DB-BD31-4B8C-83A1-F6EECF244321}">
                <p14:modId xmlns:p14="http://schemas.microsoft.com/office/powerpoint/2010/main" val="618392506"/>
              </p:ext>
            </p:extLst>
          </p:nvPr>
        </p:nvGraphicFramePr>
        <p:xfrm>
          <a:off x="6100763" y="3654425"/>
          <a:ext cx="628650" cy="279400"/>
        </p:xfrm>
        <a:graphic>
          <a:graphicData uri="http://schemas.openxmlformats.org/presentationml/2006/ole">
            <mc:AlternateContent xmlns:mc="http://schemas.openxmlformats.org/markup-compatibility/2006">
              <mc:Choice xmlns:v="urn:schemas-microsoft-com:vml" Requires="v">
                <p:oleObj spid="_x0000_s41186" name="Equation" r:id="rId10" imgW="406080" imgH="177480" progId="Equation.DSMT4">
                  <p:embed/>
                </p:oleObj>
              </mc:Choice>
              <mc:Fallback>
                <p:oleObj name="Equation" r:id="rId10" imgW="406080" imgH="177480" progId="Equation.DSMT4">
                  <p:embed/>
                  <p:pic>
                    <p:nvPicPr>
                      <p:cNvPr id="0" name=""/>
                      <p:cNvPicPr/>
                      <p:nvPr/>
                    </p:nvPicPr>
                    <p:blipFill>
                      <a:blip r:embed="rId11"/>
                      <a:stretch>
                        <a:fillRect/>
                      </a:stretch>
                    </p:blipFill>
                    <p:spPr>
                      <a:xfrm>
                        <a:off x="6100763" y="3654425"/>
                        <a:ext cx="628650" cy="2794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82387261"/>
              </p:ext>
            </p:extLst>
          </p:nvPr>
        </p:nvGraphicFramePr>
        <p:xfrm>
          <a:off x="5049838" y="4113213"/>
          <a:ext cx="255587" cy="358775"/>
        </p:xfrm>
        <a:graphic>
          <a:graphicData uri="http://schemas.openxmlformats.org/presentationml/2006/ole">
            <mc:AlternateContent xmlns:mc="http://schemas.openxmlformats.org/markup-compatibility/2006">
              <mc:Choice xmlns:v="urn:schemas-microsoft-com:vml" Requires="v">
                <p:oleObj spid="_x0000_s41187" name="Equation" r:id="rId12" imgW="164880" imgH="228600" progId="Equation.DSMT4">
                  <p:embed/>
                </p:oleObj>
              </mc:Choice>
              <mc:Fallback>
                <p:oleObj name="Equation" r:id="rId12" imgW="164880" imgH="228600" progId="Equation.DSMT4">
                  <p:embed/>
                  <p:pic>
                    <p:nvPicPr>
                      <p:cNvPr id="0" name=""/>
                      <p:cNvPicPr/>
                      <p:nvPr/>
                    </p:nvPicPr>
                    <p:blipFill>
                      <a:blip r:embed="rId13"/>
                      <a:stretch>
                        <a:fillRect/>
                      </a:stretch>
                    </p:blipFill>
                    <p:spPr>
                      <a:xfrm>
                        <a:off x="5049838" y="4113213"/>
                        <a:ext cx="255587" cy="3587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934490816"/>
              </p:ext>
            </p:extLst>
          </p:nvPr>
        </p:nvGraphicFramePr>
        <p:xfrm>
          <a:off x="5760132" y="4113076"/>
          <a:ext cx="274638" cy="358775"/>
        </p:xfrm>
        <a:graphic>
          <a:graphicData uri="http://schemas.openxmlformats.org/presentationml/2006/ole">
            <mc:AlternateContent xmlns:mc="http://schemas.openxmlformats.org/markup-compatibility/2006">
              <mc:Choice xmlns:v="urn:schemas-microsoft-com:vml" Requires="v">
                <p:oleObj spid="_x0000_s41188" name="Equation" r:id="rId14" imgW="177480" imgH="228600" progId="Equation.DSMT4">
                  <p:embed/>
                </p:oleObj>
              </mc:Choice>
              <mc:Fallback>
                <p:oleObj name="Equation" r:id="rId14" imgW="177480" imgH="228600" progId="Equation.DSMT4">
                  <p:embed/>
                  <p:pic>
                    <p:nvPicPr>
                      <p:cNvPr id="0" name=""/>
                      <p:cNvPicPr/>
                      <p:nvPr/>
                    </p:nvPicPr>
                    <p:blipFill>
                      <a:blip r:embed="rId15"/>
                      <a:stretch>
                        <a:fillRect/>
                      </a:stretch>
                    </p:blipFill>
                    <p:spPr>
                      <a:xfrm>
                        <a:off x="5760132" y="4113076"/>
                        <a:ext cx="274638" cy="3587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856450668"/>
              </p:ext>
            </p:extLst>
          </p:nvPr>
        </p:nvGraphicFramePr>
        <p:xfrm>
          <a:off x="4837422" y="4653136"/>
          <a:ext cx="274638" cy="358775"/>
        </p:xfrm>
        <a:graphic>
          <a:graphicData uri="http://schemas.openxmlformats.org/presentationml/2006/ole">
            <mc:AlternateContent xmlns:mc="http://schemas.openxmlformats.org/markup-compatibility/2006">
              <mc:Choice xmlns:v="urn:schemas-microsoft-com:vml" Requires="v">
                <p:oleObj spid="_x0000_s41189" name="Equation" r:id="rId16" imgW="177480" imgH="228600" progId="Equation.DSMT4">
                  <p:embed/>
                </p:oleObj>
              </mc:Choice>
              <mc:Fallback>
                <p:oleObj name="Equation" r:id="rId16" imgW="177480" imgH="228600" progId="Equation.DSMT4">
                  <p:embed/>
                  <p:pic>
                    <p:nvPicPr>
                      <p:cNvPr id="0" name=""/>
                      <p:cNvPicPr/>
                      <p:nvPr/>
                    </p:nvPicPr>
                    <p:blipFill>
                      <a:blip r:embed="rId17"/>
                      <a:stretch>
                        <a:fillRect/>
                      </a:stretch>
                    </p:blipFill>
                    <p:spPr>
                      <a:xfrm>
                        <a:off x="4837422" y="4653136"/>
                        <a:ext cx="274638" cy="3587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995591735"/>
              </p:ext>
            </p:extLst>
          </p:nvPr>
        </p:nvGraphicFramePr>
        <p:xfrm>
          <a:off x="5589588" y="4689475"/>
          <a:ext cx="255587" cy="358775"/>
        </p:xfrm>
        <a:graphic>
          <a:graphicData uri="http://schemas.openxmlformats.org/presentationml/2006/ole">
            <mc:AlternateContent xmlns:mc="http://schemas.openxmlformats.org/markup-compatibility/2006">
              <mc:Choice xmlns:v="urn:schemas-microsoft-com:vml" Requires="v">
                <p:oleObj spid="_x0000_s41190" name="Equation" r:id="rId18" imgW="164880" imgH="228600" progId="Equation.DSMT4">
                  <p:embed/>
                </p:oleObj>
              </mc:Choice>
              <mc:Fallback>
                <p:oleObj name="Equation" r:id="rId18" imgW="164880" imgH="228600" progId="Equation.DSMT4">
                  <p:embed/>
                  <p:pic>
                    <p:nvPicPr>
                      <p:cNvPr id="0" name=""/>
                      <p:cNvPicPr/>
                      <p:nvPr/>
                    </p:nvPicPr>
                    <p:blipFill>
                      <a:blip r:embed="rId19"/>
                      <a:stretch>
                        <a:fillRect/>
                      </a:stretch>
                    </p:blipFill>
                    <p:spPr>
                      <a:xfrm>
                        <a:off x="5589588" y="4689475"/>
                        <a:ext cx="255587" cy="3587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78894206"/>
              </p:ext>
            </p:extLst>
          </p:nvPr>
        </p:nvGraphicFramePr>
        <p:xfrm>
          <a:off x="4433888" y="2384425"/>
          <a:ext cx="2570162" cy="377825"/>
        </p:xfrm>
        <a:graphic>
          <a:graphicData uri="http://schemas.openxmlformats.org/presentationml/2006/ole">
            <mc:AlternateContent xmlns:mc="http://schemas.openxmlformats.org/markup-compatibility/2006">
              <mc:Choice xmlns:v="urn:schemas-microsoft-com:vml" Requires="v">
                <p:oleObj spid="_x0000_s41191" name="Equation" r:id="rId20" imgW="1663560" imgH="241200" progId="Equation.DSMT4">
                  <p:embed/>
                </p:oleObj>
              </mc:Choice>
              <mc:Fallback>
                <p:oleObj name="Equation" r:id="rId20" imgW="1663560" imgH="241200" progId="Equation.DSMT4">
                  <p:embed/>
                  <p:pic>
                    <p:nvPicPr>
                      <p:cNvPr id="0" name=""/>
                      <p:cNvPicPr/>
                      <p:nvPr/>
                    </p:nvPicPr>
                    <p:blipFill>
                      <a:blip r:embed="rId21"/>
                      <a:stretch>
                        <a:fillRect/>
                      </a:stretch>
                    </p:blipFill>
                    <p:spPr>
                      <a:xfrm>
                        <a:off x="4433888" y="2384425"/>
                        <a:ext cx="2570162" cy="3778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09469913"/>
              </p:ext>
            </p:extLst>
          </p:nvPr>
        </p:nvGraphicFramePr>
        <p:xfrm>
          <a:off x="7884368" y="2384884"/>
          <a:ext cx="979487" cy="377825"/>
        </p:xfrm>
        <a:graphic>
          <a:graphicData uri="http://schemas.openxmlformats.org/presentationml/2006/ole">
            <mc:AlternateContent xmlns:mc="http://schemas.openxmlformats.org/markup-compatibility/2006">
              <mc:Choice xmlns:v="urn:schemas-microsoft-com:vml" Requires="v">
                <p:oleObj spid="_x0000_s41192" name="Equation" r:id="rId22" imgW="634680" imgH="241200" progId="Equation.DSMT4">
                  <p:embed/>
                </p:oleObj>
              </mc:Choice>
              <mc:Fallback>
                <p:oleObj name="Equation" r:id="rId22" imgW="634680" imgH="241200" progId="Equation.DSMT4">
                  <p:embed/>
                  <p:pic>
                    <p:nvPicPr>
                      <p:cNvPr id="0" name=""/>
                      <p:cNvPicPr/>
                      <p:nvPr/>
                    </p:nvPicPr>
                    <p:blipFill>
                      <a:blip r:embed="rId23"/>
                      <a:stretch>
                        <a:fillRect/>
                      </a:stretch>
                    </p:blipFill>
                    <p:spPr>
                      <a:xfrm>
                        <a:off x="7884368" y="2384884"/>
                        <a:ext cx="979487" cy="3778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16407393"/>
              </p:ext>
            </p:extLst>
          </p:nvPr>
        </p:nvGraphicFramePr>
        <p:xfrm>
          <a:off x="6173254" y="764704"/>
          <a:ext cx="234950" cy="357188"/>
        </p:xfrm>
        <a:graphic>
          <a:graphicData uri="http://schemas.openxmlformats.org/presentationml/2006/ole">
            <mc:AlternateContent xmlns:mc="http://schemas.openxmlformats.org/markup-compatibility/2006">
              <mc:Choice xmlns:v="urn:schemas-microsoft-com:vml" Requires="v">
                <p:oleObj spid="_x0000_s41193" name="Equation" r:id="rId24" imgW="152280" imgH="228600" progId="Equation.DSMT4">
                  <p:embed/>
                </p:oleObj>
              </mc:Choice>
              <mc:Fallback>
                <p:oleObj name="Equation" r:id="rId24" imgW="152280" imgH="228600" progId="Equation.DSMT4">
                  <p:embed/>
                  <p:pic>
                    <p:nvPicPr>
                      <p:cNvPr id="0" name=""/>
                      <p:cNvPicPr/>
                      <p:nvPr/>
                    </p:nvPicPr>
                    <p:blipFill>
                      <a:blip r:embed="rId25"/>
                      <a:stretch>
                        <a:fillRect/>
                      </a:stretch>
                    </p:blipFill>
                    <p:spPr>
                      <a:xfrm>
                        <a:off x="6173254" y="764704"/>
                        <a:ext cx="234950" cy="35718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251507771"/>
              </p:ext>
            </p:extLst>
          </p:nvPr>
        </p:nvGraphicFramePr>
        <p:xfrm>
          <a:off x="5004048" y="512676"/>
          <a:ext cx="1646237" cy="355600"/>
        </p:xfrm>
        <a:graphic>
          <a:graphicData uri="http://schemas.openxmlformats.org/presentationml/2006/ole">
            <mc:AlternateContent xmlns:mc="http://schemas.openxmlformats.org/markup-compatibility/2006">
              <mc:Choice xmlns:v="urn:schemas-microsoft-com:vml" Requires="v">
                <p:oleObj spid="_x0000_s41194" name="Equation" r:id="rId26" imgW="1066680" imgH="228600" progId="Equation.DSMT4">
                  <p:embed/>
                </p:oleObj>
              </mc:Choice>
              <mc:Fallback>
                <p:oleObj name="Equation" r:id="rId26" imgW="1066680" imgH="228600" progId="Equation.DSMT4">
                  <p:embed/>
                  <p:pic>
                    <p:nvPicPr>
                      <p:cNvPr id="0" name=""/>
                      <p:cNvPicPr/>
                      <p:nvPr/>
                    </p:nvPicPr>
                    <p:blipFill>
                      <a:blip r:embed="rId27"/>
                      <a:stretch>
                        <a:fillRect/>
                      </a:stretch>
                    </p:blipFill>
                    <p:spPr>
                      <a:xfrm>
                        <a:off x="5004048" y="512676"/>
                        <a:ext cx="1646237" cy="355600"/>
                      </a:xfrm>
                      <a:prstGeom prst="rect">
                        <a:avLst/>
                      </a:prstGeom>
                    </p:spPr>
                  </p:pic>
                </p:oleObj>
              </mc:Fallback>
            </mc:AlternateContent>
          </a:graphicData>
        </a:graphic>
      </p:graphicFrame>
    </p:spTree>
    <p:extLst>
      <p:ext uri="{BB962C8B-B14F-4D97-AF65-F5344CB8AC3E}">
        <p14:creationId xmlns:p14="http://schemas.microsoft.com/office/powerpoint/2010/main" val="3823989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err="1"/>
              <a:t>Majorana</a:t>
            </a:r>
            <a:r>
              <a:rPr lang="en-US" dirty="0"/>
              <a:t> </a:t>
            </a:r>
            <a:r>
              <a:rPr lang="en-US"/>
              <a:t>Neutrino Chirality States</a:t>
            </a:r>
            <a:r>
              <a:rPr lang="en-US" dirty="0"/>
              <a:t>?</a:t>
            </a:r>
            <a:endParaRPr lang="en-US" dirty="0">
              <a:ea typeface="宋体" pitchFamily="2" charset="-122"/>
            </a:endParaRPr>
          </a:p>
        </p:txBody>
      </p:sp>
      <p:sp>
        <p:nvSpPr>
          <p:cNvPr id="8" name="TextBox 7"/>
          <p:cNvSpPr txBox="1"/>
          <p:nvPr/>
        </p:nvSpPr>
        <p:spPr>
          <a:xfrm>
            <a:off x="71500" y="447044"/>
            <a:ext cx="9000492" cy="6297108"/>
          </a:xfrm>
          <a:prstGeom prst="rect">
            <a:avLst/>
          </a:prstGeom>
          <a:noFill/>
        </p:spPr>
        <p:txBody>
          <a:bodyPr wrap="square" rtlCol="0">
            <a:spAutoFit/>
          </a:bodyPr>
          <a:lstStyle/>
          <a:p>
            <a:r>
              <a:rPr lang="en-US" sz="1800" dirty="0">
                <a:solidFill>
                  <a:srgbClr val="FF0000"/>
                </a:solidFill>
              </a:rPr>
              <a:t>Despite the incompatibility of </a:t>
            </a:r>
            <a:r>
              <a:rPr lang="en-US" sz="1800" dirty="0" err="1">
                <a:solidFill>
                  <a:srgbClr val="FF0000"/>
                </a:solidFill>
              </a:rPr>
              <a:t>Majorana</a:t>
            </a:r>
            <a:r>
              <a:rPr lang="en-US" sz="1800" dirty="0">
                <a:solidFill>
                  <a:srgbClr val="FF0000"/>
                </a:solidFill>
              </a:rPr>
              <a:t> states with Standard Model neutrinos of nonzero weak hypercharge, people consider two possibilities:</a:t>
            </a:r>
          </a:p>
          <a:p>
            <a:endParaRPr lang="en-US" sz="1800" dirty="0">
              <a:solidFill>
                <a:srgbClr val="FF0000"/>
              </a:solidFill>
            </a:endParaRPr>
          </a:p>
          <a:p>
            <a:r>
              <a:rPr lang="en-US" sz="1800" dirty="0"/>
              <a:t>1. </a:t>
            </a:r>
          </a:p>
          <a:p>
            <a:endParaRPr lang="en-US" sz="1800" dirty="0"/>
          </a:p>
          <a:p>
            <a:r>
              <a:rPr lang="en-US" sz="1800" dirty="0"/>
              <a:t>        based on weak hypercharge conjugation to relate particles and antiparticles.</a:t>
            </a:r>
          </a:p>
          <a:p>
            <a:endParaRPr lang="en-US" sz="1800" dirty="0">
              <a:solidFill>
                <a:srgbClr val="FF0000"/>
              </a:solidFill>
            </a:endParaRPr>
          </a:p>
          <a:p>
            <a:r>
              <a:rPr lang="en-US" sz="1800" dirty="0">
                <a:solidFill>
                  <a:srgbClr val="FF0000"/>
                </a:solidFill>
              </a:rPr>
              <a:t>2.</a:t>
            </a:r>
            <a:r>
              <a:rPr lang="en-US" sz="1800" dirty="0"/>
              <a:t> </a:t>
            </a:r>
          </a:p>
          <a:p>
            <a:endParaRPr lang="en-US" sz="1800" dirty="0">
              <a:solidFill>
                <a:srgbClr val="FF0000"/>
              </a:solidFill>
            </a:endParaRPr>
          </a:p>
          <a:p>
            <a:r>
              <a:rPr lang="en-US" sz="1800" dirty="0">
                <a:solidFill>
                  <a:srgbClr val="FF0000"/>
                </a:solidFill>
              </a:rPr>
              <a:t>        based on electric charge conjugation to relate particles and antiparticles.</a:t>
            </a:r>
          </a:p>
          <a:p>
            <a:r>
              <a:rPr lang="en-US" sz="1800" dirty="0">
                <a:solidFill>
                  <a:srgbClr val="FF0000"/>
                </a:solidFill>
              </a:rPr>
              <a:t>        </a:t>
            </a:r>
          </a:p>
          <a:p>
            <a:r>
              <a:rPr lang="en-US" sz="1800" i="1" dirty="0">
                <a:solidFill>
                  <a:srgbClr val="FF0000"/>
                </a:solidFill>
              </a:rPr>
              <a:t>                 Form 2 appears much more often in the literature than form 1.</a:t>
            </a:r>
          </a:p>
          <a:p>
            <a:endParaRPr lang="en-US" sz="1800" dirty="0"/>
          </a:p>
          <a:p>
            <a:endParaRPr lang="en-US" sz="1800" dirty="0"/>
          </a:p>
          <a:p>
            <a:r>
              <a:rPr lang="en-US" sz="1800" dirty="0"/>
              <a:t>All of these forms obey the coupled Dirac-like equations (recall that                    ), </a:t>
            </a:r>
          </a:p>
          <a:p>
            <a:endParaRPr lang="en-US" sz="1800" dirty="0"/>
          </a:p>
          <a:p>
            <a:endParaRPr lang="en-US" sz="1800" dirty="0"/>
          </a:p>
          <a:p>
            <a:endParaRPr lang="en-US" sz="1800" dirty="0">
              <a:solidFill>
                <a:srgbClr val="FF0000"/>
              </a:solidFill>
            </a:endParaRPr>
          </a:p>
          <a:p>
            <a:endParaRPr lang="en-US" sz="1800" dirty="0">
              <a:solidFill>
                <a:srgbClr val="FF0000"/>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741091286"/>
              </p:ext>
            </p:extLst>
          </p:nvPr>
        </p:nvGraphicFramePr>
        <p:xfrm>
          <a:off x="971550" y="1225550"/>
          <a:ext cx="7173913" cy="701675"/>
        </p:xfrm>
        <a:graphic>
          <a:graphicData uri="http://schemas.openxmlformats.org/presentationml/2006/ole">
            <mc:AlternateContent xmlns:mc="http://schemas.openxmlformats.org/markup-compatibility/2006">
              <mc:Choice xmlns:v="urn:schemas-microsoft-com:vml" Requires="v">
                <p:oleObj spid="_x0000_s32057" name="Equation" r:id="rId3" imgW="4597200" imgH="444240" progId="Equation.DSMT4">
                  <p:embed/>
                </p:oleObj>
              </mc:Choice>
              <mc:Fallback>
                <p:oleObj name="Equation" r:id="rId3" imgW="4597200" imgH="444240" progId="Equation.DSMT4">
                  <p:embed/>
                  <p:pic>
                    <p:nvPicPr>
                      <p:cNvPr id="0" name=""/>
                      <p:cNvPicPr/>
                      <p:nvPr/>
                    </p:nvPicPr>
                    <p:blipFill>
                      <a:blip r:embed="rId4"/>
                      <a:stretch>
                        <a:fillRect/>
                      </a:stretch>
                    </p:blipFill>
                    <p:spPr>
                      <a:xfrm>
                        <a:off x="971550" y="1225550"/>
                        <a:ext cx="7173913" cy="701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531296260"/>
              </p:ext>
            </p:extLst>
          </p:nvPr>
        </p:nvGraphicFramePr>
        <p:xfrm>
          <a:off x="1182688" y="2487613"/>
          <a:ext cx="6799262" cy="700087"/>
        </p:xfrm>
        <a:graphic>
          <a:graphicData uri="http://schemas.openxmlformats.org/presentationml/2006/ole">
            <mc:AlternateContent xmlns:mc="http://schemas.openxmlformats.org/markup-compatibility/2006">
              <mc:Choice xmlns:v="urn:schemas-microsoft-com:vml" Requires="v">
                <p:oleObj spid="_x0000_s32058" name="Equation" r:id="rId5" imgW="4356000" imgH="444240" progId="Equation.DSMT4">
                  <p:embed/>
                </p:oleObj>
              </mc:Choice>
              <mc:Fallback>
                <p:oleObj name="Equation" r:id="rId5" imgW="4356000" imgH="444240" progId="Equation.DSMT4">
                  <p:embed/>
                  <p:pic>
                    <p:nvPicPr>
                      <p:cNvPr id="0" name=""/>
                      <p:cNvPicPr/>
                      <p:nvPr/>
                    </p:nvPicPr>
                    <p:blipFill>
                      <a:blip r:embed="rId6"/>
                      <a:stretch>
                        <a:fillRect/>
                      </a:stretch>
                    </p:blipFill>
                    <p:spPr>
                      <a:xfrm>
                        <a:off x="1182688" y="2487613"/>
                        <a:ext cx="6799262" cy="7000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053930969"/>
              </p:ext>
            </p:extLst>
          </p:nvPr>
        </p:nvGraphicFramePr>
        <p:xfrm>
          <a:off x="1387475" y="5301208"/>
          <a:ext cx="6361113" cy="661988"/>
        </p:xfrm>
        <a:graphic>
          <a:graphicData uri="http://schemas.openxmlformats.org/presentationml/2006/ole">
            <mc:AlternateContent xmlns:mc="http://schemas.openxmlformats.org/markup-compatibility/2006">
              <mc:Choice xmlns:v="urn:schemas-microsoft-com:vml" Requires="v">
                <p:oleObj spid="_x0000_s32059" name="Equation" r:id="rId7" imgW="4076640" imgH="419040" progId="Equation.DSMT4">
                  <p:embed/>
                </p:oleObj>
              </mc:Choice>
              <mc:Fallback>
                <p:oleObj name="Equation" r:id="rId7" imgW="4076640" imgH="419040" progId="Equation.DSMT4">
                  <p:embed/>
                  <p:pic>
                    <p:nvPicPr>
                      <p:cNvPr id="0" name=""/>
                      <p:cNvPicPr/>
                      <p:nvPr/>
                    </p:nvPicPr>
                    <p:blipFill>
                      <a:blip r:embed="rId8"/>
                      <a:stretch>
                        <a:fillRect/>
                      </a:stretch>
                    </p:blipFill>
                    <p:spPr>
                      <a:xfrm>
                        <a:off x="1387475" y="5301208"/>
                        <a:ext cx="6361113" cy="6619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61477566"/>
              </p:ext>
            </p:extLst>
          </p:nvPr>
        </p:nvGraphicFramePr>
        <p:xfrm>
          <a:off x="7524328" y="4978437"/>
          <a:ext cx="1333500" cy="358775"/>
        </p:xfrm>
        <a:graphic>
          <a:graphicData uri="http://schemas.openxmlformats.org/presentationml/2006/ole">
            <mc:AlternateContent xmlns:mc="http://schemas.openxmlformats.org/markup-compatibility/2006">
              <mc:Choice xmlns:v="urn:schemas-microsoft-com:vml" Requires="v">
                <p:oleObj spid="_x0000_s32060" name="Equation" r:id="rId9" imgW="863280" imgH="228600" progId="Equation.DSMT4">
                  <p:embed/>
                </p:oleObj>
              </mc:Choice>
              <mc:Fallback>
                <p:oleObj name="Equation" r:id="rId9" imgW="863280" imgH="228600" progId="Equation.DSMT4">
                  <p:embed/>
                  <p:pic>
                    <p:nvPicPr>
                      <p:cNvPr id="0" name=""/>
                      <p:cNvPicPr/>
                      <p:nvPr/>
                    </p:nvPicPr>
                    <p:blipFill>
                      <a:blip r:embed="rId10"/>
                      <a:stretch>
                        <a:fillRect/>
                      </a:stretch>
                    </p:blipFill>
                    <p:spPr>
                      <a:xfrm>
                        <a:off x="7524328" y="4978437"/>
                        <a:ext cx="1333500" cy="358775"/>
                      </a:xfrm>
                      <a:prstGeom prst="rect">
                        <a:avLst/>
                      </a:prstGeom>
                    </p:spPr>
                  </p:pic>
                </p:oleObj>
              </mc:Fallback>
            </mc:AlternateContent>
          </a:graphicData>
        </a:graphic>
      </p:graphicFrame>
    </p:spTree>
    <p:extLst>
      <p:ext uri="{BB962C8B-B14F-4D97-AF65-F5344CB8AC3E}">
        <p14:creationId xmlns:p14="http://schemas.microsoft.com/office/powerpoint/2010/main" val="220655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0319" y="-12699"/>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1. Acceleration of a Fast Particle at the Earth’s Surface</a:t>
            </a:r>
            <a:endParaRPr lang="en-US" dirty="0">
              <a:ea typeface="宋体" pitchFamily="2" charset="-122"/>
            </a:endParaRPr>
          </a:p>
        </p:txBody>
      </p:sp>
      <p:sp>
        <p:nvSpPr>
          <p:cNvPr id="20483" name="TextBox 1"/>
          <p:cNvSpPr txBox="1">
            <a:spLocks noChangeArrowheads="1"/>
          </p:cNvSpPr>
          <p:nvPr/>
        </p:nvSpPr>
        <p:spPr bwMode="auto">
          <a:xfrm>
            <a:off x="396044" y="2312876"/>
            <a:ext cx="8388424" cy="3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What is the acceleration due to gravity of relativistic particle at the Earth’s surface?</a:t>
            </a:r>
          </a:p>
          <a:p>
            <a:pPr eaLnBrk="1" hangingPunct="1"/>
            <a:endParaRPr lang="en-US" sz="1800" dirty="0">
              <a:solidFill>
                <a:srgbClr val="FF0000"/>
              </a:solidFill>
            </a:endParaRPr>
          </a:p>
          <a:p>
            <a:pPr eaLnBrk="1" hangingPunct="1"/>
            <a:endParaRPr lang="en-US" sz="1800" dirty="0">
              <a:solidFill>
                <a:srgbClr val="FF0000"/>
              </a:solidFill>
            </a:endParaRPr>
          </a:p>
          <a:p>
            <a:pPr eaLnBrk="1" hangingPunct="1"/>
            <a:endParaRPr lang="en-US" sz="1800" dirty="0">
              <a:solidFill>
                <a:srgbClr val="FF0000"/>
              </a:solidFill>
            </a:endParaRPr>
          </a:p>
          <a:p>
            <a:pPr eaLnBrk="1" hangingPunct="1"/>
            <a:r>
              <a:rPr lang="en-US" sz="1800" dirty="0"/>
              <a:t>Theorist’s answer:  There is no such thing as acceleration due to gravity in Einstein’s general relativity.</a:t>
            </a:r>
          </a:p>
          <a:p>
            <a:pPr eaLnBrk="1" hangingPunct="1"/>
            <a:endParaRPr lang="en-US" sz="1800" dirty="0"/>
          </a:p>
          <a:p>
            <a:pPr eaLnBrk="1" hangingPunct="1"/>
            <a:endParaRPr lang="en-US" sz="1800" dirty="0"/>
          </a:p>
          <a:p>
            <a:pPr eaLnBrk="1" hangingPunct="1"/>
            <a:endParaRPr lang="en-US" sz="1800" dirty="0"/>
          </a:p>
          <a:p>
            <a:pPr eaLnBrk="1" hangingPunct="1"/>
            <a:r>
              <a:rPr lang="en-US" sz="1200" i="1" dirty="0">
                <a:solidFill>
                  <a:srgbClr val="FF0000"/>
                </a:solidFill>
              </a:rPr>
              <a:t>          </a:t>
            </a:r>
          </a:p>
          <a:p>
            <a:pPr algn="ctr" eaLnBrk="1" hangingPunct="1"/>
            <a:r>
              <a:rPr lang="en-US" sz="1000" i="1" dirty="0">
                <a:solidFill>
                  <a:srgbClr val="FF0000"/>
                </a:solidFill>
              </a:rPr>
              <a:t>Adrian’s effort was inspired in part by sec. VI-C of V.B. </a:t>
            </a:r>
            <a:r>
              <a:rPr lang="en-US" sz="1000" i="1" dirty="0" err="1">
                <a:solidFill>
                  <a:srgbClr val="FF0000"/>
                </a:solidFill>
              </a:rPr>
              <a:t>Braginsky</a:t>
            </a:r>
            <a:r>
              <a:rPr lang="en-US" sz="1000" i="1" dirty="0">
                <a:solidFill>
                  <a:srgbClr val="FF0000"/>
                </a:solidFill>
              </a:rPr>
              <a:t>, C.M. Caves and </a:t>
            </a:r>
            <a:r>
              <a:rPr lang="en-US" sz="1000" i="1" dirty="0" err="1">
                <a:solidFill>
                  <a:srgbClr val="FF0000"/>
                </a:solidFill>
              </a:rPr>
              <a:t>K.S.Thorne</a:t>
            </a:r>
            <a:r>
              <a:rPr lang="en-US" sz="1000" i="1" dirty="0">
                <a:solidFill>
                  <a:srgbClr val="FF0000"/>
                </a:solidFill>
              </a:rPr>
              <a:t>, </a:t>
            </a:r>
            <a:r>
              <a:rPr lang="en-US" sz="1000" i="1" dirty="0">
                <a:solidFill>
                  <a:srgbClr val="FF0000"/>
                </a:solidFill>
                <a:hlinkClick r:id="rId2"/>
              </a:rPr>
              <a:t>Phys. Rev. D </a:t>
            </a:r>
            <a:r>
              <a:rPr lang="en-US" sz="1000" b="1" i="1" dirty="0">
                <a:solidFill>
                  <a:srgbClr val="FF0000"/>
                </a:solidFill>
                <a:hlinkClick r:id="rId2"/>
              </a:rPr>
              <a:t>15</a:t>
            </a:r>
            <a:r>
              <a:rPr lang="en-US" sz="1000" i="1" dirty="0">
                <a:solidFill>
                  <a:srgbClr val="FF0000"/>
                </a:solidFill>
                <a:hlinkClick r:id="rId2"/>
              </a:rPr>
              <a:t>, 2047 (1977)</a:t>
            </a:r>
            <a:endParaRPr lang="en-US" sz="1000" i="1" dirty="0">
              <a:solidFill>
                <a:srgbClr val="FF0000"/>
              </a:solidFill>
            </a:endParaRPr>
          </a:p>
        </p:txBody>
      </p:sp>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854" y="584684"/>
            <a:ext cx="6344498" cy="1476164"/>
          </a:xfrm>
          <a:prstGeom prst="rect">
            <a:avLst/>
          </a:prstGeom>
        </p:spPr>
      </p:pic>
      <p:sp>
        <p:nvSpPr>
          <p:cNvPr id="8" name="TextBox 1"/>
          <p:cNvSpPr txBox="1">
            <a:spLocks noChangeArrowheads="1"/>
          </p:cNvSpPr>
          <p:nvPr/>
        </p:nvSpPr>
        <p:spPr bwMode="auto">
          <a:xfrm>
            <a:off x="6012160" y="1700808"/>
            <a:ext cx="30963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600" i="1" dirty="0" err="1">
                <a:solidFill>
                  <a:srgbClr val="FF0000"/>
                </a:solidFill>
                <a:hlinkClick r:id="rId4"/>
              </a:rPr>
              <a:t>Nuovo</a:t>
            </a:r>
            <a:r>
              <a:rPr lang="en-US" sz="1600" i="1" dirty="0">
                <a:solidFill>
                  <a:srgbClr val="FF0000"/>
                </a:solidFill>
                <a:hlinkClick r:id="rId4"/>
              </a:rPr>
              <a:t> </a:t>
            </a:r>
            <a:r>
              <a:rPr lang="en-US" sz="1600" i="1" dirty="0" err="1">
                <a:solidFill>
                  <a:srgbClr val="FF0000"/>
                </a:solidFill>
                <a:hlinkClick r:id="rId4"/>
              </a:rPr>
              <a:t>Cim</a:t>
            </a:r>
            <a:r>
              <a:rPr lang="en-US" sz="1600" i="1" dirty="0">
                <a:solidFill>
                  <a:srgbClr val="FF0000"/>
                </a:solidFill>
                <a:hlinkClick r:id="rId4"/>
              </a:rPr>
              <a:t>. </a:t>
            </a:r>
            <a:r>
              <a:rPr lang="en-US" sz="1600" b="1" i="1" dirty="0">
                <a:solidFill>
                  <a:srgbClr val="FF0000"/>
                </a:solidFill>
                <a:hlinkClick r:id="rId4"/>
              </a:rPr>
              <a:t>62B</a:t>
            </a:r>
            <a:r>
              <a:rPr lang="en-US" sz="1600" i="1" dirty="0">
                <a:solidFill>
                  <a:srgbClr val="FF0000"/>
                </a:solidFill>
                <a:hlinkClick r:id="rId4"/>
              </a:rPr>
              <a:t>, 190 (1981)</a:t>
            </a:r>
            <a:endParaRPr lang="en-US" sz="1600" i="1" dirty="0">
              <a:solidFill>
                <a:srgbClr val="FF0000"/>
              </a:solidFill>
            </a:endParaRPr>
          </a:p>
        </p:txBody>
      </p:sp>
      <p:pic>
        <p:nvPicPr>
          <p:cNvPr id="33794" name="Picture 2" descr="Image result for adrian melissinos"/>
          <p:cNvPicPr>
            <a:picLocks noChangeAspect="1" noChangeArrowheads="1"/>
          </p:cNvPicPr>
          <p:nvPr/>
        </p:nvPicPr>
        <p:blipFill rotWithShape="1">
          <a:blip r:embed="rId5">
            <a:extLst>
              <a:ext uri="{28A0092B-C50C-407E-A947-70E740481C1C}">
                <a14:useLocalDpi xmlns:a14="http://schemas.microsoft.com/office/drawing/2010/main" val="0"/>
              </a:ext>
            </a:extLst>
          </a:blip>
          <a:srcRect l="16407" t="3970" r="14112" b="20345"/>
          <a:stretch/>
        </p:blipFill>
        <p:spPr bwMode="auto">
          <a:xfrm>
            <a:off x="143508" y="656692"/>
            <a:ext cx="1005840"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776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08" y="-34502"/>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Confrontation of Form 1,                  , with Experiment    </a:t>
            </a:r>
            <a:endParaRPr lang="en-US" dirty="0">
              <a:ea typeface="宋体" pitchFamily="2" charset="-122"/>
            </a:endParaRPr>
          </a:p>
        </p:txBody>
      </p:sp>
      <p:sp>
        <p:nvSpPr>
          <p:cNvPr id="3" name="TextBox 2"/>
          <p:cNvSpPr txBox="1"/>
          <p:nvPr/>
        </p:nvSpPr>
        <p:spPr>
          <a:xfrm>
            <a:off x="71500" y="476672"/>
            <a:ext cx="9000492" cy="6112443"/>
          </a:xfrm>
          <a:prstGeom prst="rect">
            <a:avLst/>
          </a:prstGeom>
          <a:noFill/>
        </p:spPr>
        <p:txBody>
          <a:bodyPr wrap="square" rtlCol="0">
            <a:spAutoFit/>
          </a:bodyPr>
          <a:lstStyle/>
          <a:p>
            <a:r>
              <a:rPr lang="en-US" sz="1800" dirty="0">
                <a:solidFill>
                  <a:srgbClr val="FF0000"/>
                </a:solidFill>
              </a:rPr>
              <a:t>If the </a:t>
            </a:r>
            <a:r>
              <a:rPr lang="en-US" sz="1800" dirty="0" err="1">
                <a:solidFill>
                  <a:srgbClr val="FF0000"/>
                </a:solidFill>
              </a:rPr>
              <a:t>lefthanded</a:t>
            </a:r>
            <a:r>
              <a:rPr lang="en-US" sz="1800" dirty="0">
                <a:solidFill>
                  <a:srgbClr val="FF0000"/>
                </a:solidFill>
              </a:rPr>
              <a:t>-chirality neutrinos that participate in the </a:t>
            </a:r>
            <a:r>
              <a:rPr lang="en-US" sz="1800" i="1" dirty="0">
                <a:solidFill>
                  <a:srgbClr val="FF0000"/>
                </a:solidFill>
                <a:latin typeface="Times New Roman" panose="02020603050405020304" pitchFamily="18" charset="0"/>
                <a:cs typeface="Times New Roman" panose="02020603050405020304" pitchFamily="18" charset="0"/>
              </a:rPr>
              <a:t>V - A</a:t>
            </a:r>
            <a:r>
              <a:rPr lang="en-US" sz="1800" dirty="0">
                <a:solidFill>
                  <a:srgbClr val="FF0000"/>
                </a:solidFill>
              </a:rPr>
              <a:t> weak interaction have the form                      then many existing experiments exclude this.</a:t>
            </a:r>
          </a:p>
          <a:p>
            <a:endParaRPr lang="en-US" sz="1400" dirty="0">
              <a:solidFill>
                <a:srgbClr val="FF0000"/>
              </a:solidFill>
            </a:endParaRPr>
          </a:p>
          <a:p>
            <a:r>
              <a:rPr lang="en-US" sz="1800" dirty="0"/>
              <a:t>A good place to start is the charged-pion decay,                                              where the muon is almost at rest in the pion frame,  </a:t>
            </a:r>
          </a:p>
          <a:p>
            <a:endParaRPr lang="en-US" sz="1400" dirty="0"/>
          </a:p>
          <a:p>
            <a:r>
              <a:rPr lang="en-US" sz="1800" dirty="0">
                <a:solidFill>
                  <a:srgbClr val="FF0000"/>
                </a:solidFill>
              </a:rPr>
              <a:t>Then, a lefthanded chirality       (or righthanded chirality      ) has essentially equal probabilities to be either positive or negative helicity. </a:t>
            </a:r>
          </a:p>
          <a:p>
            <a:endParaRPr lang="en-US" sz="1400" dirty="0"/>
          </a:p>
          <a:p>
            <a:r>
              <a:rPr lang="en-US" sz="1800" dirty="0"/>
              <a:t>The pion has spin zero, a lefthanded neutrino has almost pure negative helicity, and a righthanded antineutrino has almost pure positive helicity.</a:t>
            </a:r>
          </a:p>
          <a:p>
            <a:endParaRPr lang="en-US" sz="1400" dirty="0"/>
          </a:p>
          <a:p>
            <a:r>
              <a:rPr lang="en-US" sz="1800" dirty="0">
                <a:solidFill>
                  <a:srgbClr val="FF0000"/>
                </a:solidFill>
              </a:rPr>
              <a:t>Hence, a neutrino can only appear in the final state together with a negative-helicity muon (and an antineutrino can appear only with a positive-helicity muon).</a:t>
            </a:r>
          </a:p>
          <a:p>
            <a:endParaRPr lang="en-US" sz="1800" dirty="0">
              <a:solidFill>
                <a:srgbClr val="FF0000"/>
              </a:solidFill>
            </a:endParaRPr>
          </a:p>
          <a:p>
            <a:endParaRPr lang="en-US" sz="1800" dirty="0"/>
          </a:p>
          <a:p>
            <a:r>
              <a:rPr lang="en-US" sz="1800" dirty="0"/>
              <a:t>If Form 1 holds, there would be essentially equal rates for the two decay modes</a:t>
            </a:r>
          </a:p>
          <a:p>
            <a:r>
              <a:rPr lang="en-US" sz="1800" dirty="0"/>
              <a:t>                                                                     and also for the two modes</a:t>
            </a:r>
          </a:p>
          <a:p>
            <a:endParaRPr lang="en-US" sz="1800" dirty="0">
              <a:solidFill>
                <a:srgbClr val="FF0000"/>
              </a:solidFill>
            </a:endParaRPr>
          </a:p>
          <a:p>
            <a:r>
              <a:rPr lang="en-US" sz="1800" dirty="0">
                <a:solidFill>
                  <a:srgbClr val="FF0000"/>
                </a:solidFill>
              </a:rPr>
              <a:t>                       Only the first of each pair is observed in experiment!</a:t>
            </a:r>
          </a:p>
        </p:txBody>
      </p:sp>
      <mc:AlternateContent xmlns:mc="http://schemas.openxmlformats.org/markup-compatibility/2006" xmlns:a14="http://schemas.microsoft.com/office/drawing/2010/main">
        <mc:Choice Requires="a14">
          <p:sp>
            <p:nvSpPr>
              <p:cNvPr id="7" name="TextBox 6"/>
              <p:cNvSpPr txBox="1"/>
              <p:nvPr/>
            </p:nvSpPr>
            <p:spPr>
              <a:xfrm>
                <a:off x="3239852" y="2204864"/>
                <a:ext cx="3717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FF0000"/>
                              </a:solidFill>
                              <a:latin typeface="Cambria Math" panose="02040503050406030204" pitchFamily="18" charset="0"/>
                              <a:ea typeface="Cambria Math" panose="02040503050406030204" pitchFamily="18" charset="0"/>
                            </a:rPr>
                          </m:ctrlPr>
                        </m:sSubSupPr>
                        <m:e>
                          <m:r>
                            <a:rPr lang="en-US" sz="2000" i="1">
                              <a:solidFill>
                                <a:srgbClr val="FF0000"/>
                              </a:solidFill>
                              <a:latin typeface="Cambria Math" panose="02040503050406030204" pitchFamily="18" charset="0"/>
                              <a:ea typeface="Cambria Math" panose="02040503050406030204" pitchFamily="18" charset="0"/>
                            </a:rPr>
                            <m:t>𝜇</m:t>
                          </m:r>
                        </m:e>
                        <m:sub>
                          <m:r>
                            <a:rPr lang="en-US" sz="2000" i="1">
                              <a:solidFill>
                                <a:srgbClr val="FF0000"/>
                              </a:solidFill>
                              <a:latin typeface="Cambria Math" panose="02040503050406030204" pitchFamily="18" charset="0"/>
                              <a:ea typeface="Cambria Math" panose="02040503050406030204" pitchFamily="18" charset="0"/>
                            </a:rPr>
                            <m:t>𝐿</m:t>
                          </m:r>
                        </m:sub>
                        <m:sup>
                          <m:r>
                            <a:rPr lang="en-US" sz="2000" i="1">
                              <a:solidFill>
                                <a:srgbClr val="FF0000"/>
                              </a:solidFill>
                              <a:latin typeface="Cambria Math" panose="02040503050406030204" pitchFamily="18" charset="0"/>
                              <a:ea typeface="Cambria Math" panose="02040503050406030204" pitchFamily="18" charset="0"/>
                            </a:rPr>
                            <m:t>−</m:t>
                          </m:r>
                        </m:sup>
                      </m:sSubSup>
                    </m:oMath>
                  </m:oMathPara>
                </a14:m>
                <a:endParaRPr lang="en-US" sz="20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239852" y="2204864"/>
                <a:ext cx="371768" cy="307777"/>
              </a:xfrm>
              <a:prstGeom prst="rect">
                <a:avLst/>
              </a:prstGeom>
              <a:blipFill rotWithShape="0">
                <a:blip r:embed="rId3"/>
                <a:stretch>
                  <a:fillRect l="-11475" b="-2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07704" y="767789"/>
                <a:ext cx="1260140" cy="367345"/>
              </a:xfrm>
              <a:prstGeom prst="rect">
                <a:avLst/>
              </a:prstGeom>
              <a:noFill/>
            </p:spPr>
            <p:txBody>
              <a:bodyPr wrap="square" lIns="0" tIns="0" rIns="0" bIns="0" rtlCol="0">
                <a:spAutoFit/>
              </a:bodyPr>
              <a:lstStyle/>
              <a:p>
                <a14:m>
                  <m:oMath xmlns:m="http://schemas.openxmlformats.org/officeDocument/2006/math">
                    <m:sSub>
                      <m:sSubPr>
                        <m:ctrlPr>
                          <a:rPr lang="en-US" sz="1600" i="1" dirty="0" smtClean="0">
                            <a:solidFill>
                              <a:srgbClr val="FF0000"/>
                            </a:solidFill>
                            <a:latin typeface="Cambria Math" panose="02040503050406030204" pitchFamily="18" charset="0"/>
                          </a:rPr>
                        </m:ctrlPr>
                      </m:sSubPr>
                      <m:e>
                        <m:r>
                          <a:rPr lang="en-US" sz="1600" i="1" dirty="0" smtClean="0">
                            <a:solidFill>
                              <a:srgbClr val="FF0000"/>
                            </a:solidFill>
                            <a:latin typeface="Cambria Math" panose="02040503050406030204" pitchFamily="18" charset="0"/>
                            <a:ea typeface="Cambria Math" panose="02040503050406030204" pitchFamily="18" charset="0"/>
                          </a:rPr>
                          <m:t>𝜓</m:t>
                        </m:r>
                      </m:e>
                      <m:sub>
                        <m:r>
                          <a:rPr lang="en-US" sz="1600" i="1" dirty="0">
                            <a:solidFill>
                              <a:srgbClr val="FF0000"/>
                            </a:solidFill>
                            <a:latin typeface="Cambria Math" panose="02040503050406030204" pitchFamily="18" charset="0"/>
                          </a:rPr>
                          <m:t>𝐿</m:t>
                        </m:r>
                      </m:sub>
                    </m:sSub>
                    <m:r>
                      <a:rPr lang="en-US" sz="1600" b="0" i="1" dirty="0" smtClean="0">
                        <a:solidFill>
                          <a:srgbClr val="FF0000"/>
                        </a:solidFill>
                        <a:latin typeface="Cambria Math" panose="02040503050406030204" pitchFamily="18" charset="0"/>
                      </a:rPr>
                      <m:t>= </m:t>
                    </m:r>
                    <m:f>
                      <m:fPr>
                        <m:ctrlPr>
                          <a:rPr lang="en-US" sz="1600" i="1" dirty="0">
                            <a:solidFill>
                              <a:srgbClr val="FF0000"/>
                            </a:solidFill>
                            <a:latin typeface="Cambria Math" panose="02040503050406030204" pitchFamily="18" charset="0"/>
                          </a:rPr>
                        </m:ctrlPr>
                      </m:fPr>
                      <m:num>
                        <m:sSub>
                          <m:sSubPr>
                            <m:ctrlPr>
                              <a:rPr lang="en-US" sz="1600" i="1" dirty="0">
                                <a:solidFill>
                                  <a:srgbClr val="FF0000"/>
                                </a:solidFill>
                                <a:latin typeface="Cambria Math" panose="02040503050406030204" pitchFamily="18" charset="0"/>
                              </a:rPr>
                            </m:ctrlPr>
                          </m:sSubPr>
                          <m:e>
                            <m:r>
                              <a:rPr lang="en-US" sz="1600" b="0" i="1" dirty="0" smtClean="0">
                                <a:solidFill>
                                  <a:srgbClr val="FF0000"/>
                                </a:solidFill>
                                <a:latin typeface="Cambria Math" panose="02040503050406030204" pitchFamily="18" charset="0"/>
                              </a:rPr>
                              <m:t>𝑣</m:t>
                            </m:r>
                          </m:e>
                          <m:sub>
                            <m:r>
                              <a:rPr lang="en-US" sz="1600" i="1" dirty="0">
                                <a:solidFill>
                                  <a:srgbClr val="FF0000"/>
                                </a:solidFill>
                                <a:latin typeface="Cambria Math" panose="02040503050406030204" pitchFamily="18" charset="0"/>
                              </a:rPr>
                              <m:t>𝐿</m:t>
                            </m:r>
                          </m:sub>
                        </m:sSub>
                        <m:r>
                          <a:rPr lang="en-US" sz="1600" i="1" dirty="0">
                            <a:solidFill>
                              <a:srgbClr val="FF0000"/>
                            </a:solidFill>
                            <a:latin typeface="Cambria Math" panose="02040503050406030204" pitchFamily="18" charset="0"/>
                          </a:rPr>
                          <m:t>+ </m:t>
                        </m:r>
                        <m:sSub>
                          <m:sSubPr>
                            <m:ctrlPr>
                              <a:rPr lang="en-US" sz="1600" i="1" dirty="0">
                                <a:solidFill>
                                  <a:srgbClr val="FF0000"/>
                                </a:solidFill>
                                <a:latin typeface="Cambria Math" panose="02040503050406030204" pitchFamily="18" charset="0"/>
                              </a:rPr>
                            </m:ctrlPr>
                          </m:sSubPr>
                          <m:e>
                            <m:acc>
                              <m:accPr>
                                <m:chr m:val="̅"/>
                                <m:ctrlPr>
                                  <a:rPr lang="en-US" sz="1600" i="1" dirty="0" smtClean="0">
                                    <a:solidFill>
                                      <a:srgbClr val="FF0000"/>
                                    </a:solidFill>
                                    <a:latin typeface="Cambria Math" panose="02040503050406030204" pitchFamily="18" charset="0"/>
                                  </a:rPr>
                                </m:ctrlPr>
                              </m:accPr>
                              <m:e>
                                <m:r>
                                  <a:rPr lang="en-US" sz="1600" b="0" i="1" dirty="0" smtClean="0">
                                    <a:solidFill>
                                      <a:srgbClr val="FF0000"/>
                                    </a:solidFill>
                                    <a:latin typeface="Cambria Math" panose="02040503050406030204" pitchFamily="18" charset="0"/>
                                  </a:rPr>
                                  <m:t>𝑣</m:t>
                                </m:r>
                              </m:e>
                            </m:acc>
                          </m:e>
                          <m:sub>
                            <m:r>
                              <a:rPr lang="en-US" sz="1600" i="1" dirty="0">
                                <a:solidFill>
                                  <a:srgbClr val="FF0000"/>
                                </a:solidFill>
                                <a:latin typeface="Cambria Math" panose="02040503050406030204" pitchFamily="18" charset="0"/>
                              </a:rPr>
                              <m:t>𝑅</m:t>
                            </m:r>
                          </m:sub>
                        </m:sSub>
                      </m:num>
                      <m:den>
                        <m:rad>
                          <m:radPr>
                            <m:degHide m:val="on"/>
                            <m:ctrlPr>
                              <a:rPr lang="en-US" sz="1600" i="1" dirty="0">
                                <a:solidFill>
                                  <a:srgbClr val="FF0000"/>
                                </a:solidFill>
                                <a:latin typeface="Cambria Math" panose="02040503050406030204" pitchFamily="18" charset="0"/>
                              </a:rPr>
                            </m:ctrlPr>
                          </m:radPr>
                          <m:deg/>
                          <m:e>
                            <m:r>
                              <a:rPr lang="en-US" sz="1600" i="1" dirty="0">
                                <a:solidFill>
                                  <a:srgbClr val="FF0000"/>
                                </a:solidFill>
                                <a:latin typeface="Cambria Math" panose="02040503050406030204" pitchFamily="18" charset="0"/>
                              </a:rPr>
                              <m:t>2</m:t>
                            </m:r>
                          </m:e>
                        </m:rad>
                      </m:den>
                    </m:f>
                  </m:oMath>
                </a14:m>
                <a:r>
                  <a:rPr lang="en-US" sz="1600" dirty="0">
                    <a:solidFill>
                      <a:srgbClr val="FF0000"/>
                    </a:solidFill>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1907704" y="767789"/>
                <a:ext cx="1260140" cy="367345"/>
              </a:xfrm>
              <a:prstGeom prst="rect">
                <a:avLst/>
              </a:prstGeom>
              <a:blipFill rotWithShape="0">
                <a:blip r:embed="rId4"/>
                <a:stretch>
                  <a:fillRect l="-7729" t="-3333"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89656" y="1628800"/>
                <a:ext cx="1690656" cy="332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𝐾</m:t>
                      </m:r>
                      <m:sSub>
                        <m:sSubPr>
                          <m:ctrlPr>
                            <a:rPr lang="en-US" sz="2000" i="1">
                              <a:latin typeface="Cambria Math" panose="02040503050406030204" pitchFamily="18" charset="0"/>
                            </a:rPr>
                          </m:ctrlPr>
                        </m:sSubPr>
                        <m:e>
                          <m:r>
                            <a:rPr lang="en-US" sz="2000" i="1">
                              <a:latin typeface="Cambria Math" panose="02040503050406030204" pitchFamily="18" charset="0"/>
                            </a:rPr>
                            <m:t>𝐸</m:t>
                          </m:r>
                        </m:e>
                        <m:sub>
                          <m:r>
                            <a:rPr lang="en-US" sz="2000" i="1">
                              <a:latin typeface="Cambria Math" panose="02040503050406030204" pitchFamily="18" charset="0"/>
                              <a:ea typeface="Cambria Math" panose="02040503050406030204" pitchFamily="18" charset="0"/>
                            </a:rPr>
                            <m:t>𝜇</m:t>
                          </m:r>
                        </m:sub>
                      </m:sSub>
                      <m:r>
                        <a:rPr lang="en-US" sz="2000" i="1">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≈4 </m:t>
                      </m:r>
                      <m:r>
                        <a:rPr lang="en-US" sz="2000" i="1">
                          <a:latin typeface="Cambria Math" panose="02040503050406030204" pitchFamily="18" charset="0"/>
                          <a:ea typeface="Cambria Math" panose="02040503050406030204" pitchFamily="18" charset="0"/>
                        </a:rPr>
                        <m:t>𝑀𝑒𝑉</m:t>
                      </m:r>
                      <m:r>
                        <a:rPr lang="en-US" sz="2000" b="0" i="1" smtClean="0">
                          <a:latin typeface="Cambria Math" panose="02040503050406030204" pitchFamily="18" charset="0"/>
                          <a:ea typeface="Cambria Math" panose="02040503050406030204" pitchFamily="18" charset="0"/>
                        </a:rPr>
                        <m:t>.</m:t>
                      </m:r>
                    </m:oMath>
                  </m:oMathPara>
                </a14:m>
                <a:endParaRPr lang="en-US" sz="2000" dirty="0">
                  <a:solidFill>
                    <a:srgbClr val="0000FF"/>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689656" y="1628800"/>
                <a:ext cx="1690656" cy="332463"/>
              </a:xfrm>
              <a:prstGeom prst="rect">
                <a:avLst/>
              </a:prstGeom>
              <a:blipFill rotWithShape="0">
                <a:blip r:embed="rId5"/>
                <a:stretch>
                  <a:fillRect l="-251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88464" y="2204864"/>
                <a:ext cx="37176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solidFill>
                                <a:srgbClr val="FF0000"/>
                              </a:solidFill>
                              <a:latin typeface="Cambria Math" panose="02040503050406030204" pitchFamily="18" charset="0"/>
                              <a:ea typeface="Cambria Math" panose="02040503050406030204" pitchFamily="18" charset="0"/>
                            </a:rPr>
                          </m:ctrlPr>
                        </m:sSubSupPr>
                        <m:e>
                          <m:r>
                            <a:rPr lang="en-US" sz="2000" i="1">
                              <a:solidFill>
                                <a:srgbClr val="FF0000"/>
                              </a:solidFill>
                              <a:latin typeface="Cambria Math" panose="02040503050406030204" pitchFamily="18" charset="0"/>
                              <a:ea typeface="Cambria Math" panose="02040503050406030204" pitchFamily="18" charset="0"/>
                            </a:rPr>
                            <m:t>𝜇</m:t>
                          </m:r>
                        </m:e>
                        <m:sub>
                          <m:r>
                            <a:rPr lang="en-US" sz="2000" b="0" i="1" smtClean="0">
                              <a:solidFill>
                                <a:srgbClr val="FF0000"/>
                              </a:solidFill>
                              <a:latin typeface="Cambria Math" panose="02040503050406030204" pitchFamily="18" charset="0"/>
                              <a:ea typeface="Cambria Math" panose="02040503050406030204" pitchFamily="18" charset="0"/>
                            </a:rPr>
                            <m:t>𝑅</m:t>
                          </m:r>
                        </m:sub>
                        <m:sup>
                          <m:r>
                            <a:rPr lang="en-US" sz="2000" b="0" i="1" smtClean="0">
                              <a:solidFill>
                                <a:srgbClr val="FF0000"/>
                              </a:solidFill>
                              <a:latin typeface="Cambria Math" panose="02040503050406030204" pitchFamily="18" charset="0"/>
                              <a:ea typeface="Cambria Math" panose="02040503050406030204" pitchFamily="18" charset="0"/>
                            </a:rPr>
                            <m:t>+</m:t>
                          </m:r>
                        </m:sup>
                      </m:sSubSup>
                    </m:oMath>
                  </m:oMathPara>
                </a14:m>
                <a:endParaRPr lang="en-US" sz="20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288464" y="2204864"/>
                <a:ext cx="371768" cy="307777"/>
              </a:xfrm>
              <a:prstGeom prst="rect">
                <a:avLst/>
              </a:prstGeom>
              <a:blipFill rotWithShape="0">
                <a:blip r:embed="rId6"/>
                <a:stretch>
                  <a:fillRect l="-13115" r="-3279" b="-2400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616142146"/>
              </p:ext>
            </p:extLst>
          </p:nvPr>
        </p:nvGraphicFramePr>
        <p:xfrm>
          <a:off x="467544" y="2888940"/>
          <a:ext cx="8214045" cy="3420380"/>
        </p:xfrm>
        <a:graphic>
          <a:graphicData uri="http://schemas.openxmlformats.org/presentationml/2006/ole">
            <mc:AlternateContent xmlns:mc="http://schemas.openxmlformats.org/markup-compatibility/2006">
              <mc:Choice xmlns:v="urn:schemas-microsoft-com:vml" Requires="v">
                <p:oleObj spid="_x0000_s29874" name="AutoCAD Drawing" r:id="rId7" imgW="12125160" imgH="5048280" progId="AutoCAD.Drawing.16">
                  <p:embed/>
                </p:oleObj>
              </mc:Choice>
              <mc:Fallback>
                <p:oleObj name="AutoCAD Drawing" r:id="rId7" imgW="12125160" imgH="5048280" progId="AutoCAD.Drawing.16">
                  <p:embed/>
                  <p:pic>
                    <p:nvPicPr>
                      <p:cNvPr id="0" name=""/>
                      <p:cNvPicPr/>
                      <p:nvPr/>
                    </p:nvPicPr>
                    <p:blipFill>
                      <a:blip r:embed="rId8"/>
                      <a:stretch>
                        <a:fillRect/>
                      </a:stretch>
                    </p:blipFill>
                    <p:spPr>
                      <a:xfrm>
                        <a:off x="467544" y="2888940"/>
                        <a:ext cx="8214045" cy="342038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4" name="TextBox 13"/>
              <p:cNvSpPr txBox="1"/>
              <p:nvPr/>
            </p:nvSpPr>
            <p:spPr>
              <a:xfrm>
                <a:off x="1288243" y="5519739"/>
                <a:ext cx="3293594" cy="307777"/>
              </a:xfrm>
              <a:prstGeom prst="rect">
                <a:avLst/>
              </a:prstGeom>
              <a:noFill/>
            </p:spPr>
            <p:txBody>
              <a:bodyPr wrap="none" lIns="0" tIns="0" rIns="0" bIns="0" rtlCol="0">
                <a:spAutoFit/>
              </a:bodyPr>
              <a:lstStyle/>
              <a:p>
                <a14:m>
                  <m:oMath xmlns:m="http://schemas.openxmlformats.org/officeDocument/2006/math">
                    <m:sSup>
                      <m:sSupPr>
                        <m:ctrlPr>
                          <a:rPr lang="en-US" sz="2000" i="1" smtClean="0">
                            <a:solidFill>
                              <a:srgbClr val="0000FF"/>
                            </a:solidFill>
                            <a:latin typeface="Cambria Math" panose="02040503050406030204" pitchFamily="18" charset="0"/>
                          </a:rPr>
                        </m:ctrlPr>
                      </m:sSupPr>
                      <m:e>
                        <m:r>
                          <a:rPr lang="en-US" sz="2000" i="1" smtClean="0">
                            <a:solidFill>
                              <a:srgbClr val="0000FF"/>
                            </a:solidFill>
                            <a:latin typeface="Cambria Math" panose="02040503050406030204" pitchFamily="18" charset="0"/>
                            <a:ea typeface="Cambria Math" panose="02040503050406030204" pitchFamily="18" charset="0"/>
                          </a:rPr>
                          <m:t>𝜋</m:t>
                        </m:r>
                      </m:e>
                      <m:sup>
                        <m:r>
                          <a:rPr lang="en-US" sz="2000" b="0" i="1" smtClean="0">
                            <a:solidFill>
                              <a:srgbClr val="0000FF"/>
                            </a:solidFill>
                            <a:latin typeface="Cambria Math" panose="02040503050406030204" pitchFamily="18" charset="0"/>
                          </a:rPr>
                          <m:t>+</m:t>
                        </m:r>
                      </m:sup>
                    </m:sSup>
                    <m:r>
                      <a:rPr lang="en-US" sz="2000" b="0" i="1" smtClean="0">
                        <a:solidFill>
                          <a:srgbClr val="0000FF"/>
                        </a:solidFill>
                        <a:latin typeface="Cambria Math" panose="02040503050406030204" pitchFamily="18" charset="0"/>
                      </a:rPr>
                      <m:t> </m:t>
                    </m:r>
                    <m:r>
                      <a:rPr lang="en-US" sz="2000" b="0" i="1" smtClean="0">
                        <a:solidFill>
                          <a:srgbClr val="0000FF"/>
                        </a:solidFill>
                        <a:latin typeface="Cambria Math" panose="02040503050406030204" pitchFamily="18" charset="0"/>
                        <a:ea typeface="Cambria Math" panose="02040503050406030204" pitchFamily="18" charset="0"/>
                      </a:rPr>
                      <m:t>→ </m:t>
                    </m:r>
                    <m:sSubSup>
                      <m:sSubSupPr>
                        <m:ctrlPr>
                          <a:rPr lang="en-US" sz="2000" b="0" i="1" smtClean="0">
                            <a:solidFill>
                              <a:srgbClr val="0000FF"/>
                            </a:solidFill>
                            <a:latin typeface="Cambria Math" panose="02040503050406030204" pitchFamily="18" charset="0"/>
                            <a:ea typeface="Cambria Math" panose="02040503050406030204" pitchFamily="18" charset="0"/>
                          </a:rPr>
                        </m:ctrlPr>
                      </m:sSubSupPr>
                      <m:e>
                        <m:r>
                          <a:rPr lang="en-US" sz="2000" b="0" i="1" smtClean="0">
                            <a:solidFill>
                              <a:srgbClr val="0000FF"/>
                            </a:solidFill>
                            <a:latin typeface="Cambria Math" panose="02040503050406030204" pitchFamily="18" charset="0"/>
                            <a:ea typeface="Cambria Math" panose="02040503050406030204" pitchFamily="18" charset="0"/>
                          </a:rPr>
                          <m:t>𝜇</m:t>
                        </m:r>
                      </m:e>
                      <m:sub>
                        <m:r>
                          <a:rPr lang="en-US" sz="2000" b="0" i="1" smtClean="0">
                            <a:solidFill>
                              <a:srgbClr val="0000FF"/>
                            </a:solidFill>
                            <a:latin typeface="Cambria Math" panose="02040503050406030204" pitchFamily="18" charset="0"/>
                            <a:ea typeface="Cambria Math" panose="02040503050406030204" pitchFamily="18" charset="0"/>
                          </a:rPr>
                          <m:t>𝑅</m:t>
                        </m:r>
                      </m:sub>
                      <m:sup>
                        <m:r>
                          <a:rPr lang="en-US" sz="2000" b="0" i="1" smtClean="0">
                            <a:solidFill>
                              <a:srgbClr val="0000FF"/>
                            </a:solidFill>
                            <a:latin typeface="Cambria Math" panose="02040503050406030204" pitchFamily="18" charset="0"/>
                            <a:ea typeface="Cambria Math" panose="02040503050406030204" pitchFamily="18" charset="0"/>
                          </a:rPr>
                          <m:t>+</m:t>
                        </m:r>
                      </m:sup>
                    </m:sSubSup>
                    <m:r>
                      <a:rPr lang="en-US" sz="2000" b="0" i="1" smtClean="0">
                        <a:solidFill>
                          <a:srgbClr val="0000FF"/>
                        </a:solidFill>
                        <a:latin typeface="Cambria Math" panose="02040503050406030204" pitchFamily="18" charset="0"/>
                        <a:ea typeface="Cambria Math" panose="02040503050406030204" pitchFamily="18" charset="0"/>
                      </a:rPr>
                      <m:t> </m:t>
                    </m:r>
                    <m:r>
                      <a:rPr lang="en-US" sz="2000" b="0" i="1" smtClean="0">
                        <a:solidFill>
                          <a:srgbClr val="0000FF"/>
                        </a:solidFill>
                        <a:latin typeface="Cambria Math" panose="02040503050406030204" pitchFamily="18" charset="0"/>
                        <a:ea typeface="Cambria Math" panose="02040503050406030204" pitchFamily="18" charset="0"/>
                      </a:rPr>
                      <m:t>𝑣</m:t>
                    </m:r>
                  </m:oMath>
                </a14:m>
                <a:r>
                  <a:rPr lang="en-US" sz="2000" dirty="0">
                    <a:solidFill>
                      <a:srgbClr val="0000FF"/>
                    </a:solidFill>
                  </a:rPr>
                  <a:t>, </a:t>
                </a:r>
                <a14:m>
                  <m:oMath xmlns:m="http://schemas.openxmlformats.org/officeDocument/2006/math">
                    <m:sSup>
                      <m:sSupPr>
                        <m:ctrlPr>
                          <a:rPr lang="en-US" sz="2000" i="1">
                            <a:solidFill>
                              <a:srgbClr val="0000FF"/>
                            </a:solidFill>
                            <a:latin typeface="Cambria Math" panose="02040503050406030204" pitchFamily="18" charset="0"/>
                          </a:rPr>
                        </m:ctrlPr>
                      </m:sSupPr>
                      <m:e>
                        <m:r>
                          <a:rPr lang="en-US" sz="2000" b="0" i="1" smtClean="0">
                            <a:solidFill>
                              <a:srgbClr val="0000FF"/>
                            </a:solidFill>
                            <a:latin typeface="Cambria Math" panose="02040503050406030204" pitchFamily="18" charset="0"/>
                          </a:rPr>
                          <m:t>        </m:t>
                        </m:r>
                        <m:r>
                          <a:rPr lang="en-US" sz="2000" i="1">
                            <a:solidFill>
                              <a:srgbClr val="0000FF"/>
                            </a:solidFill>
                            <a:latin typeface="Cambria Math" panose="02040503050406030204" pitchFamily="18" charset="0"/>
                            <a:ea typeface="Cambria Math" panose="02040503050406030204" pitchFamily="18" charset="0"/>
                          </a:rPr>
                          <m:t>𝜋</m:t>
                        </m:r>
                      </m:e>
                      <m:sup>
                        <m:r>
                          <a:rPr lang="en-US" sz="2000" b="0" i="1" smtClean="0">
                            <a:solidFill>
                              <a:srgbClr val="0000FF"/>
                            </a:solidFill>
                            <a:latin typeface="Cambria Math" panose="02040503050406030204" pitchFamily="18" charset="0"/>
                            <a:ea typeface="Cambria Math" panose="02040503050406030204" pitchFamily="18" charset="0"/>
                          </a:rPr>
                          <m:t>+</m:t>
                        </m:r>
                      </m:sup>
                    </m:sSup>
                    <m:r>
                      <a:rPr lang="en-US" sz="2000" i="1">
                        <a:solidFill>
                          <a:srgbClr val="0000FF"/>
                        </a:solidFill>
                        <a:latin typeface="Cambria Math" panose="02040503050406030204" pitchFamily="18" charset="0"/>
                      </a:rPr>
                      <m:t> </m:t>
                    </m:r>
                    <m:r>
                      <a:rPr lang="en-US" sz="2000" i="1">
                        <a:solidFill>
                          <a:srgbClr val="0000FF"/>
                        </a:solidFill>
                        <a:latin typeface="Cambria Math" panose="02040503050406030204" pitchFamily="18" charset="0"/>
                        <a:ea typeface="Cambria Math" panose="02040503050406030204" pitchFamily="18" charset="0"/>
                      </a:rPr>
                      <m:t>→ </m:t>
                    </m:r>
                    <m:sSubSup>
                      <m:sSubSupPr>
                        <m:ctrlPr>
                          <a:rPr lang="en-US" sz="2000" i="1">
                            <a:solidFill>
                              <a:srgbClr val="0000FF"/>
                            </a:solidFill>
                            <a:latin typeface="Cambria Math" panose="02040503050406030204" pitchFamily="18" charset="0"/>
                            <a:ea typeface="Cambria Math" panose="02040503050406030204" pitchFamily="18" charset="0"/>
                          </a:rPr>
                        </m:ctrlPr>
                      </m:sSubSupPr>
                      <m:e>
                        <m:r>
                          <a:rPr lang="en-US" sz="2000" i="1">
                            <a:solidFill>
                              <a:srgbClr val="0000FF"/>
                            </a:solidFill>
                            <a:latin typeface="Cambria Math" panose="02040503050406030204" pitchFamily="18" charset="0"/>
                            <a:ea typeface="Cambria Math" panose="02040503050406030204" pitchFamily="18" charset="0"/>
                          </a:rPr>
                          <m:t>𝜇</m:t>
                        </m:r>
                      </m:e>
                      <m:sub>
                        <m:r>
                          <a:rPr lang="en-US" sz="2000" b="0" i="1" smtClean="0">
                            <a:solidFill>
                              <a:srgbClr val="0000FF"/>
                            </a:solidFill>
                            <a:latin typeface="Cambria Math" panose="02040503050406030204" pitchFamily="18" charset="0"/>
                            <a:ea typeface="Cambria Math" panose="02040503050406030204" pitchFamily="18" charset="0"/>
                          </a:rPr>
                          <m:t>𝑅</m:t>
                        </m:r>
                      </m:sub>
                      <m:sup>
                        <m:r>
                          <a:rPr lang="en-US" sz="2000" b="0" i="1" smtClean="0">
                            <a:solidFill>
                              <a:srgbClr val="0000FF"/>
                            </a:solidFill>
                            <a:latin typeface="Cambria Math" panose="02040503050406030204" pitchFamily="18" charset="0"/>
                            <a:ea typeface="Cambria Math" panose="02040503050406030204" pitchFamily="18" charset="0"/>
                          </a:rPr>
                          <m:t>+</m:t>
                        </m:r>
                      </m:sup>
                    </m:sSubSup>
                    <m:r>
                      <a:rPr lang="en-US" sz="2000" i="1">
                        <a:solidFill>
                          <a:srgbClr val="0000FF"/>
                        </a:solidFill>
                        <a:latin typeface="Cambria Math" panose="02040503050406030204" pitchFamily="18" charset="0"/>
                        <a:ea typeface="Cambria Math" panose="02040503050406030204" pitchFamily="18" charset="0"/>
                      </a:rPr>
                      <m:t> </m:t>
                    </m:r>
                    <m:acc>
                      <m:accPr>
                        <m:chr m:val="̅"/>
                        <m:ctrlPr>
                          <a:rPr lang="en-US" sz="2000" i="1" smtClean="0">
                            <a:solidFill>
                              <a:srgbClr val="0000FF"/>
                            </a:solidFill>
                            <a:latin typeface="Cambria Math" panose="02040503050406030204" pitchFamily="18" charset="0"/>
                            <a:ea typeface="Cambria Math" panose="02040503050406030204" pitchFamily="18" charset="0"/>
                          </a:rPr>
                        </m:ctrlPr>
                      </m:accPr>
                      <m:e>
                        <m:r>
                          <a:rPr lang="en-US" sz="2000" b="0" i="1" smtClean="0">
                            <a:solidFill>
                              <a:srgbClr val="0000FF"/>
                            </a:solidFill>
                            <a:latin typeface="Cambria Math" panose="02040503050406030204" pitchFamily="18" charset="0"/>
                            <a:ea typeface="Cambria Math" panose="02040503050406030204" pitchFamily="18" charset="0"/>
                          </a:rPr>
                          <m:t>𝑣</m:t>
                        </m:r>
                      </m:e>
                    </m:acc>
                    <m:r>
                      <a:rPr lang="en-US" sz="2000" b="0" i="1" dirty="0" smtClean="0">
                        <a:solidFill>
                          <a:srgbClr val="0000FF"/>
                        </a:solidFill>
                        <a:latin typeface="Cambria Math" panose="02040503050406030204" pitchFamily="18" charset="0"/>
                        <a:ea typeface="Cambria Math" panose="02040503050406030204" pitchFamily="18" charset="0"/>
                      </a:rPr>
                      <m:t>,</m:t>
                    </m:r>
                  </m:oMath>
                </a14:m>
                <a:r>
                  <a:rPr lang="en-US" sz="2000" dirty="0">
                    <a:solidFill>
                      <a:srgbClr val="0000FF"/>
                    </a:solidFill>
                  </a:rPr>
                  <a:t>  </a:t>
                </a:r>
                <a:endParaRPr lang="en-US" sz="20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288243" y="5519739"/>
                <a:ext cx="3293594" cy="307777"/>
              </a:xfrm>
              <a:prstGeom prst="rect">
                <a:avLst/>
              </a:prstGeom>
              <a:blipFill rotWithShape="0">
                <a:blip r:embed="rId11"/>
                <a:stretch>
                  <a:fillRect l="-1848" t="-25490" r="-4251" b="-49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288243" y="5835717"/>
                <a:ext cx="3420295" cy="307777"/>
              </a:xfrm>
              <a:prstGeom prst="rect">
                <a:avLst/>
              </a:prstGeom>
              <a:noFill/>
            </p:spPr>
            <p:txBody>
              <a:bodyPr wrap="none" lIns="0" tIns="0" rIns="0" bIns="0" rtlCol="0">
                <a:spAutoFit/>
              </a:bodyPr>
              <a:lstStyle/>
              <a:p>
                <a14:m>
                  <m:oMath xmlns:m="http://schemas.openxmlformats.org/officeDocument/2006/math">
                    <m:sSup>
                      <m:sSupPr>
                        <m:ctrlPr>
                          <a:rPr lang="en-US" sz="2000" i="1" smtClean="0">
                            <a:solidFill>
                              <a:srgbClr val="FF0000"/>
                            </a:solidFill>
                            <a:latin typeface="Cambria Math" panose="02040503050406030204" pitchFamily="18" charset="0"/>
                          </a:rPr>
                        </m:ctrlPr>
                      </m:sSupPr>
                      <m:e>
                        <m:r>
                          <a:rPr lang="en-US" sz="2000" i="1" smtClean="0">
                            <a:solidFill>
                              <a:srgbClr val="FF0000"/>
                            </a:solidFill>
                            <a:latin typeface="Cambria Math" panose="02040503050406030204" pitchFamily="18" charset="0"/>
                            <a:ea typeface="Cambria Math" panose="02040503050406030204" pitchFamily="18" charset="0"/>
                          </a:rPr>
                          <m:t>𝜋</m:t>
                        </m:r>
                      </m:e>
                      <m:sup>
                        <m:r>
                          <a:rPr lang="en-US" sz="2000" b="0" i="1" smtClean="0">
                            <a:solidFill>
                              <a:srgbClr val="FF0000"/>
                            </a:solidFill>
                            <a:latin typeface="Cambria Math" panose="02040503050406030204" pitchFamily="18" charset="0"/>
                          </a:rPr>
                          <m:t>−</m:t>
                        </m:r>
                      </m:sup>
                    </m:sSup>
                    <m:r>
                      <a:rPr lang="en-US" sz="2000" b="0" i="1" smtClean="0">
                        <a:solidFill>
                          <a:srgbClr val="FF0000"/>
                        </a:solidFill>
                        <a:latin typeface="Cambria Math" panose="02040503050406030204" pitchFamily="18" charset="0"/>
                      </a:rPr>
                      <m:t> </m:t>
                    </m:r>
                    <m:r>
                      <a:rPr lang="en-US" sz="2000" b="0" i="1" smtClean="0">
                        <a:solidFill>
                          <a:srgbClr val="FF0000"/>
                        </a:solidFill>
                        <a:latin typeface="Cambria Math" panose="02040503050406030204" pitchFamily="18" charset="0"/>
                        <a:ea typeface="Cambria Math" panose="02040503050406030204" pitchFamily="18" charset="0"/>
                      </a:rPr>
                      <m:t>→ </m:t>
                    </m:r>
                    <m:sSubSup>
                      <m:sSubSupPr>
                        <m:ctrlPr>
                          <a:rPr lang="en-US" sz="2000" b="0" i="1" smtClean="0">
                            <a:solidFill>
                              <a:srgbClr val="FF0000"/>
                            </a:solidFill>
                            <a:latin typeface="Cambria Math" panose="02040503050406030204" pitchFamily="18" charset="0"/>
                            <a:ea typeface="Cambria Math" panose="02040503050406030204" pitchFamily="18" charset="0"/>
                          </a:rPr>
                        </m:ctrlPr>
                      </m:sSubSupPr>
                      <m:e>
                        <m:r>
                          <a:rPr lang="en-US" sz="2000" b="0" i="1" smtClean="0">
                            <a:solidFill>
                              <a:srgbClr val="FF0000"/>
                            </a:solidFill>
                            <a:latin typeface="Cambria Math" panose="02040503050406030204" pitchFamily="18" charset="0"/>
                            <a:ea typeface="Cambria Math" panose="02040503050406030204" pitchFamily="18" charset="0"/>
                          </a:rPr>
                          <m:t>𝜇</m:t>
                        </m:r>
                      </m:e>
                      <m:sub>
                        <m:r>
                          <a:rPr lang="en-US" sz="2000" b="0" i="1" smtClean="0">
                            <a:solidFill>
                              <a:srgbClr val="FF0000"/>
                            </a:solidFill>
                            <a:latin typeface="Cambria Math" panose="02040503050406030204" pitchFamily="18" charset="0"/>
                            <a:ea typeface="Cambria Math" panose="02040503050406030204" pitchFamily="18" charset="0"/>
                          </a:rPr>
                          <m:t>𝐿</m:t>
                        </m:r>
                      </m:sub>
                      <m:sup>
                        <m:r>
                          <a:rPr lang="en-US" sz="2000" b="0" i="1" smtClean="0">
                            <a:solidFill>
                              <a:srgbClr val="FF0000"/>
                            </a:solidFill>
                            <a:latin typeface="Cambria Math" panose="02040503050406030204" pitchFamily="18" charset="0"/>
                            <a:ea typeface="Cambria Math" panose="02040503050406030204" pitchFamily="18" charset="0"/>
                          </a:rPr>
                          <m:t>−</m:t>
                        </m:r>
                      </m:sup>
                    </m:sSubSup>
                    <m:r>
                      <a:rPr lang="en-US" sz="2000" b="0" i="1" smtClean="0">
                        <a:solidFill>
                          <a:srgbClr val="FF0000"/>
                        </a:solidFill>
                        <a:latin typeface="Cambria Math" panose="02040503050406030204" pitchFamily="18" charset="0"/>
                        <a:ea typeface="Cambria Math" panose="02040503050406030204" pitchFamily="18" charset="0"/>
                      </a:rPr>
                      <m:t> </m:t>
                    </m:r>
                    <m:acc>
                      <m:accPr>
                        <m:chr m:val="̅"/>
                        <m:ctrlPr>
                          <a:rPr lang="en-US" sz="2000" b="0" i="1" smtClean="0">
                            <a:solidFill>
                              <a:srgbClr val="FF0000"/>
                            </a:solidFill>
                            <a:latin typeface="Cambria Math" panose="02040503050406030204" pitchFamily="18" charset="0"/>
                            <a:ea typeface="Cambria Math" panose="02040503050406030204" pitchFamily="18" charset="0"/>
                          </a:rPr>
                        </m:ctrlPr>
                      </m:accPr>
                      <m:e>
                        <m:r>
                          <a:rPr lang="en-US" sz="2000" b="0" i="1" smtClean="0">
                            <a:solidFill>
                              <a:srgbClr val="FF0000"/>
                            </a:solidFill>
                            <a:latin typeface="Cambria Math" panose="02040503050406030204" pitchFamily="18" charset="0"/>
                            <a:ea typeface="Cambria Math" panose="02040503050406030204" pitchFamily="18" charset="0"/>
                          </a:rPr>
                          <m:t>𝑣</m:t>
                        </m:r>
                      </m:e>
                    </m:acc>
                  </m:oMath>
                </a14:m>
                <a:r>
                  <a:rPr lang="en-US" sz="2000" dirty="0">
                    <a:solidFill>
                      <a:srgbClr val="FF0000"/>
                    </a:solidFill>
                  </a:rPr>
                  <a:t>, </a:t>
                </a:r>
                <a14:m>
                  <m:oMath xmlns:m="http://schemas.openxmlformats.org/officeDocument/2006/math">
                    <m:sSup>
                      <m:sSupPr>
                        <m:ctrlPr>
                          <a:rPr lang="en-US" sz="2000" i="1">
                            <a:solidFill>
                              <a:srgbClr val="FF0000"/>
                            </a:solidFill>
                            <a:latin typeface="Cambria Math" panose="02040503050406030204" pitchFamily="18" charset="0"/>
                          </a:rPr>
                        </m:ctrlPr>
                      </m:sSupPr>
                      <m:e>
                        <m:r>
                          <a:rPr lang="en-US" sz="2000" b="0" i="1" smtClean="0">
                            <a:solidFill>
                              <a:srgbClr val="FF0000"/>
                            </a:solidFill>
                            <a:latin typeface="Cambria Math" panose="02040503050406030204" pitchFamily="18" charset="0"/>
                          </a:rPr>
                          <m:t>        </m:t>
                        </m:r>
                        <m:r>
                          <a:rPr lang="en-US" sz="2000" i="1">
                            <a:solidFill>
                              <a:srgbClr val="FF0000"/>
                            </a:solidFill>
                            <a:latin typeface="Cambria Math" panose="02040503050406030204" pitchFamily="18" charset="0"/>
                            <a:ea typeface="Cambria Math" panose="02040503050406030204" pitchFamily="18" charset="0"/>
                          </a:rPr>
                          <m:t>𝜋</m:t>
                        </m:r>
                      </m:e>
                      <m:sup>
                        <m:r>
                          <a:rPr lang="en-US" sz="2000" b="0" i="1" smtClean="0">
                            <a:solidFill>
                              <a:srgbClr val="FF0000"/>
                            </a:solidFill>
                            <a:latin typeface="Cambria Math" panose="02040503050406030204" pitchFamily="18" charset="0"/>
                            <a:ea typeface="Cambria Math" panose="02040503050406030204" pitchFamily="18" charset="0"/>
                          </a:rPr>
                          <m:t>−</m:t>
                        </m:r>
                      </m:sup>
                    </m:sSup>
                    <m:r>
                      <a:rPr lang="en-US" sz="2000" i="1">
                        <a:solidFill>
                          <a:srgbClr val="FF0000"/>
                        </a:solidFill>
                        <a:latin typeface="Cambria Math" panose="02040503050406030204" pitchFamily="18" charset="0"/>
                      </a:rPr>
                      <m:t> </m:t>
                    </m:r>
                    <m:r>
                      <a:rPr lang="en-US" sz="2000" i="1">
                        <a:solidFill>
                          <a:srgbClr val="FF0000"/>
                        </a:solidFill>
                        <a:latin typeface="Cambria Math" panose="02040503050406030204" pitchFamily="18" charset="0"/>
                        <a:ea typeface="Cambria Math" panose="02040503050406030204" pitchFamily="18" charset="0"/>
                      </a:rPr>
                      <m:t>→ </m:t>
                    </m:r>
                    <m:sSubSup>
                      <m:sSubSupPr>
                        <m:ctrlPr>
                          <a:rPr lang="en-US" sz="2000" i="1">
                            <a:solidFill>
                              <a:srgbClr val="FF0000"/>
                            </a:solidFill>
                            <a:latin typeface="Cambria Math" panose="02040503050406030204" pitchFamily="18" charset="0"/>
                            <a:ea typeface="Cambria Math" panose="02040503050406030204" pitchFamily="18" charset="0"/>
                          </a:rPr>
                        </m:ctrlPr>
                      </m:sSubSupPr>
                      <m:e>
                        <m:r>
                          <a:rPr lang="en-US" sz="2000" i="1">
                            <a:solidFill>
                              <a:srgbClr val="FF0000"/>
                            </a:solidFill>
                            <a:latin typeface="Cambria Math" panose="02040503050406030204" pitchFamily="18" charset="0"/>
                            <a:ea typeface="Cambria Math" panose="02040503050406030204" pitchFamily="18" charset="0"/>
                          </a:rPr>
                          <m:t>𝜇</m:t>
                        </m:r>
                      </m:e>
                      <m:sub>
                        <m:r>
                          <a:rPr lang="en-US" sz="2000" b="0" i="1" smtClean="0">
                            <a:solidFill>
                              <a:srgbClr val="FF0000"/>
                            </a:solidFill>
                            <a:latin typeface="Cambria Math" panose="02040503050406030204" pitchFamily="18" charset="0"/>
                            <a:ea typeface="Cambria Math" panose="02040503050406030204" pitchFamily="18" charset="0"/>
                          </a:rPr>
                          <m:t>𝐿</m:t>
                        </m:r>
                      </m:sub>
                      <m:sup>
                        <m:r>
                          <a:rPr lang="en-US" sz="2000" b="0" i="1" smtClean="0">
                            <a:solidFill>
                              <a:srgbClr val="FF0000"/>
                            </a:solidFill>
                            <a:latin typeface="Cambria Math" panose="02040503050406030204" pitchFamily="18" charset="0"/>
                            <a:ea typeface="Cambria Math" panose="02040503050406030204" pitchFamily="18" charset="0"/>
                          </a:rPr>
                          <m:t>−</m:t>
                        </m:r>
                      </m:sup>
                    </m:sSubSup>
                    <m:r>
                      <a:rPr lang="en-US" sz="2000" i="1">
                        <a:solidFill>
                          <a:srgbClr val="FF0000"/>
                        </a:solidFill>
                        <a:latin typeface="Cambria Math" panose="02040503050406030204" pitchFamily="18" charset="0"/>
                        <a:ea typeface="Cambria Math" panose="02040503050406030204" pitchFamily="18" charset="0"/>
                      </a:rPr>
                      <m:t> </m:t>
                    </m:r>
                    <m:r>
                      <a:rPr lang="en-US" sz="2000" b="0" i="1" smtClean="0">
                        <a:solidFill>
                          <a:srgbClr val="FF0000"/>
                        </a:solidFill>
                        <a:latin typeface="Cambria Math" panose="02040503050406030204" pitchFamily="18" charset="0"/>
                        <a:ea typeface="Cambria Math" panose="02040503050406030204" pitchFamily="18" charset="0"/>
                      </a:rPr>
                      <m:t>𝑣</m:t>
                    </m:r>
                    <m:r>
                      <a:rPr lang="en-US" sz="2000" b="0" i="1" smtClean="0">
                        <a:solidFill>
                          <a:srgbClr val="FF0000"/>
                        </a:solidFill>
                        <a:latin typeface="Cambria Math" panose="02040503050406030204" pitchFamily="18" charset="0"/>
                      </a:rPr>
                      <m:t>.</m:t>
                    </m:r>
                  </m:oMath>
                </a14:m>
                <a:r>
                  <a:rPr lang="en-US" sz="2000" dirty="0">
                    <a:solidFill>
                      <a:srgbClr val="FF0000"/>
                    </a:solidFill>
                  </a:rPr>
                  <a:t> </a:t>
                </a:r>
                <a:r>
                  <a:rPr lang="en-US" sz="2000" dirty="0">
                    <a:solidFill>
                      <a:srgbClr val="0000FF"/>
                    </a:solidFill>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1288243" y="5835717"/>
                <a:ext cx="3420295" cy="307777"/>
              </a:xfrm>
              <a:prstGeom prst="rect">
                <a:avLst/>
              </a:prstGeom>
              <a:blipFill rotWithShape="0">
                <a:blip r:embed="rId12"/>
                <a:stretch>
                  <a:fillRect l="-1783" t="-25490" b="-49020"/>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ext uri="{D42A27DB-BD31-4B8C-83A1-F6EECF244321}">
                <p14:modId xmlns:p14="http://schemas.microsoft.com/office/powerpoint/2010/main" val="1608703310"/>
              </p:ext>
            </p:extLst>
          </p:nvPr>
        </p:nvGraphicFramePr>
        <p:xfrm>
          <a:off x="5360988" y="1304764"/>
          <a:ext cx="2811412" cy="423122"/>
        </p:xfrm>
        <a:graphic>
          <a:graphicData uri="http://schemas.openxmlformats.org/presentationml/2006/ole">
            <mc:AlternateContent xmlns:mc="http://schemas.openxmlformats.org/markup-compatibility/2006">
              <mc:Choice xmlns:v="urn:schemas-microsoft-com:vml" Requires="v">
                <p:oleObj spid="_x0000_s29875" name="Equation" r:id="rId13" imgW="1536480" imgH="228600" progId="Equation.DSMT4">
                  <p:embed/>
                </p:oleObj>
              </mc:Choice>
              <mc:Fallback>
                <p:oleObj name="Equation" r:id="rId13" imgW="1536480" imgH="228600" progId="Equation.DSMT4">
                  <p:embed/>
                  <p:pic>
                    <p:nvPicPr>
                      <p:cNvPr id="0" name=""/>
                      <p:cNvPicPr/>
                      <p:nvPr/>
                    </p:nvPicPr>
                    <p:blipFill>
                      <a:blip r:embed="rId14"/>
                      <a:stretch>
                        <a:fillRect/>
                      </a:stretch>
                    </p:blipFill>
                    <p:spPr>
                      <a:xfrm>
                        <a:off x="5360988" y="1304764"/>
                        <a:ext cx="2811412" cy="42312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7" name="TextBox 16"/>
              <p:cNvSpPr txBox="1"/>
              <p:nvPr/>
            </p:nvSpPr>
            <p:spPr>
              <a:xfrm>
                <a:off x="4535996" y="-27384"/>
                <a:ext cx="1260140" cy="5009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rgbClr val="0000FF"/>
                              </a:solidFill>
                              <a:latin typeface="Cambria Math" panose="02040503050406030204" pitchFamily="18" charset="0"/>
                            </a:rPr>
                          </m:ctrlPr>
                        </m:sSubPr>
                        <m:e>
                          <m:r>
                            <a:rPr lang="en-US" sz="1600" i="1" dirty="0" smtClean="0">
                              <a:solidFill>
                                <a:srgbClr val="0000FF"/>
                              </a:solidFill>
                              <a:latin typeface="Cambria Math" panose="02040503050406030204" pitchFamily="18" charset="0"/>
                              <a:ea typeface="Cambria Math" panose="02040503050406030204" pitchFamily="18" charset="0"/>
                            </a:rPr>
                            <m:t>𝜓</m:t>
                          </m:r>
                        </m:e>
                        <m:sub>
                          <m:r>
                            <a:rPr lang="en-US" sz="1600" i="1" dirty="0">
                              <a:solidFill>
                                <a:srgbClr val="0000FF"/>
                              </a:solidFill>
                              <a:latin typeface="Cambria Math" panose="02040503050406030204" pitchFamily="18" charset="0"/>
                            </a:rPr>
                            <m:t>𝐿</m:t>
                          </m:r>
                        </m:sub>
                      </m:sSub>
                      <m:r>
                        <a:rPr lang="en-US" sz="1600" b="0" i="1" dirty="0" smtClean="0">
                          <a:solidFill>
                            <a:srgbClr val="0000FF"/>
                          </a:solidFill>
                          <a:latin typeface="Cambria Math" panose="02040503050406030204" pitchFamily="18" charset="0"/>
                        </a:rPr>
                        <m:t>= </m:t>
                      </m:r>
                      <m:f>
                        <m:fPr>
                          <m:ctrlPr>
                            <a:rPr lang="en-US" sz="1600" i="1" dirty="0">
                              <a:solidFill>
                                <a:srgbClr val="0000FF"/>
                              </a:solidFill>
                              <a:latin typeface="Cambria Math" panose="02040503050406030204" pitchFamily="18" charset="0"/>
                            </a:rPr>
                          </m:ctrlPr>
                        </m:fPr>
                        <m:num>
                          <m:sSub>
                            <m:sSubPr>
                              <m:ctrlPr>
                                <a:rPr lang="en-US" sz="1600" i="1" dirty="0">
                                  <a:solidFill>
                                    <a:srgbClr val="0000FF"/>
                                  </a:solidFill>
                                  <a:latin typeface="Cambria Math" panose="02040503050406030204" pitchFamily="18" charset="0"/>
                                </a:rPr>
                              </m:ctrlPr>
                            </m:sSubPr>
                            <m:e>
                              <m:r>
                                <a:rPr lang="en-US" sz="1600" b="0" i="1" dirty="0" smtClean="0">
                                  <a:solidFill>
                                    <a:srgbClr val="0000FF"/>
                                  </a:solidFill>
                                  <a:latin typeface="Cambria Math" panose="02040503050406030204" pitchFamily="18" charset="0"/>
                                </a:rPr>
                                <m:t>𝑣</m:t>
                              </m:r>
                            </m:e>
                            <m:sub>
                              <m:r>
                                <a:rPr lang="en-US" sz="1600" i="1" dirty="0">
                                  <a:solidFill>
                                    <a:srgbClr val="0000FF"/>
                                  </a:solidFill>
                                  <a:latin typeface="Cambria Math" panose="02040503050406030204" pitchFamily="18" charset="0"/>
                                </a:rPr>
                                <m:t>𝐿</m:t>
                              </m:r>
                            </m:sub>
                          </m:sSub>
                          <m:r>
                            <a:rPr lang="en-US" sz="1600" i="1" dirty="0">
                              <a:solidFill>
                                <a:srgbClr val="0000FF"/>
                              </a:solidFill>
                              <a:latin typeface="Cambria Math" panose="02040503050406030204" pitchFamily="18" charset="0"/>
                            </a:rPr>
                            <m:t>+ </m:t>
                          </m:r>
                          <m:sSub>
                            <m:sSubPr>
                              <m:ctrlPr>
                                <a:rPr lang="en-US" sz="1600" i="1" dirty="0">
                                  <a:solidFill>
                                    <a:srgbClr val="0000FF"/>
                                  </a:solidFill>
                                  <a:latin typeface="Cambria Math" panose="02040503050406030204" pitchFamily="18" charset="0"/>
                                </a:rPr>
                              </m:ctrlPr>
                            </m:sSubPr>
                            <m:e>
                              <m:acc>
                                <m:accPr>
                                  <m:chr m:val="̅"/>
                                  <m:ctrlPr>
                                    <a:rPr lang="en-US" sz="1600" i="1" dirty="0" smtClean="0">
                                      <a:solidFill>
                                        <a:srgbClr val="0000FF"/>
                                      </a:solidFill>
                                      <a:latin typeface="Cambria Math" panose="02040503050406030204" pitchFamily="18" charset="0"/>
                                    </a:rPr>
                                  </m:ctrlPr>
                                </m:accPr>
                                <m:e>
                                  <m:r>
                                    <a:rPr lang="en-US" sz="1600" b="0" i="1" dirty="0" smtClean="0">
                                      <a:solidFill>
                                        <a:srgbClr val="0000FF"/>
                                      </a:solidFill>
                                      <a:latin typeface="Cambria Math" panose="02040503050406030204" pitchFamily="18" charset="0"/>
                                    </a:rPr>
                                    <m:t>𝑣</m:t>
                                  </m:r>
                                </m:e>
                              </m:acc>
                            </m:e>
                            <m:sub>
                              <m:r>
                                <a:rPr lang="en-US" sz="1600" i="1" dirty="0">
                                  <a:solidFill>
                                    <a:srgbClr val="0000FF"/>
                                  </a:solidFill>
                                  <a:latin typeface="Cambria Math" panose="02040503050406030204" pitchFamily="18" charset="0"/>
                                </a:rPr>
                                <m:t>𝑅</m:t>
                              </m:r>
                            </m:sub>
                          </m:sSub>
                        </m:num>
                        <m:den>
                          <m:rad>
                            <m:radPr>
                              <m:degHide m:val="on"/>
                              <m:ctrlPr>
                                <a:rPr lang="en-US" sz="1600" i="1" dirty="0">
                                  <a:solidFill>
                                    <a:srgbClr val="0000FF"/>
                                  </a:solidFill>
                                  <a:latin typeface="Cambria Math" panose="02040503050406030204" pitchFamily="18" charset="0"/>
                                </a:rPr>
                              </m:ctrlPr>
                            </m:radPr>
                            <m:deg/>
                            <m:e>
                              <m:r>
                                <a:rPr lang="en-US" sz="1600" i="1" dirty="0">
                                  <a:solidFill>
                                    <a:srgbClr val="0000FF"/>
                                  </a:solidFill>
                                  <a:latin typeface="Cambria Math" panose="02040503050406030204" pitchFamily="18" charset="0"/>
                                </a:rPr>
                                <m:t>2</m:t>
                              </m:r>
                            </m:e>
                          </m:rad>
                        </m:den>
                      </m:f>
                    </m:oMath>
                  </m:oMathPara>
                </a14:m>
                <a:endParaRPr lang="en-US" sz="1600" dirty="0">
                  <a:solidFill>
                    <a:srgbClr val="0000FF"/>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535996" y="-27384"/>
                <a:ext cx="1260140" cy="500971"/>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684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71500" y="605587"/>
                <a:ext cx="9000492" cy="8775031"/>
              </a:xfrm>
              <a:prstGeom prst="rect">
                <a:avLst/>
              </a:prstGeom>
              <a:noFill/>
            </p:spPr>
            <p:txBody>
              <a:bodyPr wrap="square" rtlCol="0">
                <a:spAutoFit/>
              </a:bodyPr>
              <a:lstStyle/>
              <a:p>
                <a:r>
                  <a:rPr lang="en-US" sz="1800" dirty="0">
                    <a:solidFill>
                      <a:srgbClr val="FF0000"/>
                    </a:solidFill>
                  </a:rPr>
                  <a:t>Here, the supposed </a:t>
                </a:r>
                <a:r>
                  <a:rPr lang="en-US" sz="1800" dirty="0" err="1">
                    <a:solidFill>
                      <a:srgbClr val="FF0000"/>
                    </a:solidFill>
                  </a:rPr>
                  <a:t>Majorana</a:t>
                </a:r>
                <a:r>
                  <a:rPr lang="en-US" sz="1800" dirty="0">
                    <a:solidFill>
                      <a:srgbClr val="FF0000"/>
                    </a:solidFill>
                  </a:rPr>
                  <a:t> neutrino states are</a:t>
                </a:r>
              </a:p>
              <a:p>
                <a:endParaRPr lang="en-US" sz="1800" dirty="0">
                  <a:solidFill>
                    <a:srgbClr val="FF0000"/>
                  </a:solidFill>
                </a:endParaRPr>
              </a:p>
              <a:p>
                <a:endParaRPr lang="en-US" sz="1800" dirty="0">
                  <a:solidFill>
                    <a:srgbClr val="FF0000"/>
                  </a:solidFill>
                </a:endParaRPr>
              </a:p>
              <a:p>
                <a:r>
                  <a:rPr lang="en-US" sz="1800" dirty="0"/>
                  <a:t>Since the lefthanded antineutrino       does not participate in the </a:t>
                </a:r>
                <a:r>
                  <a:rPr lang="en-US" sz="1800" i="1" dirty="0">
                    <a:latin typeface="Times New Roman" panose="02020603050405020304" pitchFamily="18" charset="0"/>
                    <a:cs typeface="Times New Roman" panose="02020603050405020304" pitchFamily="18" charset="0"/>
                  </a:rPr>
                  <a:t>V - A</a:t>
                </a:r>
                <a:r>
                  <a:rPr lang="en-US" sz="1800" dirty="0"/>
                  <a:t> weak interaction, there is no physical difference in single-neutrino interactions of a Dirac lefthanded neutrino      or the above </a:t>
                </a:r>
                <a:r>
                  <a:rPr lang="en-US" sz="1800" dirty="0" err="1"/>
                  <a:t>Majorana</a:t>
                </a:r>
                <a:r>
                  <a:rPr lang="en-US" sz="1800" dirty="0"/>
                  <a:t> state                             except for the normalization factor </a:t>
                </a:r>
                <a:r>
                  <a:rPr lang="en-US" sz="1800" dirty="0">
                    <a:solidFill>
                      <a:srgbClr val="0000FF"/>
                    </a:solidFill>
                  </a:rPr>
                  <a:t>1/</a:t>
                </a:r>
                <a14:m>
                  <m:oMath xmlns:m="http://schemas.openxmlformats.org/officeDocument/2006/math">
                    <m:rad>
                      <m:radPr>
                        <m:degHide m:val="on"/>
                        <m:ctrlPr>
                          <a:rPr lang="en-US" sz="1800" i="1">
                            <a:solidFill>
                              <a:srgbClr val="0000FF"/>
                            </a:solidFill>
                            <a:latin typeface="Cambria Math" panose="02040503050406030204" pitchFamily="18" charset="0"/>
                          </a:rPr>
                        </m:ctrlPr>
                      </m:radPr>
                      <m:deg/>
                      <m:e>
                        <m:r>
                          <a:rPr lang="en-US" sz="1800" i="1">
                            <a:solidFill>
                              <a:srgbClr val="0000FF"/>
                            </a:solidFill>
                            <a:latin typeface="Cambria Math" panose="02040503050406030204" pitchFamily="18" charset="0"/>
                          </a:rPr>
                          <m:t>2</m:t>
                        </m:r>
                      </m:e>
                    </m:rad>
                    <m:r>
                      <a:rPr lang="en-US" sz="1800" b="0" i="0">
                        <a:solidFill>
                          <a:srgbClr val="0000FF"/>
                        </a:solidFill>
                        <a:latin typeface="Cambria Math" panose="02040503050406030204" pitchFamily="18" charset="0"/>
                      </a:rPr>
                      <m:t> </m:t>
                    </m:r>
                    <m:r>
                      <a:rPr lang="en-US" sz="1800" b="0" i="0" smtClean="0">
                        <a:solidFill>
                          <a:srgbClr val="0000FF"/>
                        </a:solidFill>
                        <a:latin typeface="Cambria Math" panose="02040503050406030204" pitchFamily="18" charset="0"/>
                      </a:rPr>
                      <m:t>.</m:t>
                    </m:r>
                  </m:oMath>
                </a14:m>
                <a:r>
                  <a:rPr lang="en-US" sz="1800" dirty="0"/>
                  <a:t>                       </a:t>
                </a:r>
              </a:p>
              <a:p>
                <a:endParaRPr lang="en-US" sz="1800" dirty="0"/>
              </a:p>
              <a:p>
                <a:r>
                  <a:rPr lang="en-US" sz="1800" dirty="0">
                    <a:solidFill>
                      <a:srgbClr val="FF0000"/>
                    </a:solidFill>
                  </a:rPr>
                  <a:t>For </a:t>
                </a:r>
                <a:r>
                  <a:rPr lang="en-US" sz="1800" dirty="0" err="1">
                    <a:solidFill>
                      <a:srgbClr val="FF0000"/>
                    </a:solidFill>
                  </a:rPr>
                  <a:t>Majorana</a:t>
                </a:r>
                <a:r>
                  <a:rPr lang="en-US" sz="1800" dirty="0">
                    <a:solidFill>
                      <a:srgbClr val="FF0000"/>
                    </a:solidFill>
                  </a:rPr>
                  <a:t> states normalized with the factor</a:t>
                </a:r>
                <a:r>
                  <a:rPr lang="en-US" sz="1800" dirty="0"/>
                  <a:t> </a:t>
                </a:r>
                <a:r>
                  <a:rPr lang="en-US" sz="1800" dirty="0">
                    <a:solidFill>
                      <a:srgbClr val="FF0000"/>
                    </a:solidFill>
                  </a:rPr>
                  <a:t>1/</a:t>
                </a:r>
                <a14:m>
                  <m:oMath xmlns:m="http://schemas.openxmlformats.org/officeDocument/2006/math">
                    <m:rad>
                      <m:radPr>
                        <m:degHide m:val="on"/>
                        <m:ctrlPr>
                          <a:rPr lang="en-US" sz="1800" i="1">
                            <a:solidFill>
                              <a:srgbClr val="FF0000"/>
                            </a:solidFill>
                            <a:latin typeface="Cambria Math" panose="02040503050406030204" pitchFamily="18" charset="0"/>
                          </a:rPr>
                        </m:ctrlPr>
                      </m:radPr>
                      <m:deg/>
                      <m:e>
                        <m:r>
                          <a:rPr lang="en-US" sz="1800" i="1">
                            <a:solidFill>
                              <a:srgbClr val="FF0000"/>
                            </a:solidFill>
                            <a:latin typeface="Cambria Math" panose="02040503050406030204" pitchFamily="18" charset="0"/>
                          </a:rPr>
                          <m:t>2</m:t>
                        </m:r>
                      </m:e>
                    </m:rad>
                  </m:oMath>
                </a14:m>
                <a:r>
                  <a:rPr lang="en-US" sz="1800" dirty="0">
                    <a:solidFill>
                      <a:srgbClr val="FF0000"/>
                    </a:solidFill>
                  </a:rPr>
                  <a:t>, rates of single-neutrino interactions with a single internal </a:t>
                </a:r>
                <a:r>
                  <a:rPr lang="en-US" sz="1800" i="1" dirty="0">
                    <a:solidFill>
                      <a:srgbClr val="FF0000"/>
                    </a:solidFill>
                    <a:latin typeface="Times New Roman" panose="02020603050405020304" pitchFamily="18" charset="0"/>
                    <a:cs typeface="Times New Roman" panose="02020603050405020304" pitchFamily="18" charset="0"/>
                  </a:rPr>
                  <a:t>W</a:t>
                </a:r>
                <a:r>
                  <a:rPr lang="en-US" sz="1800" dirty="0">
                    <a:solidFill>
                      <a:srgbClr val="FF0000"/>
                    </a:solidFill>
                  </a:rPr>
                  <a:t> would be down by ½ compared to those for Dirac neutrinos</a:t>
                </a:r>
                <a:r>
                  <a:rPr lang="en-US" sz="1800" dirty="0"/>
                  <a:t> .</a:t>
                </a:r>
              </a:p>
              <a:p>
                <a:endParaRPr lang="en-US" sz="1400" dirty="0"/>
              </a:p>
              <a:p>
                <a:r>
                  <a:rPr lang="en-US" sz="1800" dirty="0"/>
                  <a:t>Can fix this by multiplying the electroweak coupling constant    by </a:t>
                </a:r>
                <a14:m>
                  <m:oMath xmlns:m="http://schemas.openxmlformats.org/officeDocument/2006/math">
                    <m:rad>
                      <m:radPr>
                        <m:ctrlPr>
                          <a:rPr lang="en-US" sz="1800" i="1" smtClean="0">
                            <a:latin typeface="Cambria Math" panose="02040503050406030204" pitchFamily="18" charset="0"/>
                          </a:rPr>
                        </m:ctrlPr>
                      </m:radPr>
                      <m:deg>
                        <m:r>
                          <m:rPr>
                            <m:brk m:alnAt="7"/>
                          </m:rPr>
                          <a:rPr lang="en-US" sz="1800" b="0" i="1" smtClean="0">
                            <a:latin typeface="Cambria Math" panose="02040503050406030204" pitchFamily="18" charset="0"/>
                          </a:rPr>
                          <m:t>4</m:t>
                        </m:r>
                      </m:deg>
                      <m:e>
                        <m:r>
                          <a:rPr lang="en-US" sz="1800" b="0" i="1" smtClean="0">
                            <a:latin typeface="Cambria Math" panose="02040503050406030204" pitchFamily="18" charset="0"/>
                          </a:rPr>
                          <m:t>2</m:t>
                        </m:r>
                      </m:e>
                    </m:rad>
                  </m:oMath>
                </a14:m>
                <a:r>
                  <a:rPr lang="en-US" sz="1800" dirty="0">
                    <a:solidFill>
                      <a:srgbClr val="0000FF"/>
                    </a:solidFill>
                  </a:rPr>
                  <a:t> .    </a:t>
                </a:r>
                <a:endParaRPr lang="en-US" sz="1800" dirty="0"/>
              </a:p>
              <a:p>
                <a:endParaRPr lang="en-US" sz="1400" dirty="0"/>
              </a:p>
              <a:p>
                <a:r>
                  <a:rPr lang="en-US" sz="1800" dirty="0">
                    <a:solidFill>
                      <a:srgbClr val="FF0000"/>
                    </a:solidFill>
                  </a:rPr>
                  <a:t>But, then should also multiply </a:t>
                </a:r>
                <a:r>
                  <a:rPr lang="en-US" sz="1800" i="1" dirty="0">
                    <a:solidFill>
                      <a:srgbClr val="FF0000"/>
                    </a:solidFill>
                  </a:rPr>
                  <a:t>    </a:t>
                </a:r>
                <a:r>
                  <a:rPr lang="en-US" sz="1800" dirty="0">
                    <a:solidFill>
                      <a:srgbClr val="FF0000"/>
                    </a:solidFill>
                  </a:rPr>
                  <a:t>by </a:t>
                </a:r>
                <a14:m>
                  <m:oMath xmlns:m="http://schemas.openxmlformats.org/officeDocument/2006/math">
                    <m:rad>
                      <m:radPr>
                        <m:ctrlPr>
                          <a:rPr lang="en-US" sz="1800" i="1" smtClean="0">
                            <a:solidFill>
                              <a:srgbClr val="FF0000"/>
                            </a:solidFill>
                            <a:latin typeface="Cambria Math" panose="02040503050406030204" pitchFamily="18" charset="0"/>
                          </a:rPr>
                        </m:ctrlPr>
                      </m:radPr>
                      <m:deg>
                        <m:r>
                          <m:rPr>
                            <m:brk m:alnAt="7"/>
                          </m:rPr>
                          <a:rPr lang="en-US" sz="1800" i="1">
                            <a:solidFill>
                              <a:srgbClr val="FF0000"/>
                            </a:solidFill>
                            <a:latin typeface="Cambria Math" panose="02040503050406030204" pitchFamily="18" charset="0"/>
                          </a:rPr>
                          <m:t>4</m:t>
                        </m:r>
                      </m:deg>
                      <m:e>
                        <m:r>
                          <a:rPr lang="en-US" sz="1800" i="1">
                            <a:solidFill>
                              <a:srgbClr val="FF0000"/>
                            </a:solidFill>
                            <a:latin typeface="Cambria Math" panose="02040503050406030204" pitchFamily="18" charset="0"/>
                          </a:rPr>
                          <m:t>2</m:t>
                        </m:r>
                      </m:e>
                    </m:rad>
                  </m:oMath>
                </a14:m>
                <a:r>
                  <a:rPr lang="en-US" sz="1800" dirty="0">
                    <a:solidFill>
                      <a:srgbClr val="FF0000"/>
                    </a:solidFill>
                  </a:rPr>
                  <a:t> to keep the Weinberg angle                     the same, which would increase the predicted decay width of the     </a:t>
                </a:r>
                <a:r>
                  <a:rPr lang="en-US" sz="1800" baseline="30000" dirty="0">
                    <a:solidFill>
                      <a:srgbClr val="FF0000"/>
                    </a:solidFill>
                  </a:rPr>
                  <a:t> </a:t>
                </a:r>
                <a:r>
                  <a:rPr lang="en-US" sz="1800" dirty="0">
                    <a:solidFill>
                      <a:srgbClr val="FF0000"/>
                    </a:solidFill>
                  </a:rPr>
                  <a:t>by </a:t>
                </a:r>
                <a14:m>
                  <m:oMath xmlns:m="http://schemas.openxmlformats.org/officeDocument/2006/math">
                    <m:rad>
                      <m:radPr>
                        <m:degHide m:val="on"/>
                        <m:ctrlPr>
                          <a:rPr lang="en-US" sz="1800" i="1">
                            <a:solidFill>
                              <a:srgbClr val="FF0000"/>
                            </a:solidFill>
                            <a:latin typeface="Cambria Math" panose="02040503050406030204" pitchFamily="18" charset="0"/>
                          </a:rPr>
                        </m:ctrlPr>
                      </m:radPr>
                      <m:deg/>
                      <m:e>
                        <m:r>
                          <a:rPr lang="en-US" sz="1800" i="1">
                            <a:solidFill>
                              <a:srgbClr val="FF0000"/>
                            </a:solidFill>
                            <a:latin typeface="Cambria Math" panose="02040503050406030204" pitchFamily="18" charset="0"/>
                          </a:rPr>
                          <m:t>2</m:t>
                        </m:r>
                      </m:e>
                    </m:rad>
                  </m:oMath>
                </a14:m>
                <a:r>
                  <a:rPr lang="en-US" sz="1800" dirty="0">
                    <a:solidFill>
                      <a:srgbClr val="FF0000"/>
                    </a:solidFill>
                  </a:rPr>
                  <a:t>,                      in disagreement with experiment by           </a:t>
                </a:r>
              </a:p>
              <a:p>
                <a:endParaRPr lang="en-US" sz="1800" dirty="0">
                  <a:solidFill>
                    <a:srgbClr val="FF0000"/>
                  </a:solidFill>
                </a:endParaRPr>
              </a:p>
              <a:p>
                <a:r>
                  <a:rPr lang="en-US" sz="1800" dirty="0">
                    <a:solidFill>
                      <a:srgbClr val="FF0000"/>
                    </a:solidFill>
                  </a:rPr>
                  <a:t>            </a:t>
                </a:r>
                <a:r>
                  <a:rPr lang="en-US" sz="1800" dirty="0">
                    <a:solidFill>
                      <a:schemeClr val="tx1"/>
                    </a:solidFill>
                  </a:rPr>
                  <a:t>Existing data exclude both forms of light </a:t>
                </a:r>
                <a:r>
                  <a:rPr lang="en-US" sz="1800" dirty="0" err="1">
                    <a:solidFill>
                      <a:schemeClr val="tx1"/>
                    </a:solidFill>
                  </a:rPr>
                  <a:t>Majorana</a:t>
                </a:r>
                <a:r>
                  <a:rPr lang="en-US" sz="1800" dirty="0">
                    <a:solidFill>
                      <a:schemeClr val="tx1"/>
                    </a:solidFill>
                  </a:rPr>
                  <a:t> neutrino states!      </a:t>
                </a:r>
              </a:p>
              <a:p>
                <a:endParaRPr lang="en-US" sz="1800" dirty="0">
                  <a:solidFill>
                    <a:schemeClr val="tx1"/>
                  </a:solidFill>
                </a:endParaRPr>
              </a:p>
              <a:p>
                <a:endParaRPr lang="en-US" sz="1800" dirty="0"/>
              </a:p>
              <a:p>
                <a:endParaRPr lang="en-US" sz="1800" dirty="0">
                  <a:solidFill>
                    <a:srgbClr val="FF0000"/>
                  </a:solidFill>
                </a:endParaRPr>
              </a:p>
              <a:p>
                <a:endParaRPr lang="en-US" sz="1800" dirty="0"/>
              </a:p>
              <a:p>
                <a:r>
                  <a:rPr lang="en-US" sz="1800" dirty="0"/>
                  <a:t> </a:t>
                </a:r>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1500" y="605587"/>
                <a:ext cx="9000492" cy="8775031"/>
              </a:xfrm>
              <a:prstGeom prst="rect">
                <a:avLst/>
              </a:prstGeom>
              <a:blipFill rotWithShape="0">
                <a:blip r:embed="rId3"/>
                <a:stretch>
                  <a:fillRect l="-610" t="-278" r="-81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616116" y="548680"/>
                <a:ext cx="3217612" cy="461280"/>
              </a:xfrm>
              <a:prstGeom prst="rect">
                <a:avLst/>
              </a:prstGeom>
              <a:noFill/>
            </p:spPr>
            <p:txBody>
              <a:bodyPr wrap="none" lIns="0" tIns="0" rIns="0" bIns="0" rtlCol="0">
                <a:spAutoFit/>
              </a:bodyPr>
              <a:lstStyle/>
              <a:p>
                <a14:m>
                  <m:oMath xmlns:m="http://schemas.openxmlformats.org/officeDocument/2006/math">
                    <m:sSub>
                      <m:sSubPr>
                        <m:ctrlPr>
                          <a:rPr lang="en-US" sz="1800" i="1" dirty="0" smtClean="0">
                            <a:solidFill>
                              <a:srgbClr val="FF0000"/>
                            </a:solidFill>
                            <a:latin typeface="Cambria Math" panose="02040503050406030204" pitchFamily="18" charset="0"/>
                          </a:rPr>
                        </m:ctrlPr>
                      </m:sSubPr>
                      <m:e>
                        <m:r>
                          <a:rPr lang="en-US" sz="1800" i="1" dirty="0" smtClean="0">
                            <a:solidFill>
                              <a:srgbClr val="FF0000"/>
                            </a:solidFill>
                            <a:latin typeface="Cambria Math" panose="02040503050406030204" pitchFamily="18" charset="0"/>
                            <a:ea typeface="Cambria Math" panose="02040503050406030204" pitchFamily="18" charset="0"/>
                          </a:rPr>
                          <m:t>𝜓</m:t>
                        </m:r>
                      </m:e>
                      <m:sub>
                        <m:r>
                          <a:rPr lang="en-US" sz="1800" i="1" dirty="0">
                            <a:solidFill>
                              <a:srgbClr val="FF0000"/>
                            </a:solidFill>
                            <a:latin typeface="Cambria Math" panose="02040503050406030204" pitchFamily="18" charset="0"/>
                          </a:rPr>
                          <m:t>𝐿</m:t>
                        </m:r>
                      </m:sub>
                    </m:sSub>
                    <m:r>
                      <a:rPr lang="en-US" sz="1800" b="0" i="1" dirty="0" smtClean="0">
                        <a:solidFill>
                          <a:srgbClr val="FF0000"/>
                        </a:solidFill>
                        <a:latin typeface="Cambria Math" panose="02040503050406030204" pitchFamily="18" charset="0"/>
                      </a:rPr>
                      <m:t>= </m:t>
                    </m:r>
                    <m:f>
                      <m:fPr>
                        <m:ctrlPr>
                          <a:rPr lang="en-US" sz="1800" i="1" dirty="0">
                            <a:solidFill>
                              <a:srgbClr val="FF0000"/>
                            </a:solidFill>
                            <a:latin typeface="Cambria Math" panose="02040503050406030204" pitchFamily="18" charset="0"/>
                          </a:rPr>
                        </m:ctrlPr>
                      </m:fPr>
                      <m:num>
                        <m:sSub>
                          <m:sSubPr>
                            <m:ctrlPr>
                              <a:rPr lang="en-US" sz="1800" i="1" dirty="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𝑣</m:t>
                            </m:r>
                          </m:e>
                          <m:sub>
                            <m:r>
                              <a:rPr lang="en-US" sz="1800" i="1" dirty="0">
                                <a:solidFill>
                                  <a:srgbClr val="FF0000"/>
                                </a:solidFill>
                                <a:latin typeface="Cambria Math" panose="02040503050406030204" pitchFamily="18" charset="0"/>
                              </a:rPr>
                              <m:t>𝐿</m:t>
                            </m:r>
                          </m:sub>
                        </m:sSub>
                        <m:r>
                          <a:rPr lang="en-US" sz="1800" i="1" dirty="0">
                            <a:solidFill>
                              <a:srgbClr val="FF0000"/>
                            </a:solidFill>
                            <a:latin typeface="Cambria Math" panose="02040503050406030204" pitchFamily="18" charset="0"/>
                          </a:rPr>
                          <m:t>+</m:t>
                        </m:r>
                        <m:sSup>
                          <m:sSupPr>
                            <m:ctrlPr>
                              <a:rPr lang="en-US" sz="1800" i="1" dirty="0">
                                <a:solidFill>
                                  <a:srgbClr val="FF0000"/>
                                </a:solidFill>
                                <a:latin typeface="Cambria Math" panose="02040503050406030204" pitchFamily="18" charset="0"/>
                              </a:rPr>
                            </m:ctrlPr>
                          </m:sSupPr>
                          <m:e>
                            <m:sSub>
                              <m:sSubPr>
                                <m:ctrlPr>
                                  <a:rPr lang="en-US" sz="1800" i="1" dirty="0">
                                    <a:solidFill>
                                      <a:srgbClr val="FF0000"/>
                                    </a:solidFill>
                                    <a:latin typeface="Cambria Math" panose="02040503050406030204" pitchFamily="18" charset="0"/>
                                  </a:rPr>
                                </m:ctrlPr>
                              </m:sSubPr>
                              <m:e>
                                <m:r>
                                  <a:rPr lang="en-US" sz="1800" i="1" dirty="0">
                                    <a:solidFill>
                                      <a:srgbClr val="FF0000"/>
                                    </a:solidFill>
                                    <a:latin typeface="Cambria Math" panose="02040503050406030204" pitchFamily="18" charset="0"/>
                                  </a:rPr>
                                  <m:t>𝑣</m:t>
                                </m:r>
                              </m:e>
                              <m:sub>
                                <m:r>
                                  <a:rPr lang="en-US" sz="1800" b="0" i="1" dirty="0" smtClean="0">
                                    <a:solidFill>
                                      <a:srgbClr val="FF0000"/>
                                    </a:solidFill>
                                    <a:latin typeface="Cambria Math" panose="02040503050406030204" pitchFamily="18" charset="0"/>
                                  </a:rPr>
                                  <m:t>𝐿</m:t>
                                </m:r>
                              </m:sub>
                            </m:sSub>
                          </m:e>
                          <m:sup>
                            <m:r>
                              <a:rPr lang="en-US" sz="1800" i="1" dirty="0">
                                <a:solidFill>
                                  <a:srgbClr val="FF0000"/>
                                </a:solidFill>
                                <a:latin typeface="Cambria Math" panose="02040503050406030204" pitchFamily="18" charset="0"/>
                              </a:rPr>
                              <m:t>(</m:t>
                            </m:r>
                            <m:r>
                              <a:rPr lang="en-US" sz="1800" i="1" dirty="0">
                                <a:solidFill>
                                  <a:srgbClr val="FF0000"/>
                                </a:solidFill>
                                <a:latin typeface="Cambria Math" panose="02040503050406030204" pitchFamily="18" charset="0"/>
                              </a:rPr>
                              <m:t>𝐶</m:t>
                            </m:r>
                            <m:r>
                              <a:rPr lang="en-US" sz="1800" i="1" dirty="0">
                                <a:solidFill>
                                  <a:srgbClr val="FF0000"/>
                                </a:solidFill>
                                <a:latin typeface="Cambria Math" panose="02040503050406030204" pitchFamily="18" charset="0"/>
                              </a:rPr>
                              <m:t>)</m:t>
                            </m:r>
                          </m:sup>
                        </m:sSup>
                      </m:num>
                      <m:den>
                        <m:rad>
                          <m:radPr>
                            <m:degHide m:val="on"/>
                            <m:ctrlPr>
                              <a:rPr lang="en-US" sz="1800" i="1" dirty="0">
                                <a:solidFill>
                                  <a:srgbClr val="FF0000"/>
                                </a:solidFill>
                                <a:latin typeface="Cambria Math" panose="02040503050406030204" pitchFamily="18" charset="0"/>
                              </a:rPr>
                            </m:ctrlPr>
                          </m:radPr>
                          <m:deg/>
                          <m:e>
                            <m:r>
                              <a:rPr lang="en-US" sz="1800" i="1" dirty="0">
                                <a:solidFill>
                                  <a:srgbClr val="FF0000"/>
                                </a:solidFill>
                                <a:latin typeface="Cambria Math" panose="02040503050406030204" pitchFamily="18" charset="0"/>
                              </a:rPr>
                              <m:t>2</m:t>
                            </m:r>
                          </m:e>
                        </m:rad>
                      </m:den>
                    </m:f>
                    <m:r>
                      <a:rPr lang="en-US" sz="1800" b="0" i="0" dirty="0" smtClean="0">
                        <a:solidFill>
                          <a:srgbClr val="FF0000"/>
                        </a:solidFill>
                        <a:latin typeface="Cambria Math" panose="02040503050406030204" pitchFamily="18" charset="0"/>
                      </a:rPr>
                      <m:t>=</m:t>
                    </m:r>
                    <m:f>
                      <m:fPr>
                        <m:ctrlPr>
                          <a:rPr lang="en-US" sz="1800" i="1" dirty="0">
                            <a:solidFill>
                              <a:srgbClr val="FF0000"/>
                            </a:solidFill>
                            <a:latin typeface="Cambria Math" panose="02040503050406030204" pitchFamily="18" charset="0"/>
                          </a:rPr>
                        </m:ctrlPr>
                      </m:fPr>
                      <m:num>
                        <m:sSub>
                          <m:sSubPr>
                            <m:ctrlPr>
                              <a:rPr lang="en-US" sz="1800" i="1" dirty="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𝑣</m:t>
                            </m:r>
                          </m:e>
                          <m:sub>
                            <m:r>
                              <a:rPr lang="en-US" sz="1800" i="1" dirty="0">
                                <a:solidFill>
                                  <a:srgbClr val="FF0000"/>
                                </a:solidFill>
                                <a:latin typeface="Cambria Math" panose="02040503050406030204" pitchFamily="18" charset="0"/>
                              </a:rPr>
                              <m:t>𝐿</m:t>
                            </m:r>
                          </m:sub>
                        </m:sSub>
                        <m:r>
                          <a:rPr lang="en-US" sz="1800" i="1" dirty="0">
                            <a:solidFill>
                              <a:srgbClr val="FF0000"/>
                            </a:solidFill>
                            <a:latin typeface="Cambria Math" panose="02040503050406030204" pitchFamily="18" charset="0"/>
                          </a:rPr>
                          <m:t>+ </m:t>
                        </m:r>
                        <m:sSub>
                          <m:sSubPr>
                            <m:ctrlPr>
                              <a:rPr lang="en-US" sz="1800" i="1" dirty="0">
                                <a:solidFill>
                                  <a:srgbClr val="FF0000"/>
                                </a:solidFill>
                                <a:latin typeface="Cambria Math" panose="02040503050406030204" pitchFamily="18" charset="0"/>
                              </a:rPr>
                            </m:ctrlPr>
                          </m:sSubPr>
                          <m:e>
                            <m:acc>
                              <m:accPr>
                                <m:chr m:val="̅"/>
                                <m:ctrlPr>
                                  <a:rPr lang="en-US" sz="1800" i="1" dirty="0" smtClean="0">
                                    <a:solidFill>
                                      <a:srgbClr val="FF0000"/>
                                    </a:solidFill>
                                    <a:latin typeface="Cambria Math" panose="02040503050406030204" pitchFamily="18" charset="0"/>
                                  </a:rPr>
                                </m:ctrlPr>
                              </m:accPr>
                              <m:e>
                                <m:r>
                                  <a:rPr lang="en-US" sz="1800" b="0" i="1" dirty="0" smtClean="0">
                                    <a:solidFill>
                                      <a:srgbClr val="FF0000"/>
                                    </a:solidFill>
                                    <a:latin typeface="Cambria Math" panose="02040503050406030204" pitchFamily="18" charset="0"/>
                                  </a:rPr>
                                  <m:t>𝑣</m:t>
                                </m:r>
                              </m:e>
                            </m:acc>
                          </m:e>
                          <m:sub>
                            <m:r>
                              <a:rPr lang="en-US" sz="1800" i="1" dirty="0">
                                <a:solidFill>
                                  <a:srgbClr val="FF0000"/>
                                </a:solidFill>
                                <a:latin typeface="Cambria Math" panose="02040503050406030204" pitchFamily="18" charset="0"/>
                              </a:rPr>
                              <m:t>𝐿</m:t>
                            </m:r>
                          </m:sub>
                        </m:sSub>
                      </m:num>
                      <m:den>
                        <m:rad>
                          <m:radPr>
                            <m:degHide m:val="on"/>
                            <m:ctrlPr>
                              <a:rPr lang="en-US" sz="1800" i="1" dirty="0">
                                <a:solidFill>
                                  <a:srgbClr val="FF0000"/>
                                </a:solidFill>
                                <a:latin typeface="Cambria Math" panose="02040503050406030204" pitchFamily="18" charset="0"/>
                              </a:rPr>
                            </m:ctrlPr>
                          </m:radPr>
                          <m:deg/>
                          <m:e>
                            <m:r>
                              <a:rPr lang="en-US" sz="1800" i="1" dirty="0">
                                <a:solidFill>
                                  <a:srgbClr val="FF0000"/>
                                </a:solidFill>
                                <a:latin typeface="Cambria Math" panose="02040503050406030204" pitchFamily="18" charset="0"/>
                              </a:rPr>
                              <m:t>2</m:t>
                            </m:r>
                          </m:e>
                        </m:rad>
                      </m:den>
                    </m:f>
                    <m:r>
                      <a:rPr lang="en-US" sz="1800" b="0" i="1" dirty="0" smtClean="0">
                        <a:solidFill>
                          <a:srgbClr val="FF0000"/>
                        </a:solidFill>
                        <a:latin typeface="Cambria Math" panose="02040503050406030204" pitchFamily="18" charset="0"/>
                      </a:rPr>
                      <m:t>=</m:t>
                    </m:r>
                    <m:sSup>
                      <m:sSupPr>
                        <m:ctrlPr>
                          <a:rPr lang="en-US" sz="1800" i="1" dirty="0">
                            <a:solidFill>
                              <a:srgbClr val="FF0000"/>
                            </a:solidFill>
                            <a:latin typeface="Cambria Math" panose="02040503050406030204" pitchFamily="18" charset="0"/>
                          </a:rPr>
                        </m:ctrlPr>
                      </m:sSupPr>
                      <m:e>
                        <m:sSub>
                          <m:sSubPr>
                            <m:ctrlPr>
                              <a:rPr lang="en-US" sz="1800" i="1" dirty="0">
                                <a:solidFill>
                                  <a:srgbClr val="FF0000"/>
                                </a:solidFill>
                                <a:latin typeface="Cambria Math" panose="02040503050406030204" pitchFamily="18" charset="0"/>
                              </a:rPr>
                            </m:ctrlPr>
                          </m:sSubPr>
                          <m:e>
                            <m:r>
                              <a:rPr lang="en-US" sz="1800" i="1" dirty="0">
                                <a:solidFill>
                                  <a:srgbClr val="FF0000"/>
                                </a:solidFill>
                                <a:latin typeface="Cambria Math" panose="02040503050406030204" pitchFamily="18" charset="0"/>
                                <a:ea typeface="Cambria Math" panose="02040503050406030204" pitchFamily="18" charset="0"/>
                              </a:rPr>
                              <m:t>𝜓</m:t>
                            </m:r>
                          </m:e>
                          <m:sub>
                            <m:r>
                              <a:rPr lang="en-US" sz="1800" b="0" i="1" dirty="0" smtClean="0">
                                <a:solidFill>
                                  <a:srgbClr val="FF0000"/>
                                </a:solidFill>
                                <a:latin typeface="Cambria Math" panose="02040503050406030204" pitchFamily="18" charset="0"/>
                                <a:ea typeface="Cambria Math" panose="02040503050406030204" pitchFamily="18" charset="0"/>
                              </a:rPr>
                              <m:t>𝐿</m:t>
                            </m:r>
                          </m:sub>
                        </m:sSub>
                      </m:e>
                      <m:sup>
                        <m:r>
                          <a:rPr lang="en-US" sz="1800" i="1" dirty="0">
                            <a:solidFill>
                              <a:srgbClr val="FF0000"/>
                            </a:solidFill>
                            <a:latin typeface="Cambria Math" panose="02040503050406030204" pitchFamily="18" charset="0"/>
                          </a:rPr>
                          <m:t>(</m:t>
                        </m:r>
                        <m:r>
                          <a:rPr lang="en-US" sz="1800" i="1" dirty="0">
                            <a:solidFill>
                              <a:srgbClr val="FF0000"/>
                            </a:solidFill>
                            <a:latin typeface="Cambria Math" panose="02040503050406030204" pitchFamily="18" charset="0"/>
                          </a:rPr>
                          <m:t>𝐶</m:t>
                        </m:r>
                        <m:r>
                          <a:rPr lang="en-US" sz="1800" i="1" dirty="0">
                            <a:solidFill>
                              <a:srgbClr val="FF0000"/>
                            </a:solidFill>
                            <a:latin typeface="Cambria Math" panose="02040503050406030204" pitchFamily="18" charset="0"/>
                          </a:rPr>
                          <m:t>)</m:t>
                        </m:r>
                      </m:sup>
                    </m:sSup>
                  </m:oMath>
                </a14:m>
                <a:r>
                  <a:rPr lang="en-US" sz="1800" dirty="0">
                    <a:solidFill>
                      <a:srgbClr val="FF0000"/>
                    </a:solidFill>
                  </a:rPr>
                  <a:t>,.</a:t>
                </a:r>
              </a:p>
            </p:txBody>
          </p:sp>
        </mc:Choice>
        <mc:Fallback xmlns="">
          <p:sp>
            <p:nvSpPr>
              <p:cNvPr id="27" name="TextBox 26"/>
              <p:cNvSpPr txBox="1">
                <a:spLocks noRot="1" noChangeAspect="1" noMove="1" noResize="1" noEditPoints="1" noAdjustHandles="1" noChangeArrowheads="1" noChangeShapeType="1" noTextEdit="1"/>
              </p:cNvSpPr>
              <p:nvPr/>
            </p:nvSpPr>
            <p:spPr>
              <a:xfrm>
                <a:off x="5616116" y="548680"/>
                <a:ext cx="3217612" cy="461280"/>
              </a:xfrm>
              <a:prstGeom prst="rect">
                <a:avLst/>
              </a:prstGeom>
              <a:blipFill rotWithShape="0">
                <a:blip r:embed="rId4"/>
                <a:stretch>
                  <a:fillRect r="-379" b="-144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43814" y="1609055"/>
                <a:ext cx="3321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rgbClr val="0000FF"/>
                              </a:solidFill>
                              <a:latin typeface="Cambria Math" panose="02040503050406030204" pitchFamily="18" charset="0"/>
                              <a:ea typeface="Cambria Math" panose="02040503050406030204" pitchFamily="18" charset="0"/>
                            </a:rPr>
                          </m:ctrlPr>
                        </m:sSubPr>
                        <m:e>
                          <m:acc>
                            <m:accPr>
                              <m:chr m:val="̅"/>
                              <m:ctrlPr>
                                <a:rPr lang="en-US" sz="2000" b="0" i="1" dirty="0" smtClean="0">
                                  <a:solidFill>
                                    <a:srgbClr val="0000FF"/>
                                  </a:solidFill>
                                  <a:latin typeface="Cambria Math" panose="02040503050406030204" pitchFamily="18" charset="0"/>
                                  <a:ea typeface="Cambria Math" panose="02040503050406030204" pitchFamily="18" charset="0"/>
                                </a:rPr>
                              </m:ctrlPr>
                            </m:accPr>
                            <m:e>
                              <m:r>
                                <a:rPr lang="en-US" sz="2000" b="0" i="1" dirty="0" smtClean="0">
                                  <a:solidFill>
                                    <a:srgbClr val="0000FF"/>
                                  </a:solidFill>
                                  <a:latin typeface="Cambria Math" panose="02040503050406030204" pitchFamily="18" charset="0"/>
                                  <a:ea typeface="Cambria Math" panose="02040503050406030204" pitchFamily="18" charset="0"/>
                                </a:rPr>
                                <m:t>𝑣</m:t>
                              </m:r>
                            </m:e>
                          </m:acc>
                        </m:e>
                        <m:sub>
                          <m:r>
                            <a:rPr lang="en-US" sz="2000" b="0" i="1" dirty="0" smtClean="0">
                              <a:solidFill>
                                <a:srgbClr val="0000FF"/>
                              </a:solidFill>
                              <a:latin typeface="Cambria Math" panose="02040503050406030204" pitchFamily="18" charset="0"/>
                              <a:ea typeface="Cambria Math" panose="02040503050406030204" pitchFamily="18" charset="0"/>
                            </a:rPr>
                            <m:t>𝐿</m:t>
                          </m:r>
                        </m:sub>
                      </m:sSub>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43814" y="1609055"/>
                <a:ext cx="332142" cy="307777"/>
              </a:xfrm>
              <a:prstGeom prst="rect">
                <a:avLst/>
              </a:prstGeom>
              <a:blipFill rotWithShape="0">
                <a:blip r:embed="rId5"/>
                <a:stretch>
                  <a:fillRect l="-9259" r="-57407"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616116" y="1016732"/>
                <a:ext cx="3275256" cy="461280"/>
              </a:xfrm>
              <a:prstGeom prst="rect">
                <a:avLst/>
              </a:prstGeom>
              <a:noFill/>
            </p:spPr>
            <p:txBody>
              <a:bodyPr wrap="none" lIns="0" tIns="0" rIns="0" bIns="0" rtlCol="0">
                <a:spAutoFit/>
              </a:bodyPr>
              <a:lstStyle/>
              <a:p>
                <a14:m>
                  <m:oMath xmlns:m="http://schemas.openxmlformats.org/officeDocument/2006/math">
                    <m:sSub>
                      <m:sSubPr>
                        <m:ctrlPr>
                          <a:rPr lang="en-US" sz="1800" i="1" dirty="0" smtClean="0">
                            <a:solidFill>
                              <a:srgbClr val="FF0000"/>
                            </a:solidFill>
                            <a:latin typeface="Cambria Math" panose="02040503050406030204" pitchFamily="18" charset="0"/>
                          </a:rPr>
                        </m:ctrlPr>
                      </m:sSubPr>
                      <m:e>
                        <m:r>
                          <a:rPr lang="en-US" sz="1800" i="1" dirty="0" smtClean="0">
                            <a:solidFill>
                              <a:srgbClr val="FF0000"/>
                            </a:solidFill>
                            <a:latin typeface="Cambria Math" panose="02040503050406030204" pitchFamily="18" charset="0"/>
                            <a:ea typeface="Cambria Math" panose="02040503050406030204" pitchFamily="18" charset="0"/>
                          </a:rPr>
                          <m:t>𝜓</m:t>
                        </m:r>
                      </m:e>
                      <m:sub>
                        <m:r>
                          <a:rPr lang="en-US" sz="1800" b="0" i="1" dirty="0" smtClean="0">
                            <a:solidFill>
                              <a:srgbClr val="FF0000"/>
                            </a:solidFill>
                            <a:latin typeface="Cambria Math" panose="02040503050406030204" pitchFamily="18" charset="0"/>
                          </a:rPr>
                          <m:t>𝑅</m:t>
                        </m:r>
                      </m:sub>
                    </m:sSub>
                    <m:r>
                      <a:rPr lang="en-US" sz="1800" b="0" i="1" dirty="0" smtClean="0">
                        <a:solidFill>
                          <a:srgbClr val="FF0000"/>
                        </a:solidFill>
                        <a:latin typeface="Cambria Math" panose="02040503050406030204" pitchFamily="18" charset="0"/>
                      </a:rPr>
                      <m:t>= </m:t>
                    </m:r>
                    <m:f>
                      <m:fPr>
                        <m:ctrlPr>
                          <a:rPr lang="en-US" sz="1800" i="1" dirty="0">
                            <a:solidFill>
                              <a:srgbClr val="FF0000"/>
                            </a:solidFill>
                            <a:latin typeface="Cambria Math" panose="02040503050406030204" pitchFamily="18" charset="0"/>
                          </a:rPr>
                        </m:ctrlPr>
                      </m:fPr>
                      <m:num>
                        <m:sSub>
                          <m:sSubPr>
                            <m:ctrlPr>
                              <a:rPr lang="en-US" sz="1800" i="1" dirty="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𝑣</m:t>
                            </m:r>
                          </m:e>
                          <m:sub>
                            <m:r>
                              <a:rPr lang="en-US" sz="1800" b="0" i="1" dirty="0" smtClean="0">
                                <a:solidFill>
                                  <a:srgbClr val="FF0000"/>
                                </a:solidFill>
                                <a:latin typeface="Cambria Math" panose="02040503050406030204" pitchFamily="18" charset="0"/>
                              </a:rPr>
                              <m:t>𝑅</m:t>
                            </m:r>
                          </m:sub>
                        </m:sSub>
                        <m:r>
                          <a:rPr lang="en-US" sz="1800" i="1" dirty="0">
                            <a:solidFill>
                              <a:srgbClr val="FF0000"/>
                            </a:solidFill>
                            <a:latin typeface="Cambria Math" panose="02040503050406030204" pitchFamily="18" charset="0"/>
                          </a:rPr>
                          <m:t>+</m:t>
                        </m:r>
                        <m:sSup>
                          <m:sSupPr>
                            <m:ctrlPr>
                              <a:rPr lang="en-US" sz="1800" i="1" dirty="0" smtClean="0">
                                <a:solidFill>
                                  <a:srgbClr val="FF0000"/>
                                </a:solidFill>
                                <a:latin typeface="Cambria Math" panose="02040503050406030204" pitchFamily="18" charset="0"/>
                              </a:rPr>
                            </m:ctrlPr>
                          </m:sSupPr>
                          <m:e>
                            <m:sSub>
                              <m:sSubPr>
                                <m:ctrlPr>
                                  <a:rPr lang="en-US" sz="1800" i="1" dirty="0" smtClean="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𝑣</m:t>
                                </m:r>
                              </m:e>
                              <m:sub>
                                <m:r>
                                  <a:rPr lang="en-US" sz="1800" b="0" i="1" dirty="0" smtClean="0">
                                    <a:solidFill>
                                      <a:srgbClr val="FF0000"/>
                                    </a:solidFill>
                                    <a:latin typeface="Cambria Math" panose="02040503050406030204" pitchFamily="18" charset="0"/>
                                  </a:rPr>
                                  <m:t>𝑅</m:t>
                                </m:r>
                              </m:sub>
                            </m:sSub>
                          </m:e>
                          <m:sup>
                            <m:r>
                              <a:rPr lang="en-US" sz="1800" b="0" i="1" dirty="0" smtClean="0">
                                <a:solidFill>
                                  <a:srgbClr val="FF0000"/>
                                </a:solidFill>
                                <a:latin typeface="Cambria Math" panose="02040503050406030204" pitchFamily="18" charset="0"/>
                              </a:rPr>
                              <m:t>(</m:t>
                            </m:r>
                            <m:r>
                              <a:rPr lang="en-US" sz="1800" b="0" i="1" dirty="0" smtClean="0">
                                <a:solidFill>
                                  <a:srgbClr val="FF0000"/>
                                </a:solidFill>
                                <a:latin typeface="Cambria Math" panose="02040503050406030204" pitchFamily="18" charset="0"/>
                              </a:rPr>
                              <m:t>𝐶</m:t>
                            </m:r>
                            <m:r>
                              <a:rPr lang="en-US" sz="1800" b="0" i="1" dirty="0" smtClean="0">
                                <a:solidFill>
                                  <a:srgbClr val="FF0000"/>
                                </a:solidFill>
                                <a:latin typeface="Cambria Math" panose="02040503050406030204" pitchFamily="18" charset="0"/>
                              </a:rPr>
                              <m:t>)</m:t>
                            </m:r>
                          </m:sup>
                        </m:sSup>
                      </m:num>
                      <m:den>
                        <m:rad>
                          <m:radPr>
                            <m:degHide m:val="on"/>
                            <m:ctrlPr>
                              <a:rPr lang="en-US" sz="1800" i="1" dirty="0">
                                <a:solidFill>
                                  <a:srgbClr val="FF0000"/>
                                </a:solidFill>
                                <a:latin typeface="Cambria Math" panose="02040503050406030204" pitchFamily="18" charset="0"/>
                              </a:rPr>
                            </m:ctrlPr>
                          </m:radPr>
                          <m:deg/>
                          <m:e>
                            <m:r>
                              <a:rPr lang="en-US" sz="1800" i="1" dirty="0">
                                <a:solidFill>
                                  <a:srgbClr val="FF0000"/>
                                </a:solidFill>
                                <a:latin typeface="Cambria Math" panose="02040503050406030204" pitchFamily="18" charset="0"/>
                              </a:rPr>
                              <m:t>2</m:t>
                            </m:r>
                          </m:e>
                        </m:rad>
                      </m:den>
                    </m:f>
                    <m:r>
                      <a:rPr lang="en-US" sz="1800" b="0" i="0" dirty="0" smtClean="0">
                        <a:solidFill>
                          <a:srgbClr val="FF0000"/>
                        </a:solidFill>
                        <a:latin typeface="Cambria Math" panose="02040503050406030204" pitchFamily="18" charset="0"/>
                      </a:rPr>
                      <m:t>=</m:t>
                    </m:r>
                    <m:f>
                      <m:fPr>
                        <m:ctrlPr>
                          <a:rPr lang="en-US" sz="1800" i="1" dirty="0">
                            <a:solidFill>
                              <a:srgbClr val="FF0000"/>
                            </a:solidFill>
                            <a:latin typeface="Cambria Math" panose="02040503050406030204" pitchFamily="18" charset="0"/>
                          </a:rPr>
                        </m:ctrlPr>
                      </m:fPr>
                      <m:num>
                        <m:sSub>
                          <m:sSubPr>
                            <m:ctrlPr>
                              <a:rPr lang="en-US" sz="1800" i="1" dirty="0">
                                <a:solidFill>
                                  <a:srgbClr val="FF0000"/>
                                </a:solidFill>
                                <a:latin typeface="Cambria Math" panose="02040503050406030204" pitchFamily="18" charset="0"/>
                              </a:rPr>
                            </m:ctrlPr>
                          </m:sSubPr>
                          <m:e>
                            <m:r>
                              <a:rPr lang="en-US" sz="1800" b="0" i="1" dirty="0" smtClean="0">
                                <a:solidFill>
                                  <a:srgbClr val="FF0000"/>
                                </a:solidFill>
                                <a:latin typeface="Cambria Math" panose="02040503050406030204" pitchFamily="18" charset="0"/>
                              </a:rPr>
                              <m:t>𝑣</m:t>
                            </m:r>
                          </m:e>
                          <m:sub>
                            <m:r>
                              <a:rPr lang="en-US" sz="1800" b="0" i="1" dirty="0" smtClean="0">
                                <a:solidFill>
                                  <a:srgbClr val="FF0000"/>
                                </a:solidFill>
                                <a:latin typeface="Cambria Math" panose="02040503050406030204" pitchFamily="18" charset="0"/>
                              </a:rPr>
                              <m:t>𝑅</m:t>
                            </m:r>
                          </m:sub>
                        </m:sSub>
                        <m:r>
                          <a:rPr lang="en-US" sz="1800" i="1" dirty="0">
                            <a:solidFill>
                              <a:srgbClr val="FF0000"/>
                            </a:solidFill>
                            <a:latin typeface="Cambria Math" panose="02040503050406030204" pitchFamily="18" charset="0"/>
                          </a:rPr>
                          <m:t>+ </m:t>
                        </m:r>
                        <m:sSub>
                          <m:sSubPr>
                            <m:ctrlPr>
                              <a:rPr lang="en-US" sz="1800" i="1" dirty="0" smtClean="0">
                                <a:solidFill>
                                  <a:srgbClr val="FF0000"/>
                                </a:solidFill>
                                <a:latin typeface="Cambria Math" panose="02040503050406030204" pitchFamily="18" charset="0"/>
                              </a:rPr>
                            </m:ctrlPr>
                          </m:sSubPr>
                          <m:e>
                            <m:acc>
                              <m:accPr>
                                <m:chr m:val="̅"/>
                                <m:ctrlPr>
                                  <a:rPr lang="en-US" sz="1800" i="1" dirty="0" smtClean="0">
                                    <a:solidFill>
                                      <a:srgbClr val="FF0000"/>
                                    </a:solidFill>
                                    <a:latin typeface="Cambria Math" panose="02040503050406030204" pitchFamily="18" charset="0"/>
                                  </a:rPr>
                                </m:ctrlPr>
                              </m:accPr>
                              <m:e>
                                <m:r>
                                  <a:rPr lang="en-US" sz="1800" b="0" i="1" dirty="0" smtClean="0">
                                    <a:solidFill>
                                      <a:srgbClr val="FF0000"/>
                                    </a:solidFill>
                                    <a:latin typeface="Cambria Math" panose="02040503050406030204" pitchFamily="18" charset="0"/>
                                  </a:rPr>
                                  <m:t>𝑣</m:t>
                                </m:r>
                              </m:e>
                            </m:acc>
                          </m:e>
                          <m:sub>
                            <m:r>
                              <a:rPr lang="en-US" sz="1800" b="0" i="1" dirty="0" smtClean="0">
                                <a:solidFill>
                                  <a:srgbClr val="FF0000"/>
                                </a:solidFill>
                                <a:latin typeface="Cambria Math" panose="02040503050406030204" pitchFamily="18" charset="0"/>
                              </a:rPr>
                              <m:t>𝑅</m:t>
                            </m:r>
                          </m:sub>
                        </m:sSub>
                      </m:num>
                      <m:den>
                        <m:rad>
                          <m:radPr>
                            <m:degHide m:val="on"/>
                            <m:ctrlPr>
                              <a:rPr lang="en-US" sz="1800" i="1" dirty="0">
                                <a:solidFill>
                                  <a:srgbClr val="FF0000"/>
                                </a:solidFill>
                                <a:latin typeface="Cambria Math" panose="02040503050406030204" pitchFamily="18" charset="0"/>
                              </a:rPr>
                            </m:ctrlPr>
                          </m:radPr>
                          <m:deg/>
                          <m:e>
                            <m:r>
                              <a:rPr lang="en-US" sz="1800" i="1" dirty="0">
                                <a:solidFill>
                                  <a:srgbClr val="FF0000"/>
                                </a:solidFill>
                                <a:latin typeface="Cambria Math" panose="02040503050406030204" pitchFamily="18" charset="0"/>
                              </a:rPr>
                              <m:t>2</m:t>
                            </m:r>
                          </m:e>
                        </m:rad>
                      </m:den>
                    </m:f>
                    <m:r>
                      <a:rPr lang="en-US" sz="1800" b="0" i="1" dirty="0" smtClean="0">
                        <a:solidFill>
                          <a:srgbClr val="FF0000"/>
                        </a:solidFill>
                        <a:latin typeface="Cambria Math" panose="02040503050406030204" pitchFamily="18" charset="0"/>
                      </a:rPr>
                      <m:t>=</m:t>
                    </m:r>
                    <m:sSup>
                      <m:sSupPr>
                        <m:ctrlPr>
                          <a:rPr lang="en-US" sz="1800" i="1" dirty="0">
                            <a:solidFill>
                              <a:srgbClr val="FF0000"/>
                            </a:solidFill>
                            <a:latin typeface="Cambria Math" panose="02040503050406030204" pitchFamily="18" charset="0"/>
                          </a:rPr>
                        </m:ctrlPr>
                      </m:sSupPr>
                      <m:e>
                        <m:sSub>
                          <m:sSubPr>
                            <m:ctrlPr>
                              <a:rPr lang="en-US" sz="1800" i="1" dirty="0">
                                <a:solidFill>
                                  <a:srgbClr val="FF0000"/>
                                </a:solidFill>
                                <a:latin typeface="Cambria Math" panose="02040503050406030204" pitchFamily="18" charset="0"/>
                              </a:rPr>
                            </m:ctrlPr>
                          </m:sSubPr>
                          <m:e>
                            <m:r>
                              <a:rPr lang="en-US" sz="1800" i="1" dirty="0">
                                <a:solidFill>
                                  <a:srgbClr val="FF0000"/>
                                </a:solidFill>
                                <a:latin typeface="Cambria Math" panose="02040503050406030204" pitchFamily="18" charset="0"/>
                                <a:ea typeface="Cambria Math" panose="02040503050406030204" pitchFamily="18" charset="0"/>
                              </a:rPr>
                              <m:t>𝜓</m:t>
                            </m:r>
                          </m:e>
                          <m:sub>
                            <m:r>
                              <a:rPr lang="en-US" sz="1800" i="1" dirty="0">
                                <a:solidFill>
                                  <a:srgbClr val="FF0000"/>
                                </a:solidFill>
                                <a:latin typeface="Cambria Math" panose="02040503050406030204" pitchFamily="18" charset="0"/>
                              </a:rPr>
                              <m:t>𝑅</m:t>
                            </m:r>
                          </m:sub>
                        </m:sSub>
                      </m:e>
                      <m:sup>
                        <m:r>
                          <a:rPr lang="en-US" sz="1800" i="1" dirty="0">
                            <a:solidFill>
                              <a:srgbClr val="FF0000"/>
                            </a:solidFill>
                            <a:latin typeface="Cambria Math" panose="02040503050406030204" pitchFamily="18" charset="0"/>
                          </a:rPr>
                          <m:t>(</m:t>
                        </m:r>
                        <m:r>
                          <a:rPr lang="en-US" sz="1800" i="1" dirty="0">
                            <a:solidFill>
                              <a:srgbClr val="FF0000"/>
                            </a:solidFill>
                            <a:latin typeface="Cambria Math" panose="02040503050406030204" pitchFamily="18" charset="0"/>
                          </a:rPr>
                          <m:t>𝐶</m:t>
                        </m:r>
                        <m:r>
                          <a:rPr lang="en-US" sz="1800" i="1" dirty="0">
                            <a:solidFill>
                              <a:srgbClr val="FF0000"/>
                            </a:solidFill>
                            <a:latin typeface="Cambria Math" panose="02040503050406030204" pitchFamily="18" charset="0"/>
                          </a:rPr>
                          <m:t>)</m:t>
                        </m:r>
                      </m:sup>
                    </m:sSup>
                  </m:oMath>
                </a14:m>
                <a:r>
                  <a:rPr lang="en-US" sz="1800" dirty="0">
                    <a:solidFill>
                      <a:srgbClr val="FF0000"/>
                    </a:solidFill>
                  </a:rPr>
                  <a:t>.</a:t>
                </a:r>
              </a:p>
            </p:txBody>
          </p:sp>
        </mc:Choice>
        <mc:Fallback xmlns="">
          <p:sp>
            <p:nvSpPr>
              <p:cNvPr id="15" name="TextBox 14"/>
              <p:cNvSpPr txBox="1">
                <a:spLocks noRot="1" noChangeAspect="1" noMove="1" noResize="1" noEditPoints="1" noAdjustHandles="1" noChangeArrowheads="1" noChangeShapeType="1" noTextEdit="1"/>
              </p:cNvSpPr>
              <p:nvPr/>
            </p:nvSpPr>
            <p:spPr>
              <a:xfrm>
                <a:off x="5616116" y="1016732"/>
                <a:ext cx="3275256" cy="461280"/>
              </a:xfrm>
              <a:prstGeom prst="rect">
                <a:avLst/>
              </a:prstGeom>
              <a:blipFill rotWithShape="0">
                <a:blip r:embed="rId6"/>
                <a:stretch>
                  <a:fillRect b="-1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951820" y="2168860"/>
                <a:ext cx="33214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rgbClr val="0000FF"/>
                              </a:solidFill>
                              <a:latin typeface="Cambria Math" panose="02040503050406030204" pitchFamily="18" charset="0"/>
                              <a:ea typeface="Cambria Math" panose="02040503050406030204" pitchFamily="18" charset="0"/>
                            </a:rPr>
                          </m:ctrlPr>
                        </m:sSubPr>
                        <m:e>
                          <m:r>
                            <a:rPr lang="en-US" sz="2000" b="0" i="1" dirty="0" smtClean="0">
                              <a:solidFill>
                                <a:srgbClr val="0000FF"/>
                              </a:solidFill>
                              <a:latin typeface="Cambria Math" panose="02040503050406030204" pitchFamily="18" charset="0"/>
                              <a:ea typeface="Cambria Math" panose="02040503050406030204" pitchFamily="18" charset="0"/>
                            </a:rPr>
                            <m:t>𝑣</m:t>
                          </m:r>
                        </m:e>
                        <m:sub>
                          <m:r>
                            <a:rPr lang="en-US" sz="2000" b="0" i="1" dirty="0" smtClean="0">
                              <a:solidFill>
                                <a:srgbClr val="0000FF"/>
                              </a:solidFill>
                              <a:latin typeface="Cambria Math" panose="02040503050406030204" pitchFamily="18" charset="0"/>
                              <a:ea typeface="Cambria Math" panose="02040503050406030204" pitchFamily="18" charset="0"/>
                            </a:rPr>
                            <m:t>𝐿</m:t>
                          </m:r>
                        </m:sub>
                      </m:sSub>
                    </m:oMath>
                  </m:oMathPara>
                </a14:m>
                <a:endParaRPr lang="en-US"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2951820" y="2168860"/>
                <a:ext cx="332142" cy="307777"/>
              </a:xfrm>
              <a:prstGeom prst="rect">
                <a:avLst/>
              </a:prstGeom>
              <a:blipFill rotWithShape="0">
                <a:blip r:embed="rId7"/>
                <a:stretch>
                  <a:fillRect l="-7273" r="-3636"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447036" y="2149115"/>
                <a:ext cx="42922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solidFill>
                                <a:srgbClr val="0000FF"/>
                              </a:solidFill>
                              <a:latin typeface="Cambria Math" panose="02040503050406030204" pitchFamily="18" charset="0"/>
                            </a:rPr>
                          </m:ctrlPr>
                        </m:sSubPr>
                        <m:e>
                          <m:r>
                            <a:rPr lang="en-US" sz="2000" i="1" dirty="0" smtClean="0">
                              <a:solidFill>
                                <a:srgbClr val="0000FF"/>
                              </a:solidFill>
                              <a:latin typeface="Cambria Math" panose="02040503050406030204" pitchFamily="18" charset="0"/>
                              <a:ea typeface="Cambria Math" panose="02040503050406030204" pitchFamily="18" charset="0"/>
                            </a:rPr>
                            <m:t>𝜓</m:t>
                          </m:r>
                        </m:e>
                        <m:sub>
                          <m:r>
                            <a:rPr lang="en-US" sz="2000" i="1" dirty="0">
                              <a:solidFill>
                                <a:srgbClr val="0000FF"/>
                              </a:solidFill>
                              <a:latin typeface="Cambria Math" panose="02040503050406030204" pitchFamily="18" charset="0"/>
                            </a:rPr>
                            <m:t>𝐿</m:t>
                          </m:r>
                        </m:sub>
                      </m:sSub>
                      <m:r>
                        <a:rPr lang="en-US" sz="2000" b="0" i="0" dirty="0" smtClean="0">
                          <a:solidFill>
                            <a:srgbClr val="0000FF"/>
                          </a:solidFill>
                          <a:latin typeface="Cambria Math" panose="02040503050406030204" pitchFamily="18" charset="0"/>
                        </a:rPr>
                        <m:t>,</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447036" y="2149115"/>
                <a:ext cx="429220" cy="307777"/>
              </a:xfrm>
              <a:prstGeom prst="rect">
                <a:avLst/>
              </a:prstGeom>
              <a:blipFill rotWithShape="0">
                <a:blip r:embed="rId10"/>
                <a:stretch>
                  <a:fillRect l="-18571" b="-36000"/>
                </a:stretch>
              </a:blipFill>
            </p:spPr>
            <p:txBody>
              <a:bodyPr/>
              <a:lstStyle/>
              <a:p>
                <a:r>
                  <a:rPr lang="en-US">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1948470206"/>
              </p:ext>
            </p:extLst>
          </p:nvPr>
        </p:nvGraphicFramePr>
        <p:xfrm>
          <a:off x="7145338" y="5217194"/>
          <a:ext cx="312737" cy="300038"/>
        </p:xfrm>
        <a:graphic>
          <a:graphicData uri="http://schemas.openxmlformats.org/presentationml/2006/ole">
            <mc:AlternateContent xmlns:mc="http://schemas.openxmlformats.org/markup-compatibility/2006">
              <mc:Choice xmlns:v="urn:schemas-microsoft-com:vml" Requires="v">
                <p:oleObj spid="_x0000_s29171" name="Equation" r:id="rId11" imgW="203040" imgH="190440" progId="Equation.DSMT4">
                  <p:embed/>
                </p:oleObj>
              </mc:Choice>
              <mc:Fallback>
                <p:oleObj name="Equation" r:id="rId11" imgW="203040" imgH="190440" progId="Equation.DSMT4">
                  <p:embed/>
                  <p:pic>
                    <p:nvPicPr>
                      <p:cNvPr id="0" name=""/>
                      <p:cNvPicPr/>
                      <p:nvPr/>
                    </p:nvPicPr>
                    <p:blipFill>
                      <a:blip r:embed="rId12"/>
                      <a:stretch>
                        <a:fillRect/>
                      </a:stretch>
                    </p:blipFill>
                    <p:spPr>
                      <a:xfrm>
                        <a:off x="7145338" y="5217194"/>
                        <a:ext cx="312737" cy="30003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888064771"/>
              </p:ext>
            </p:extLst>
          </p:nvPr>
        </p:nvGraphicFramePr>
        <p:xfrm>
          <a:off x="4035487" y="5520593"/>
          <a:ext cx="644525" cy="320675"/>
        </p:xfrm>
        <a:graphic>
          <a:graphicData uri="http://schemas.openxmlformats.org/presentationml/2006/ole">
            <mc:AlternateContent xmlns:mc="http://schemas.openxmlformats.org/markup-compatibility/2006">
              <mc:Choice xmlns:v="urn:schemas-microsoft-com:vml" Requires="v">
                <p:oleObj spid="_x0000_s29172" name="Equation" r:id="rId13" imgW="419040" imgH="203040" progId="Equation.DSMT4">
                  <p:embed/>
                </p:oleObj>
              </mc:Choice>
              <mc:Fallback>
                <p:oleObj name="Equation" r:id="rId13" imgW="419040" imgH="203040" progId="Equation.DSMT4">
                  <p:embed/>
                  <p:pic>
                    <p:nvPicPr>
                      <p:cNvPr id="0" name=""/>
                      <p:cNvPicPr/>
                      <p:nvPr/>
                    </p:nvPicPr>
                    <p:blipFill>
                      <a:blip r:embed="rId14"/>
                      <a:stretch>
                        <a:fillRect/>
                      </a:stretch>
                    </p:blipFill>
                    <p:spPr>
                      <a:xfrm>
                        <a:off x="4035487" y="5520593"/>
                        <a:ext cx="644525"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33291844"/>
              </p:ext>
            </p:extLst>
          </p:nvPr>
        </p:nvGraphicFramePr>
        <p:xfrm>
          <a:off x="7332476" y="4920208"/>
          <a:ext cx="1524000" cy="381000"/>
        </p:xfrm>
        <a:graphic>
          <a:graphicData uri="http://schemas.openxmlformats.org/presentationml/2006/ole">
            <mc:AlternateContent xmlns:mc="http://schemas.openxmlformats.org/markup-compatibility/2006">
              <mc:Choice xmlns:v="urn:schemas-microsoft-com:vml" Requires="v">
                <p:oleObj spid="_x0000_s29173" name="Equation" r:id="rId15" imgW="990360" imgH="241200" progId="Equation.DSMT4">
                  <p:embed/>
                </p:oleObj>
              </mc:Choice>
              <mc:Fallback>
                <p:oleObj name="Equation" r:id="rId15" imgW="990360" imgH="241200" progId="Equation.DSMT4">
                  <p:embed/>
                  <p:pic>
                    <p:nvPicPr>
                      <p:cNvPr id="0" name=""/>
                      <p:cNvPicPr/>
                      <p:nvPr/>
                    </p:nvPicPr>
                    <p:blipFill>
                      <a:blip r:embed="rId16"/>
                      <a:stretch>
                        <a:fillRect/>
                      </a:stretch>
                    </p:blipFill>
                    <p:spPr>
                      <a:xfrm>
                        <a:off x="7332476" y="4920208"/>
                        <a:ext cx="1524000" cy="3810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098483203"/>
              </p:ext>
            </p:extLst>
          </p:nvPr>
        </p:nvGraphicFramePr>
        <p:xfrm>
          <a:off x="6673850" y="4394374"/>
          <a:ext cx="214313" cy="258762"/>
        </p:xfrm>
        <a:graphic>
          <a:graphicData uri="http://schemas.openxmlformats.org/presentationml/2006/ole">
            <mc:AlternateContent xmlns:mc="http://schemas.openxmlformats.org/markup-compatibility/2006">
              <mc:Choice xmlns:v="urn:schemas-microsoft-com:vml" Requires="v">
                <p:oleObj spid="_x0000_s29174" name="Equation" r:id="rId17" imgW="139680" imgH="164880" progId="Equation.DSMT4">
                  <p:embed/>
                </p:oleObj>
              </mc:Choice>
              <mc:Fallback>
                <p:oleObj name="Equation" r:id="rId17" imgW="139680" imgH="164880" progId="Equation.DSMT4">
                  <p:embed/>
                  <p:pic>
                    <p:nvPicPr>
                      <p:cNvPr id="0" name=""/>
                      <p:cNvPicPr/>
                      <p:nvPr/>
                    </p:nvPicPr>
                    <p:blipFill>
                      <a:blip r:embed="rId18"/>
                      <a:stretch>
                        <a:fillRect/>
                      </a:stretch>
                    </p:blipFill>
                    <p:spPr>
                      <a:xfrm>
                        <a:off x="6673850" y="4394374"/>
                        <a:ext cx="214313" cy="258762"/>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889638587"/>
              </p:ext>
            </p:extLst>
          </p:nvPr>
        </p:nvGraphicFramePr>
        <p:xfrm>
          <a:off x="3311860" y="4944529"/>
          <a:ext cx="274638" cy="320675"/>
        </p:xfrm>
        <a:graphic>
          <a:graphicData uri="http://schemas.openxmlformats.org/presentationml/2006/ole">
            <mc:AlternateContent xmlns:mc="http://schemas.openxmlformats.org/markup-compatibility/2006">
              <mc:Choice xmlns:v="urn:schemas-microsoft-com:vml" Requires="v">
                <p:oleObj spid="_x0000_s29175" name="Equation" r:id="rId19" imgW="177480" imgH="203040" progId="Equation.DSMT4">
                  <p:embed/>
                </p:oleObj>
              </mc:Choice>
              <mc:Fallback>
                <p:oleObj name="Equation" r:id="rId19" imgW="177480" imgH="203040" progId="Equation.DSMT4">
                  <p:embed/>
                  <p:pic>
                    <p:nvPicPr>
                      <p:cNvPr id="0" name=""/>
                      <p:cNvPicPr/>
                      <p:nvPr/>
                    </p:nvPicPr>
                    <p:blipFill>
                      <a:blip r:embed="rId20"/>
                      <a:stretch>
                        <a:fillRect/>
                      </a:stretch>
                    </p:blipFill>
                    <p:spPr>
                      <a:xfrm>
                        <a:off x="3311860" y="4944529"/>
                        <a:ext cx="274638" cy="320675"/>
                      </a:xfrm>
                      <a:prstGeom prst="rect">
                        <a:avLst/>
                      </a:prstGeom>
                    </p:spPr>
                  </p:pic>
                </p:oleObj>
              </mc:Fallback>
            </mc:AlternateContent>
          </a:graphicData>
        </a:graphic>
      </p:graphicFrame>
      <p:sp>
        <p:nvSpPr>
          <p:cNvPr id="18" name="Rectangle 2"/>
          <p:cNvSpPr txBox="1">
            <a:spLocks noChangeArrowheads="1"/>
          </p:cNvSpPr>
          <p:nvPr/>
        </p:nvSpPr>
        <p:spPr bwMode="auto">
          <a:xfrm>
            <a:off x="508" y="-27384"/>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Confrontation of Form 2,                 , with Experiment    </a:t>
            </a:r>
            <a:endParaRPr lang="en-US" dirty="0">
              <a:ea typeface="宋体" pitchFamily="2" charset="-122"/>
            </a:endParaRPr>
          </a:p>
        </p:txBody>
      </p:sp>
      <mc:AlternateContent xmlns:mc="http://schemas.openxmlformats.org/markup-compatibility/2006">
        <mc:Choice xmlns:a14="http://schemas.microsoft.com/office/drawing/2010/main" Requires="a14">
          <p:sp>
            <p:nvSpPr>
              <p:cNvPr id="20" name="TextBox 19"/>
              <p:cNvSpPr txBox="1"/>
              <p:nvPr/>
            </p:nvSpPr>
            <p:spPr>
              <a:xfrm>
                <a:off x="4499992" y="-27384"/>
                <a:ext cx="1260140" cy="5009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dirty="0" smtClean="0">
                              <a:solidFill>
                                <a:srgbClr val="0000FF"/>
                              </a:solidFill>
                              <a:latin typeface="Cambria Math" panose="02040503050406030204" pitchFamily="18" charset="0"/>
                            </a:rPr>
                          </m:ctrlPr>
                        </m:sSubPr>
                        <m:e>
                          <m:r>
                            <a:rPr lang="en-US" sz="1600" i="1" dirty="0" smtClean="0">
                              <a:solidFill>
                                <a:srgbClr val="0000FF"/>
                              </a:solidFill>
                              <a:latin typeface="Cambria Math" panose="02040503050406030204" pitchFamily="18" charset="0"/>
                              <a:ea typeface="Cambria Math" panose="02040503050406030204" pitchFamily="18" charset="0"/>
                            </a:rPr>
                            <m:t>𝜓</m:t>
                          </m:r>
                        </m:e>
                        <m:sub>
                          <m:r>
                            <a:rPr lang="en-US" sz="1600" i="1" dirty="0">
                              <a:solidFill>
                                <a:srgbClr val="0000FF"/>
                              </a:solidFill>
                              <a:latin typeface="Cambria Math" panose="02040503050406030204" pitchFamily="18" charset="0"/>
                            </a:rPr>
                            <m:t>𝐿</m:t>
                          </m:r>
                        </m:sub>
                      </m:sSub>
                      <m:r>
                        <a:rPr lang="en-US" sz="1600" b="0" i="1" dirty="0" smtClean="0">
                          <a:solidFill>
                            <a:srgbClr val="0000FF"/>
                          </a:solidFill>
                          <a:latin typeface="Cambria Math" panose="02040503050406030204" pitchFamily="18" charset="0"/>
                        </a:rPr>
                        <m:t>= </m:t>
                      </m:r>
                      <m:f>
                        <m:fPr>
                          <m:ctrlPr>
                            <a:rPr lang="en-US" sz="1600" i="1" dirty="0">
                              <a:solidFill>
                                <a:srgbClr val="0000FF"/>
                              </a:solidFill>
                              <a:latin typeface="Cambria Math" panose="02040503050406030204" pitchFamily="18" charset="0"/>
                            </a:rPr>
                          </m:ctrlPr>
                        </m:fPr>
                        <m:num>
                          <m:sSub>
                            <m:sSubPr>
                              <m:ctrlPr>
                                <a:rPr lang="en-US" sz="1600" i="1" dirty="0">
                                  <a:solidFill>
                                    <a:srgbClr val="0000FF"/>
                                  </a:solidFill>
                                  <a:latin typeface="Cambria Math" panose="02040503050406030204" pitchFamily="18" charset="0"/>
                                </a:rPr>
                              </m:ctrlPr>
                            </m:sSubPr>
                            <m:e>
                              <m:r>
                                <a:rPr lang="en-US" sz="1600" b="0" i="1" dirty="0" smtClean="0">
                                  <a:solidFill>
                                    <a:srgbClr val="0000FF"/>
                                  </a:solidFill>
                                  <a:latin typeface="Cambria Math" panose="02040503050406030204" pitchFamily="18" charset="0"/>
                                </a:rPr>
                                <m:t>𝑣</m:t>
                              </m:r>
                            </m:e>
                            <m:sub>
                              <m:r>
                                <a:rPr lang="en-US" sz="1600" i="1" dirty="0">
                                  <a:solidFill>
                                    <a:srgbClr val="0000FF"/>
                                  </a:solidFill>
                                  <a:latin typeface="Cambria Math" panose="02040503050406030204" pitchFamily="18" charset="0"/>
                                </a:rPr>
                                <m:t>𝐿</m:t>
                              </m:r>
                            </m:sub>
                          </m:sSub>
                          <m:r>
                            <a:rPr lang="en-US" sz="1600" i="1" dirty="0">
                              <a:solidFill>
                                <a:srgbClr val="0000FF"/>
                              </a:solidFill>
                              <a:latin typeface="Cambria Math" panose="02040503050406030204" pitchFamily="18" charset="0"/>
                            </a:rPr>
                            <m:t>+ </m:t>
                          </m:r>
                          <m:sSub>
                            <m:sSubPr>
                              <m:ctrlPr>
                                <a:rPr lang="en-US" sz="1600" i="1" dirty="0">
                                  <a:solidFill>
                                    <a:srgbClr val="0000FF"/>
                                  </a:solidFill>
                                  <a:latin typeface="Cambria Math" panose="02040503050406030204" pitchFamily="18" charset="0"/>
                                </a:rPr>
                              </m:ctrlPr>
                            </m:sSubPr>
                            <m:e>
                              <m:acc>
                                <m:accPr>
                                  <m:chr m:val="̅"/>
                                  <m:ctrlPr>
                                    <a:rPr lang="en-US" sz="1600" i="1" dirty="0" smtClean="0">
                                      <a:solidFill>
                                        <a:srgbClr val="0000FF"/>
                                      </a:solidFill>
                                      <a:latin typeface="Cambria Math" panose="02040503050406030204" pitchFamily="18" charset="0"/>
                                    </a:rPr>
                                  </m:ctrlPr>
                                </m:accPr>
                                <m:e>
                                  <m:r>
                                    <a:rPr lang="en-US" sz="1600" b="0" i="1" dirty="0" smtClean="0">
                                      <a:solidFill>
                                        <a:srgbClr val="0000FF"/>
                                      </a:solidFill>
                                      <a:latin typeface="Cambria Math" panose="02040503050406030204" pitchFamily="18" charset="0"/>
                                    </a:rPr>
                                    <m:t>𝑣</m:t>
                                  </m:r>
                                </m:e>
                              </m:acc>
                            </m:e>
                            <m:sub>
                              <m:r>
                                <a:rPr lang="en-US" sz="1600" b="0" i="1" dirty="0" smtClean="0">
                                  <a:solidFill>
                                    <a:srgbClr val="0000FF"/>
                                  </a:solidFill>
                                  <a:latin typeface="Cambria Math" panose="02040503050406030204" pitchFamily="18" charset="0"/>
                                </a:rPr>
                                <m:t>𝐿</m:t>
                              </m:r>
                            </m:sub>
                          </m:sSub>
                        </m:num>
                        <m:den>
                          <m:rad>
                            <m:radPr>
                              <m:degHide m:val="on"/>
                              <m:ctrlPr>
                                <a:rPr lang="en-US" sz="1600" i="1" dirty="0">
                                  <a:solidFill>
                                    <a:srgbClr val="0000FF"/>
                                  </a:solidFill>
                                  <a:latin typeface="Cambria Math" panose="02040503050406030204" pitchFamily="18" charset="0"/>
                                </a:rPr>
                              </m:ctrlPr>
                            </m:radPr>
                            <m:deg/>
                            <m:e>
                              <m:r>
                                <a:rPr lang="en-US" sz="1600" i="1" dirty="0">
                                  <a:solidFill>
                                    <a:srgbClr val="0000FF"/>
                                  </a:solidFill>
                                  <a:latin typeface="Cambria Math" panose="02040503050406030204" pitchFamily="18" charset="0"/>
                                </a:rPr>
                                <m:t>2</m:t>
                              </m:r>
                            </m:e>
                          </m:rad>
                        </m:den>
                      </m:f>
                    </m:oMath>
                  </m:oMathPara>
                </a14:m>
                <a:endParaRPr lang="en-US" sz="1600" dirty="0">
                  <a:solidFill>
                    <a:srgbClr val="0000FF"/>
                  </a:solidFill>
                </a:endParaRPr>
              </a:p>
            </p:txBody>
          </p:sp>
        </mc:Choice>
        <mc:Fallback>
          <p:sp>
            <p:nvSpPr>
              <p:cNvPr id="20" name="TextBox 19"/>
              <p:cNvSpPr txBox="1">
                <a:spLocks noRot="1" noChangeAspect="1" noMove="1" noResize="1" noEditPoints="1" noAdjustHandles="1" noChangeArrowheads="1" noChangeShapeType="1" noTextEdit="1"/>
              </p:cNvSpPr>
              <p:nvPr/>
            </p:nvSpPr>
            <p:spPr>
              <a:xfrm>
                <a:off x="4499992" y="-27384"/>
                <a:ext cx="1260140" cy="500971"/>
              </a:xfrm>
              <a:prstGeom prst="rect">
                <a:avLst/>
              </a:prstGeom>
              <a:blipFill>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95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1500" y="512676"/>
            <a:ext cx="9000492" cy="6093976"/>
          </a:xfrm>
          <a:prstGeom prst="rect">
            <a:avLst/>
          </a:prstGeom>
          <a:noFill/>
        </p:spPr>
        <p:txBody>
          <a:bodyPr wrap="square" rtlCol="0">
            <a:spAutoFit/>
          </a:bodyPr>
          <a:lstStyle/>
          <a:p>
            <a:r>
              <a:rPr lang="en-US" sz="1800" dirty="0">
                <a:solidFill>
                  <a:srgbClr val="FF0000"/>
                </a:solidFill>
              </a:rPr>
              <a:t> “Neutrinoless” double-beta decay would not occur with Form 2, in that the </a:t>
            </a:r>
            <a:r>
              <a:rPr lang="en-US" sz="1800" dirty="0" err="1">
                <a:solidFill>
                  <a:srgbClr val="FF0000"/>
                </a:solidFill>
              </a:rPr>
              <a:t>righthanded</a:t>
            </a:r>
            <a:r>
              <a:rPr lang="en-US" sz="1800" dirty="0">
                <a:solidFill>
                  <a:srgbClr val="FF0000"/>
                </a:solidFill>
              </a:rPr>
              <a:t> (antineutrino) </a:t>
            </a:r>
            <a:r>
              <a:rPr lang="en-US" sz="1800" dirty="0" err="1">
                <a:solidFill>
                  <a:srgbClr val="FF0000"/>
                </a:solidFill>
              </a:rPr>
              <a:t>Majorana</a:t>
            </a:r>
            <a:r>
              <a:rPr lang="en-US" sz="1800" dirty="0">
                <a:solidFill>
                  <a:srgbClr val="FF0000"/>
                </a:solidFill>
              </a:rPr>
              <a:t> state        produced at the “first” vertex is distinct from  the lefthanded (neutrino) </a:t>
            </a:r>
            <a:r>
              <a:rPr lang="en-US" sz="1800" dirty="0" err="1">
                <a:solidFill>
                  <a:srgbClr val="FF0000"/>
                </a:solidFill>
              </a:rPr>
              <a:t>Majorana</a:t>
            </a:r>
            <a:r>
              <a:rPr lang="en-US" sz="1800" dirty="0">
                <a:solidFill>
                  <a:srgbClr val="FF0000"/>
                </a:solidFill>
              </a:rPr>
              <a:t> state        needed at the “second” vertex.</a:t>
            </a: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r>
              <a:rPr lang="en-US" sz="1800" dirty="0"/>
              <a:t>This issue is fixed by the so-called Majorana mass term in the </a:t>
            </a:r>
            <a:r>
              <a:rPr lang="en-US" sz="1800" dirty="0" err="1"/>
              <a:t>Lagrangian</a:t>
            </a:r>
            <a:r>
              <a:rPr lang="en-US" sz="1800" dirty="0"/>
              <a:t>, that provides a coupling between the       and the      </a:t>
            </a:r>
            <a:r>
              <a:rPr lang="en-US" sz="1800" i="1" baseline="-25000" dirty="0"/>
              <a:t> </a:t>
            </a:r>
            <a:r>
              <a:rPr lang="en-US" sz="1800" dirty="0"/>
              <a:t>.  </a:t>
            </a:r>
          </a:p>
          <a:p>
            <a:endParaRPr lang="en-US" sz="1400" dirty="0"/>
          </a:p>
          <a:p>
            <a:r>
              <a:rPr lang="en-US" sz="1800" dirty="0">
                <a:solidFill>
                  <a:srgbClr val="FF0000"/>
                </a:solidFill>
              </a:rPr>
              <a:t>This coupling flips chirality, but with very small amplitude in most experiments.</a:t>
            </a:r>
            <a:endParaRPr lang="en-US" sz="1800" dirty="0"/>
          </a:p>
          <a:p>
            <a:endParaRPr lang="en-US" sz="1200" dirty="0"/>
          </a:p>
          <a:p>
            <a:pPr algn="ctr"/>
            <a:r>
              <a:rPr lang="en-US" dirty="0"/>
              <a:t>“Conventional Wisdom”</a:t>
            </a:r>
          </a:p>
          <a:p>
            <a:endParaRPr lang="en-US" sz="1200" dirty="0">
              <a:solidFill>
                <a:srgbClr val="FF0000"/>
              </a:solidFill>
            </a:endParaRPr>
          </a:p>
          <a:p>
            <a:r>
              <a:rPr lang="en-US" sz="1800" dirty="0">
                <a:solidFill>
                  <a:srgbClr val="FF0000"/>
                </a:solidFill>
              </a:rPr>
              <a:t>Majorana mass terms do not require Majorana states.  They can also apply to Dirac states.</a:t>
            </a:r>
          </a:p>
          <a:p>
            <a:endParaRPr lang="en-US" sz="1400" dirty="0">
              <a:solidFill>
                <a:srgbClr val="FF0000"/>
              </a:solidFill>
            </a:endParaRPr>
          </a:p>
          <a:p>
            <a:r>
              <a:rPr lang="en-US" sz="1800" dirty="0">
                <a:solidFill>
                  <a:srgbClr val="FF0000"/>
                </a:solidFill>
              </a:rPr>
              <a:t>             </a:t>
            </a:r>
            <a:r>
              <a:rPr lang="en-US" sz="1800" dirty="0"/>
              <a:t>That is, observation of </a:t>
            </a:r>
            <a:r>
              <a:rPr lang="en-US" sz="1800" dirty="0" err="1"/>
              <a:t>neutrinoless</a:t>
            </a:r>
            <a:r>
              <a:rPr lang="en-US" sz="1800" dirty="0"/>
              <a:t> double-beta decay would NOT          a      	 prove that the light neutrinos are </a:t>
            </a:r>
            <a:r>
              <a:rPr lang="en-US" sz="1800" dirty="0" err="1"/>
              <a:t>Majorana</a:t>
            </a:r>
            <a:r>
              <a:rPr lang="en-US" sz="1800" dirty="0"/>
              <a:t> states.</a:t>
            </a:r>
            <a:endParaRPr lang="en-US" sz="1800" dirty="0">
              <a:solidFill>
                <a:srgbClr val="FF0000"/>
              </a:solidFill>
            </a:endParaRPr>
          </a:p>
        </p:txBody>
      </p:sp>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Majorana Mass Term</a:t>
            </a:r>
            <a:endParaRPr lang="en-US" dirty="0">
              <a:ea typeface="宋体" pitchFamily="2" charset="-122"/>
            </a:endParaRPr>
          </a:p>
        </p:txBody>
      </p:sp>
      <mc:AlternateContent xmlns:mc="http://schemas.openxmlformats.org/markup-compatibility/2006" xmlns:a14="http://schemas.microsoft.com/office/drawing/2010/main">
        <mc:Choice Requires="a14">
          <p:sp>
            <p:nvSpPr>
              <p:cNvPr id="12" name="TextBox 11"/>
              <p:cNvSpPr txBox="1"/>
              <p:nvPr/>
            </p:nvSpPr>
            <p:spPr>
              <a:xfrm>
                <a:off x="6247907" y="1088740"/>
                <a:ext cx="3763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rgbClr val="FF0000"/>
                              </a:solidFill>
                              <a:latin typeface="Cambria Math" panose="02040503050406030204" pitchFamily="18" charset="0"/>
                              <a:ea typeface="Cambria Math" panose="02040503050406030204" pitchFamily="18" charset="0"/>
                            </a:rPr>
                          </m:ctrlPr>
                        </m:sSubPr>
                        <m:e>
                          <m:r>
                            <a:rPr lang="en-US" sz="2000" b="0" i="1" dirty="0" smtClean="0">
                              <a:solidFill>
                                <a:srgbClr val="FF0000"/>
                              </a:solidFill>
                              <a:latin typeface="Cambria Math" panose="02040503050406030204" pitchFamily="18" charset="0"/>
                              <a:ea typeface="Cambria Math" panose="02040503050406030204" pitchFamily="18" charset="0"/>
                            </a:rPr>
                            <m:t>𝜓</m:t>
                          </m:r>
                        </m:e>
                        <m:sub>
                          <m:r>
                            <a:rPr lang="en-US" sz="2000" b="0" i="1" dirty="0" smtClean="0">
                              <a:solidFill>
                                <a:srgbClr val="FF0000"/>
                              </a:solidFill>
                              <a:latin typeface="Cambria Math" panose="02040503050406030204" pitchFamily="18" charset="0"/>
                              <a:ea typeface="Cambria Math" panose="02040503050406030204" pitchFamily="18" charset="0"/>
                            </a:rPr>
                            <m:t>𝐿</m:t>
                          </m:r>
                        </m:sub>
                      </m:sSub>
                    </m:oMath>
                  </m:oMathPara>
                </a14:m>
                <a:endParaRPr lang="en-US" sz="20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247907" y="1088740"/>
                <a:ext cx="376321" cy="307777"/>
              </a:xfrm>
              <a:prstGeom prst="rect">
                <a:avLst/>
              </a:prstGeom>
              <a:blipFill rotWithShape="0">
                <a:blip r:embed="rId3"/>
                <a:stretch>
                  <a:fillRect l="-20968" r="-3226"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86267" y="800708"/>
                <a:ext cx="3978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rgbClr val="FF0000"/>
                              </a:solidFill>
                              <a:latin typeface="Cambria Math" panose="02040503050406030204" pitchFamily="18" charset="0"/>
                              <a:ea typeface="Cambria Math" panose="02040503050406030204" pitchFamily="18" charset="0"/>
                            </a:rPr>
                          </m:ctrlPr>
                        </m:sSubPr>
                        <m:e>
                          <m:r>
                            <a:rPr lang="en-US" sz="2000" b="0" i="1" dirty="0" smtClean="0">
                              <a:solidFill>
                                <a:srgbClr val="FF0000"/>
                              </a:solidFill>
                              <a:latin typeface="Cambria Math" panose="02040503050406030204" pitchFamily="18" charset="0"/>
                              <a:ea typeface="Cambria Math" panose="02040503050406030204" pitchFamily="18" charset="0"/>
                            </a:rPr>
                            <m:t>𝜓</m:t>
                          </m:r>
                        </m:e>
                        <m:sub>
                          <m:r>
                            <a:rPr lang="en-US" sz="2000" b="0" i="1" dirty="0" smtClean="0">
                              <a:solidFill>
                                <a:srgbClr val="FF0000"/>
                              </a:solidFill>
                              <a:latin typeface="Cambria Math" panose="02040503050406030204" pitchFamily="18" charset="0"/>
                              <a:ea typeface="Cambria Math" panose="02040503050406030204" pitchFamily="18" charset="0"/>
                            </a:rPr>
                            <m:t>𝑅</m:t>
                          </m:r>
                        </m:sub>
                      </m:sSub>
                    </m:oMath>
                  </m:oMathPara>
                </a14:m>
                <a:endParaRPr lang="en-US"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786267" y="800708"/>
                <a:ext cx="397801" cy="307777"/>
              </a:xfrm>
              <a:prstGeom prst="rect">
                <a:avLst/>
              </a:prstGeom>
              <a:blipFill rotWithShape="0">
                <a:blip r:embed="rId4"/>
                <a:stretch>
                  <a:fillRect l="-20000" r="-3077" b="-35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599892" y="3284984"/>
                <a:ext cx="37632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rgbClr val="0000FF"/>
                              </a:solidFill>
                              <a:latin typeface="Cambria Math" panose="02040503050406030204" pitchFamily="18" charset="0"/>
                              <a:ea typeface="Cambria Math" panose="02040503050406030204" pitchFamily="18" charset="0"/>
                            </a:rPr>
                          </m:ctrlPr>
                        </m:sSubPr>
                        <m:e>
                          <m:r>
                            <a:rPr lang="en-US" sz="2000" b="0" i="1" dirty="0" smtClean="0">
                              <a:solidFill>
                                <a:srgbClr val="0000FF"/>
                              </a:solidFill>
                              <a:latin typeface="Cambria Math" panose="02040503050406030204" pitchFamily="18" charset="0"/>
                              <a:ea typeface="Cambria Math" panose="02040503050406030204" pitchFamily="18" charset="0"/>
                            </a:rPr>
                            <m:t>𝜓</m:t>
                          </m:r>
                        </m:e>
                        <m:sub>
                          <m:r>
                            <a:rPr lang="en-US" sz="2000" b="0" i="1" dirty="0" smtClean="0">
                              <a:solidFill>
                                <a:srgbClr val="0000FF"/>
                              </a:solidFill>
                              <a:latin typeface="Cambria Math" panose="02040503050406030204" pitchFamily="18" charset="0"/>
                              <a:ea typeface="Cambria Math" panose="02040503050406030204" pitchFamily="18" charset="0"/>
                            </a:rPr>
                            <m:t>𝐿</m:t>
                          </m:r>
                        </m:sub>
                      </m:sSub>
                    </m:oMath>
                  </m:oMathPara>
                </a14:m>
                <a:endParaRPr lang="en-US"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599892" y="3284984"/>
                <a:ext cx="376321" cy="307777"/>
              </a:xfrm>
              <a:prstGeom prst="rect">
                <a:avLst/>
              </a:prstGeom>
              <a:blipFill rotWithShape="0">
                <a:blip r:embed="rId5"/>
                <a:stretch>
                  <a:fillRect l="-21311" r="-4918" b="-3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11647" y="3284984"/>
                <a:ext cx="450701"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dirty="0" smtClean="0">
                              <a:solidFill>
                                <a:srgbClr val="0000FF"/>
                              </a:solidFill>
                              <a:latin typeface="Cambria Math" panose="02040503050406030204" pitchFamily="18" charset="0"/>
                              <a:ea typeface="Cambria Math" panose="02040503050406030204" pitchFamily="18" charset="0"/>
                            </a:rPr>
                          </m:ctrlPr>
                        </m:sSubPr>
                        <m:e>
                          <m:r>
                            <a:rPr lang="en-US" sz="2000" b="0" i="1" dirty="0" smtClean="0">
                              <a:solidFill>
                                <a:srgbClr val="0000FF"/>
                              </a:solidFill>
                              <a:latin typeface="Cambria Math" panose="02040503050406030204" pitchFamily="18" charset="0"/>
                              <a:ea typeface="Cambria Math" panose="02040503050406030204" pitchFamily="18" charset="0"/>
                            </a:rPr>
                            <m:t>𝜓</m:t>
                          </m:r>
                        </m:e>
                        <m:sub>
                          <m:r>
                            <a:rPr lang="en-US" sz="2000" b="0" i="1" dirty="0" smtClean="0">
                              <a:solidFill>
                                <a:srgbClr val="0000FF"/>
                              </a:solidFill>
                              <a:latin typeface="Cambria Math" panose="02040503050406030204" pitchFamily="18" charset="0"/>
                              <a:ea typeface="Cambria Math" panose="02040503050406030204" pitchFamily="18" charset="0"/>
                            </a:rPr>
                            <m:t>𝑅</m:t>
                          </m:r>
                        </m:sub>
                      </m:sSub>
                      <m:r>
                        <a:rPr lang="en-US" sz="2000" b="0" i="1" dirty="0" smtClean="0">
                          <a:solidFill>
                            <a:srgbClr val="0000FF"/>
                          </a:solidFill>
                          <a:latin typeface="Cambria Math" panose="02040503050406030204" pitchFamily="18" charset="0"/>
                          <a:ea typeface="Cambria Math" panose="02040503050406030204" pitchFamily="18" charset="0"/>
                        </a:rPr>
                        <m:t>,</m:t>
                      </m:r>
                    </m:oMath>
                  </m:oMathPara>
                </a14:m>
                <a:endParaRPr lang="en-US" sz="2000"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911647" y="3284984"/>
                <a:ext cx="450701" cy="307777"/>
              </a:xfrm>
              <a:prstGeom prst="rect">
                <a:avLst/>
              </a:prstGeom>
              <a:blipFill rotWithShape="0">
                <a:blip r:embed="rId6"/>
                <a:stretch>
                  <a:fillRect l="-18919" b="-3600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779502236"/>
              </p:ext>
            </p:extLst>
          </p:nvPr>
        </p:nvGraphicFramePr>
        <p:xfrm>
          <a:off x="1049317" y="1427877"/>
          <a:ext cx="7015071" cy="1728192"/>
        </p:xfrm>
        <a:graphic>
          <a:graphicData uri="http://schemas.openxmlformats.org/presentationml/2006/ole">
            <mc:AlternateContent xmlns:mc="http://schemas.openxmlformats.org/markup-compatibility/2006">
              <mc:Choice xmlns:v="urn:schemas-microsoft-com:vml" Requires="v">
                <p:oleObj spid="_x0000_s12419" name="AutoCAD Drawing" r:id="rId7" imgW="17897400" imgH="4410000" progId="AutoCAD.Drawing.16">
                  <p:embed/>
                </p:oleObj>
              </mc:Choice>
              <mc:Fallback>
                <p:oleObj name="AutoCAD Drawing" r:id="rId7" imgW="17897400" imgH="4410000" progId="AutoCAD.Drawing.16">
                  <p:embed/>
                  <p:pic>
                    <p:nvPicPr>
                      <p:cNvPr id="0" name=""/>
                      <p:cNvPicPr/>
                      <p:nvPr/>
                    </p:nvPicPr>
                    <p:blipFill>
                      <a:blip r:embed="rId8"/>
                      <a:stretch>
                        <a:fillRect/>
                      </a:stretch>
                    </p:blipFill>
                    <p:spPr>
                      <a:xfrm>
                        <a:off x="1049317" y="1427877"/>
                        <a:ext cx="7015071" cy="1728192"/>
                      </a:xfrm>
                      <a:prstGeom prst="rect">
                        <a:avLst/>
                      </a:prstGeom>
                    </p:spPr>
                  </p:pic>
                </p:oleObj>
              </mc:Fallback>
            </mc:AlternateContent>
          </a:graphicData>
        </a:graphic>
      </p:graphicFrame>
    </p:spTree>
    <p:extLst>
      <p:ext uri="{BB962C8B-B14F-4D97-AF65-F5344CB8AC3E}">
        <p14:creationId xmlns:p14="http://schemas.microsoft.com/office/powerpoint/2010/main" val="343874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Where Does the “Conventional Wisdom” Come From?</a:t>
            </a:r>
            <a:endParaRPr lang="en-US" dirty="0">
              <a:ea typeface="宋体" pitchFamily="2" charset="-122"/>
            </a:endParaRPr>
          </a:p>
        </p:txBody>
      </p:sp>
      <p:sp>
        <p:nvSpPr>
          <p:cNvPr id="3" name="TextBox 2"/>
          <p:cNvSpPr txBox="1"/>
          <p:nvPr/>
        </p:nvSpPr>
        <p:spPr>
          <a:xfrm>
            <a:off x="-6834" y="526008"/>
            <a:ext cx="9000492" cy="1514261"/>
          </a:xfrm>
          <a:prstGeom prst="rect">
            <a:avLst/>
          </a:prstGeom>
          <a:noFill/>
        </p:spPr>
        <p:txBody>
          <a:bodyPr wrap="square" rtlCol="0">
            <a:spAutoFit/>
          </a:bodyPr>
          <a:lstStyle/>
          <a:p>
            <a:r>
              <a:rPr lang="en-US" sz="1800" dirty="0">
                <a:solidFill>
                  <a:srgbClr val="FF0000"/>
                </a:solidFill>
              </a:rPr>
              <a:t>As far as I call tell, the “conventional wisdom” is not really “derived” anywhere, but is stated as “easy to see by inspection” in an influential paper by Li and </a:t>
            </a:r>
            <a:r>
              <a:rPr lang="en-US" sz="1800" dirty="0" err="1">
                <a:solidFill>
                  <a:srgbClr val="FF0000"/>
                </a:solidFill>
              </a:rPr>
              <a:t>Wilczek</a:t>
            </a:r>
            <a:r>
              <a:rPr lang="en-US" sz="1800" dirty="0">
                <a:solidFill>
                  <a:srgbClr val="FF0000"/>
                </a:solidFill>
              </a:rPr>
              <a:t>.                                              </a:t>
            </a:r>
            <a:r>
              <a:rPr lang="en-US" sz="1600" i="1" dirty="0">
                <a:solidFill>
                  <a:srgbClr val="FF0000"/>
                </a:solidFill>
              </a:rPr>
              <a:t>L.F. Li and F. </a:t>
            </a:r>
            <a:r>
              <a:rPr lang="en-US" sz="1600" i="1" dirty="0" err="1">
                <a:solidFill>
                  <a:srgbClr val="FF0000"/>
                </a:solidFill>
              </a:rPr>
              <a:t>Wilczek</a:t>
            </a:r>
            <a:r>
              <a:rPr lang="en-US" sz="1600" i="1" dirty="0">
                <a:solidFill>
                  <a:srgbClr val="FF0000"/>
                </a:solidFill>
              </a:rPr>
              <a:t>, </a:t>
            </a:r>
            <a:r>
              <a:rPr lang="en-US" sz="1600" i="1" dirty="0">
                <a:solidFill>
                  <a:srgbClr val="FF0000"/>
                </a:solidFill>
                <a:hlinkClick r:id="rId2"/>
              </a:rPr>
              <a:t>Phys. Rev. D </a:t>
            </a:r>
            <a:r>
              <a:rPr lang="en-US" sz="1600" b="1" i="1" dirty="0">
                <a:solidFill>
                  <a:srgbClr val="FF0000"/>
                </a:solidFill>
                <a:hlinkClick r:id="rId2"/>
              </a:rPr>
              <a:t>25</a:t>
            </a:r>
            <a:r>
              <a:rPr lang="en-US" sz="1600" i="1" dirty="0">
                <a:solidFill>
                  <a:srgbClr val="FF0000"/>
                </a:solidFill>
                <a:hlinkClick r:id="rId2"/>
              </a:rPr>
              <a:t>, 143 (1982</a:t>
            </a:r>
            <a:r>
              <a:rPr lang="en-US" sz="1800" i="1" dirty="0">
                <a:solidFill>
                  <a:srgbClr val="FF0000"/>
                </a:solidFill>
                <a:hlinkClick r:id="rId2"/>
              </a:rPr>
              <a:t>)</a:t>
            </a:r>
            <a:endParaRPr lang="en-US" sz="1800" i="1" dirty="0">
              <a:solidFill>
                <a:srgbClr val="FF0000"/>
              </a:solidFill>
            </a:endParaRPr>
          </a:p>
          <a:p>
            <a:endParaRPr lang="en-US" sz="1200" dirty="0"/>
          </a:p>
          <a:p>
            <a:r>
              <a:rPr lang="en-US" sz="1800" dirty="0"/>
              <a:t>From p. 144:</a:t>
            </a:r>
            <a:endParaRPr lang="en-US" sz="1800" dirty="0">
              <a:solidFill>
                <a:srgbClr val="FF0000"/>
              </a:solidFill>
            </a:endParaRPr>
          </a:p>
        </p:txBody>
      </p:sp>
      <p:sp>
        <p:nvSpPr>
          <p:cNvPr id="4" name="Rectangle 3"/>
          <p:cNvSpPr/>
          <p:nvPr/>
        </p:nvSpPr>
        <p:spPr>
          <a:xfrm>
            <a:off x="1763688" y="1592796"/>
            <a:ext cx="7229970" cy="390876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From the fact that </a:t>
            </a:r>
            <a:r>
              <a:rPr lang="en-US" sz="2000" i="1" dirty="0" err="1">
                <a:latin typeface="Times New Roman" panose="02020603050405020304" pitchFamily="18" charset="0"/>
                <a:cs typeface="Times New Roman" panose="02020603050405020304" pitchFamily="18" charset="0"/>
              </a:rPr>
              <a:t>X</a:t>
            </a:r>
            <a:r>
              <a:rPr lang="en-US" sz="2000" baseline="-25000" dirty="0" err="1">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is a </a:t>
            </a:r>
            <a:r>
              <a:rPr lang="en-US" sz="2000" dirty="0" err="1">
                <a:latin typeface="Times New Roman" panose="02020603050405020304" pitchFamily="18" charset="0"/>
                <a:cs typeface="Times New Roman" panose="02020603050405020304" pitchFamily="18" charset="0"/>
              </a:rPr>
              <a:t>Majorana</a:t>
            </a:r>
            <a:r>
              <a:rPr lang="en-US" sz="2000" dirty="0">
                <a:latin typeface="Times New Roman" panose="02020603050405020304" pitchFamily="18" charset="0"/>
                <a:cs typeface="Times New Roman" panose="02020603050405020304" pitchFamily="18" charset="0"/>
              </a:rPr>
              <a:t> field, </a:t>
            </a:r>
            <a:r>
              <a:rPr lang="en-US" sz="2000" i="1" dirty="0" err="1">
                <a:latin typeface="Times New Roman" panose="02020603050405020304" pitchFamily="18" charset="0"/>
                <a:cs typeface="Times New Roman" panose="02020603050405020304" pitchFamily="18" charset="0"/>
              </a:rPr>
              <a:t>X</a:t>
            </a:r>
            <a:r>
              <a:rPr lang="en-US" sz="2000" baseline="-25000" dirty="0" err="1">
                <a:latin typeface="Times New Roman" panose="02020603050405020304" pitchFamily="18" charset="0"/>
                <a:cs typeface="Times New Roman" panose="02020603050405020304" pitchFamily="18" charset="0"/>
              </a:rPr>
              <a:t>e</a:t>
            </a:r>
            <a:r>
              <a:rPr lang="en-US" sz="2000" baseline="30000" dirty="0" err="1">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a:t>
            </a:r>
            <a:r>
              <a:rPr lang="en-US" sz="2000" baseline="-25000" dirty="0" err="1">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this means that </a:t>
            </a:r>
            <a:r>
              <a:rPr lang="en-US" sz="2000" i="1" dirty="0" err="1">
                <a:latin typeface="Times New Roman" panose="02020603050405020304" pitchFamily="18" charset="0"/>
                <a:cs typeface="Times New Roman" panose="02020603050405020304" pitchFamily="18" charset="0"/>
              </a:rPr>
              <a:t>X</a:t>
            </a:r>
            <a:r>
              <a:rPr lang="en-US" sz="2000" baseline="-25000" dirty="0" err="1">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can produce either e</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or e</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but with different chiralities.  Since only the mass term can flip the chirality, in the zero-mass limit, where chirality is the same as the helicity, these two processes involving different chiralities will not interfere with each other and the Majorana field is equivalent to the Dirac field.</a:t>
            </a:r>
          </a:p>
          <a:p>
            <a:r>
              <a:rPr lang="en-US" sz="2000" dirty="0">
                <a:latin typeface="Times New Roman" panose="02020603050405020304" pitchFamily="18" charset="0"/>
                <a:cs typeface="Times New Roman" panose="02020603050405020304" pitchFamily="18" charset="0"/>
              </a:rPr>
              <a:t>    The </a:t>
            </a:r>
            <a:r>
              <a:rPr lang="en-US" sz="2000" dirty="0">
                <a:latin typeface="Times New Roman" panose="02020603050405020304" pitchFamily="18" charset="0"/>
              </a:rPr>
              <a:t>Feynman rules for calculation with Majorana neutrinos of course can be read off from the above. It is then easy to see "by inspection" that even in nuclear decays like                                 where the     is very soft, there will be no detectable difference between Dirac and Majorana neutrinos.  Differences only arise the neutrino and antineutrino of opposite chiralities can interfere.</a:t>
            </a:r>
          </a:p>
        </p:txBody>
      </p:sp>
      <mc:AlternateContent xmlns:mc="http://schemas.openxmlformats.org/markup-compatibility/2006" xmlns:a14="http://schemas.microsoft.com/office/drawing/2010/main">
        <mc:Choice Requires="a14">
          <p:sp>
            <p:nvSpPr>
              <p:cNvPr id="6" name="TextBox 5"/>
              <p:cNvSpPr txBox="1"/>
              <p:nvPr/>
            </p:nvSpPr>
            <p:spPr>
              <a:xfrm>
                <a:off x="6336196" y="4143102"/>
                <a:ext cx="2283702" cy="307777"/>
              </a:xfrm>
              <a:prstGeom prst="rect">
                <a:avLst/>
              </a:prstGeom>
              <a:noFill/>
            </p:spPr>
            <p:txBody>
              <a:bodyPr wrap="none" lIns="0" tIns="0" rIns="0" bIns="0" rtlCol="0">
                <a:spAutoFit/>
              </a:bodyPr>
              <a:lstStyle/>
              <a:p>
                <a14:m>
                  <m:oMath xmlns:m="http://schemas.openxmlformats.org/officeDocument/2006/math">
                    <m:sSup>
                      <m:sSupPr>
                        <m:ctrlPr>
                          <a:rPr lang="en-US" sz="2000" i="1" dirty="0">
                            <a:latin typeface="Cambria Math" panose="02040503050406030204" pitchFamily="18" charset="0"/>
                            <a:ea typeface="Cambria Math" panose="02040503050406030204" pitchFamily="18" charset="0"/>
                          </a:rPr>
                        </m:ctrlPr>
                      </m:sSupPr>
                      <m:e>
                        <m:r>
                          <m:rPr>
                            <m:sty m:val="p"/>
                          </m:rPr>
                          <a:rPr lang="en-US" sz="2000" i="0" dirty="0">
                            <a:latin typeface="Cambria Math" panose="02040503050406030204" pitchFamily="18" charset="0"/>
                            <a:ea typeface="Cambria Math" panose="02040503050406030204" pitchFamily="18" charset="0"/>
                          </a:rPr>
                          <m:t>H</m:t>
                        </m:r>
                      </m:e>
                      <m:sup>
                        <m:r>
                          <a:rPr lang="en-US" sz="2000" i="1" dirty="0">
                            <a:latin typeface="Cambria Math" panose="02040503050406030204" pitchFamily="18" charset="0"/>
                            <a:ea typeface="Cambria Math" panose="02040503050406030204" pitchFamily="18" charset="0"/>
                          </a:rPr>
                          <m:t>3</m:t>
                        </m:r>
                      </m:sup>
                    </m:sSup>
                    <m:r>
                      <a:rPr lang="en-US" sz="2000" i="1" dirty="0">
                        <a:latin typeface="Cambria Math" panose="02040503050406030204" pitchFamily="18" charset="0"/>
                        <a:ea typeface="Cambria Math" panose="02040503050406030204" pitchFamily="18" charset="0"/>
                      </a:rPr>
                      <m:t>→ </m:t>
                    </m:r>
                    <m:sSup>
                      <m:sSupPr>
                        <m:ctrlPr>
                          <a:rPr lang="en-US" sz="2000" i="1" dirty="0">
                            <a:latin typeface="Cambria Math" panose="02040503050406030204" pitchFamily="18" charset="0"/>
                            <a:ea typeface="Cambria Math" panose="02040503050406030204" pitchFamily="18" charset="0"/>
                          </a:rPr>
                        </m:ctrlPr>
                      </m:sSupPr>
                      <m:e>
                        <m:r>
                          <m:rPr>
                            <m:sty m:val="p"/>
                          </m:rPr>
                          <a:rPr lang="en-US" sz="2000" i="0" dirty="0">
                            <a:latin typeface="Cambria Math" panose="02040503050406030204" pitchFamily="18" charset="0"/>
                            <a:ea typeface="Cambria Math" panose="02040503050406030204" pitchFamily="18" charset="0"/>
                          </a:rPr>
                          <m:t>He</m:t>
                        </m:r>
                      </m:e>
                      <m:sup>
                        <m:r>
                          <a:rPr lang="en-US" sz="2000" i="1" dirty="0">
                            <a:latin typeface="Cambria Math" panose="02040503050406030204" pitchFamily="18" charset="0"/>
                            <a:ea typeface="Cambria Math" panose="02040503050406030204" pitchFamily="18" charset="0"/>
                          </a:rPr>
                          <m:t>3</m:t>
                        </m:r>
                      </m:sup>
                    </m:sSup>
                    <m:r>
                      <a:rPr lang="en-US" sz="2000" i="1" dirty="0">
                        <a:latin typeface="Cambria Math" panose="02040503050406030204" pitchFamily="18" charset="0"/>
                        <a:ea typeface="Cambria Math" panose="02040503050406030204" pitchFamily="18" charset="0"/>
                      </a:rPr>
                      <m:t>+</m:t>
                    </m:r>
                    <m:acc>
                      <m:accPr>
                        <m:chr m:val="̅"/>
                        <m:ctrlPr>
                          <a:rPr lang="en-US" sz="2000" i="1" dirty="0">
                            <a:latin typeface="Cambria Math" panose="02040503050406030204" pitchFamily="18" charset="0"/>
                            <a:ea typeface="Cambria Math" panose="02040503050406030204" pitchFamily="18" charset="0"/>
                          </a:rPr>
                        </m:ctrlPr>
                      </m:accPr>
                      <m:e>
                        <m:r>
                          <a:rPr lang="en-US" sz="2000" i="1" dirty="0">
                            <a:latin typeface="Cambria Math" panose="02040503050406030204" pitchFamily="18" charset="0"/>
                            <a:ea typeface="Cambria Math" panose="02040503050406030204" pitchFamily="18" charset="0"/>
                          </a:rPr>
                          <m:t>𝜐</m:t>
                        </m:r>
                      </m:e>
                    </m:acc>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𝑒</m:t>
                        </m:r>
                      </m:e>
                      <m:sup>
                        <m:r>
                          <a:rPr lang="en-US" sz="2000" i="1" dirty="0">
                            <a:latin typeface="Cambria Math" panose="02040503050406030204" pitchFamily="18" charset="0"/>
                            <a:ea typeface="Cambria Math" panose="02040503050406030204" pitchFamily="18" charset="0"/>
                          </a:rPr>
                          <m:t>+</m:t>
                        </m:r>
                      </m:sup>
                    </m:sSup>
                  </m:oMath>
                </a14:m>
                <a:r>
                  <a:rPr lang="en-US"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6336196" y="4143102"/>
                <a:ext cx="2283702" cy="307777"/>
              </a:xfrm>
              <a:prstGeom prst="rect">
                <a:avLst/>
              </a:prstGeom>
              <a:blipFill rotWithShape="0">
                <a:blip r:embed="rId3"/>
                <a:stretch>
                  <a:fillRect l="-3733" t="-26000" r="-4267"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79812" y="4453371"/>
                <a:ext cx="21114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dirty="0">
                              <a:latin typeface="Cambria Math" panose="02040503050406030204" pitchFamily="18" charset="0"/>
                              <a:ea typeface="Cambria Math" panose="02040503050406030204" pitchFamily="18" charset="0"/>
                            </a:rPr>
                          </m:ctrlPr>
                        </m:accPr>
                        <m:e>
                          <m:r>
                            <a:rPr lang="en-US" sz="2000" i="1" dirty="0">
                              <a:latin typeface="Cambria Math" panose="02040503050406030204" pitchFamily="18" charset="0"/>
                              <a:ea typeface="Cambria Math" panose="02040503050406030204" pitchFamily="18" charset="0"/>
                            </a:rPr>
                            <m:t>𝜐</m:t>
                          </m:r>
                        </m:e>
                      </m:acc>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879812" y="4453371"/>
                <a:ext cx="211147" cy="307777"/>
              </a:xfrm>
              <a:prstGeom prst="rect">
                <a:avLst/>
              </a:prstGeom>
              <a:blipFill rotWithShape="0">
                <a:blip r:embed="rId4"/>
                <a:stretch>
                  <a:fillRect l="-11429" r="-88571"/>
                </a:stretch>
              </a:blipFill>
            </p:spPr>
            <p:txBody>
              <a:bodyPr/>
              <a:lstStyle/>
              <a:p>
                <a:r>
                  <a:rPr lang="en-US">
                    <a:noFill/>
                  </a:rPr>
                  <a:t> </a:t>
                </a:r>
              </a:p>
            </p:txBody>
          </p:sp>
        </mc:Fallback>
      </mc:AlternateContent>
    </p:spTree>
    <p:extLst>
      <p:ext uri="{BB962C8B-B14F-4D97-AF65-F5344CB8AC3E}">
        <p14:creationId xmlns:p14="http://schemas.microsoft.com/office/powerpoint/2010/main" val="822401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Why Do People Want to Believe the “Conventional Wisdom”?</a:t>
            </a:r>
            <a:endParaRPr lang="en-US" dirty="0">
              <a:ea typeface="宋体" pitchFamily="2" charset="-122"/>
            </a:endParaRPr>
          </a:p>
        </p:txBody>
      </p:sp>
      <p:sp>
        <p:nvSpPr>
          <p:cNvPr id="3" name="TextBox 2"/>
          <p:cNvSpPr txBox="1"/>
          <p:nvPr/>
        </p:nvSpPr>
        <p:spPr>
          <a:xfrm>
            <a:off x="71500" y="476672"/>
            <a:ext cx="9000492" cy="7146572"/>
          </a:xfrm>
          <a:prstGeom prst="rect">
            <a:avLst/>
          </a:prstGeom>
          <a:noFill/>
        </p:spPr>
        <p:txBody>
          <a:bodyPr wrap="square" rtlCol="0">
            <a:spAutoFit/>
          </a:bodyPr>
          <a:lstStyle/>
          <a:p>
            <a:r>
              <a:rPr lang="en-US" sz="1800" dirty="0">
                <a:solidFill>
                  <a:srgbClr val="FF0000"/>
                </a:solidFill>
              </a:rPr>
              <a:t>A very interesting idea emerged in the mid 1970’s that a possible explanation for the tiny masses of the observed neutrinos    is that they are Majorana states which are partners with very heavy neutrinos states    , whose mass is at the grand-unification scale. </a:t>
            </a:r>
          </a:p>
          <a:p>
            <a:r>
              <a:rPr lang="en-US" sz="1600" dirty="0">
                <a:solidFill>
                  <a:srgbClr val="FF0000"/>
                </a:solidFill>
              </a:rPr>
              <a:t>                                </a:t>
            </a:r>
            <a:r>
              <a:rPr lang="en-US" sz="1600" i="1" dirty="0">
                <a:solidFill>
                  <a:srgbClr val="FF0000"/>
                </a:solidFill>
              </a:rPr>
              <a:t>H. </a:t>
            </a:r>
            <a:r>
              <a:rPr lang="en-US" sz="1600" i="1" dirty="0" err="1">
                <a:solidFill>
                  <a:srgbClr val="FF0000"/>
                </a:solidFill>
              </a:rPr>
              <a:t>Fritzsch</a:t>
            </a:r>
            <a:r>
              <a:rPr lang="en-US" sz="1600" i="1" dirty="0">
                <a:solidFill>
                  <a:srgbClr val="FF0000"/>
                </a:solidFill>
              </a:rPr>
              <a:t>, M. Gell-Mann and P. </a:t>
            </a:r>
            <a:r>
              <a:rPr lang="en-US" sz="1600" i="1" dirty="0" err="1">
                <a:solidFill>
                  <a:srgbClr val="FF0000"/>
                </a:solidFill>
              </a:rPr>
              <a:t>Minkowski</a:t>
            </a:r>
            <a:r>
              <a:rPr lang="en-US" sz="1600" i="1" dirty="0">
                <a:solidFill>
                  <a:srgbClr val="FF0000"/>
                </a:solidFill>
              </a:rPr>
              <a:t>, </a:t>
            </a:r>
            <a:r>
              <a:rPr lang="en-US" sz="1600" i="1" dirty="0">
                <a:solidFill>
                  <a:srgbClr val="FF0000"/>
                </a:solidFill>
                <a:hlinkClick r:id="rId2"/>
              </a:rPr>
              <a:t>Phys. Lett. B </a:t>
            </a:r>
            <a:r>
              <a:rPr lang="en-US" sz="1600" b="1" i="1" dirty="0">
                <a:solidFill>
                  <a:srgbClr val="FF0000"/>
                </a:solidFill>
                <a:hlinkClick r:id="rId2"/>
              </a:rPr>
              <a:t>59</a:t>
            </a:r>
            <a:r>
              <a:rPr lang="en-US" sz="1600" i="1" dirty="0">
                <a:solidFill>
                  <a:srgbClr val="FF0000"/>
                </a:solidFill>
                <a:hlinkClick r:id="rId2"/>
              </a:rPr>
              <a:t>, 256 (1975)</a:t>
            </a:r>
            <a:endParaRPr lang="en-US" sz="1600" i="1" dirty="0"/>
          </a:p>
          <a:p>
            <a:r>
              <a:rPr lang="en-US" sz="1800" dirty="0"/>
              <a:t> </a:t>
            </a:r>
          </a:p>
          <a:p>
            <a:r>
              <a:rPr lang="en-US" sz="1800" dirty="0"/>
              <a:t>Further, the mass matrix for these neutrinos might have off-diagonal terms of order of the mass of the Higgs boson, with the implication that</a:t>
            </a:r>
          </a:p>
          <a:p>
            <a:endParaRPr lang="en-US" sz="1800" dirty="0"/>
          </a:p>
          <a:p>
            <a:endParaRPr lang="en-US" sz="1800" dirty="0"/>
          </a:p>
          <a:p>
            <a:endParaRPr lang="en-US" sz="1800" dirty="0"/>
          </a:p>
          <a:p>
            <a:r>
              <a:rPr lang="en-US" sz="1800" dirty="0">
                <a:solidFill>
                  <a:srgbClr val="FF0000"/>
                </a:solidFill>
              </a:rPr>
              <a:t>This is the famous “see-saw” mechanism.</a:t>
            </a:r>
          </a:p>
          <a:p>
            <a:endParaRPr lang="en-US" sz="1800" dirty="0"/>
          </a:p>
          <a:p>
            <a:r>
              <a:rPr lang="en-US" sz="1800" dirty="0"/>
              <a:t>Clearly, we would like to believe that it is true, so most people find it convenient to accept without much question the claim that it is impossible to determine whether neutrinos are Dirac or Majorana states via existing experiments, except for “neutrinoless” double-beta decay (which experiments are not yet sensitive enough to decide the issue).</a:t>
            </a:r>
          </a:p>
          <a:p>
            <a:r>
              <a:rPr lang="en-US" sz="1800" dirty="0"/>
              <a:t>             </a:t>
            </a:r>
            <a:r>
              <a:rPr lang="en-US" sz="1600" i="1" dirty="0">
                <a:solidFill>
                  <a:srgbClr val="FF0000"/>
                </a:solidFill>
              </a:rPr>
              <a:t>It is not clear to me that </a:t>
            </a:r>
            <a:r>
              <a:rPr lang="en-US" sz="1600" i="1" dirty="0" err="1">
                <a:solidFill>
                  <a:srgbClr val="FF0000"/>
                </a:solidFill>
              </a:rPr>
              <a:t>Majorana</a:t>
            </a:r>
            <a:r>
              <a:rPr lang="en-US" sz="1600" i="1" dirty="0">
                <a:solidFill>
                  <a:srgbClr val="FF0000"/>
                </a:solidFill>
              </a:rPr>
              <a:t> neutrinos are required for a see-saw  </a:t>
            </a:r>
          </a:p>
          <a:p>
            <a:r>
              <a:rPr lang="en-US" sz="1600" i="1" dirty="0">
                <a:solidFill>
                  <a:srgbClr val="FF0000"/>
                </a:solidFill>
              </a:rPr>
              <a:t>               mechanism to hold; Majorana mass terms are sufficient.</a:t>
            </a: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1475656" y="3019405"/>
                <a:ext cx="6158674" cy="697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i="1" smtClean="0">
                              <a:latin typeface="Cambria Math" panose="02040503050406030204" pitchFamily="18" charset="0"/>
                              <a:ea typeface="Cambria Math" panose="02040503050406030204" pitchFamily="18" charset="0"/>
                            </a:rPr>
                            <m:t>𝜈</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 </m:t>
                      </m:r>
                      <m:f>
                        <m:fPr>
                          <m:ctrlPr>
                            <a:rPr lang="en-US" sz="2000" b="0" i="1" smtClean="0">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𝑚</m:t>
                              </m:r>
                            </m:e>
                            <m:sub>
                              <m:r>
                                <m:rPr>
                                  <m:sty m:val="p"/>
                                </m:rPr>
                                <a:rPr lang="en-US" sz="2000" b="0" i="0" smtClean="0">
                                  <a:latin typeface="Cambria Math" panose="02040503050406030204" pitchFamily="18" charset="0"/>
                                </a:rPr>
                                <m:t>Higgs</m:t>
                              </m:r>
                            </m:sub>
                            <m:sup>
                              <m:r>
                                <a:rPr lang="en-US" sz="2000" b="0" i="1" smtClean="0">
                                  <a:latin typeface="Cambria Math" panose="02040503050406030204" pitchFamily="18" charset="0"/>
                                </a:rPr>
                                <m:t>2</m:t>
                              </m:r>
                            </m:sup>
                          </m:sSubSup>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𝑋</m:t>
                              </m:r>
                            </m:sub>
                          </m:sSub>
                        </m:den>
                      </m:f>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f>
                        <m:fPr>
                          <m:ctrlPr>
                            <a:rPr lang="en-US" sz="2000" b="0" i="1" smtClean="0">
                              <a:latin typeface="Cambria Math" panose="02040503050406030204" pitchFamily="18" charset="0"/>
                              <a:ea typeface="Cambria Math" panose="02040503050406030204" pitchFamily="18" charset="0"/>
                            </a:rPr>
                          </m:ctrlPr>
                        </m:fPr>
                        <m:num>
                          <m:sSup>
                            <m:sSupPr>
                              <m:ctrlPr>
                                <a:rPr lang="en-US" sz="2000" b="0" i="1" smtClean="0">
                                  <a:latin typeface="Cambria Math" panose="02040503050406030204" pitchFamily="18" charset="0"/>
                                  <a:ea typeface="Cambria Math" panose="02040503050406030204" pitchFamily="18" charset="0"/>
                                </a:rPr>
                              </m:ctrlPr>
                            </m:sSupPr>
                            <m:e>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100 </m:t>
                                  </m:r>
                                  <m:r>
                                    <m:rPr>
                                      <m:sty m:val="p"/>
                                    </m:rPr>
                                    <a:rPr lang="en-US" sz="2000" b="0" i="0" smtClean="0">
                                      <a:latin typeface="Cambria Math" panose="02040503050406030204" pitchFamily="18" charset="0"/>
                                      <a:ea typeface="Cambria Math" panose="02040503050406030204" pitchFamily="18" charset="0"/>
                                    </a:rPr>
                                    <m:t>GeV</m:t>
                                  </m:r>
                                </m:e>
                              </m:d>
                            </m:e>
                            <m:sup>
                              <m:r>
                                <a:rPr lang="en-US" sz="2000" b="0" i="1" smtClean="0">
                                  <a:latin typeface="Cambria Math" panose="02040503050406030204" pitchFamily="18" charset="0"/>
                                  <a:ea typeface="Cambria Math" panose="02040503050406030204" pitchFamily="18" charset="0"/>
                                </a:rPr>
                                <m:t>2</m:t>
                              </m:r>
                            </m:sup>
                          </m:sSup>
                        </m:num>
                        <m:den>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15</m:t>
                              </m:r>
                            </m:sup>
                          </m:sSup>
                          <m:r>
                            <a:rPr lang="en-US" sz="2000" b="0" i="1"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GeV</m:t>
                          </m:r>
                        </m:den>
                      </m:f>
                      <m:r>
                        <a:rPr lang="en-US" sz="2000" b="0" i="1" smtClean="0">
                          <a:latin typeface="Cambria Math" panose="02040503050406030204" pitchFamily="18" charset="0"/>
                          <a:ea typeface="Cambria Math" panose="02040503050406030204" pitchFamily="18" charset="0"/>
                        </a:rPr>
                        <m:t>=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−11</m:t>
                          </m:r>
                        </m:sup>
                      </m:sSup>
                      <m:r>
                        <a:rPr lang="en-US" sz="2000" b="0" i="1"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GeV</m:t>
                      </m:r>
                      <m:r>
                        <a:rPr lang="en-US" sz="2000" b="0" i="1" smtClean="0">
                          <a:latin typeface="Cambria Math" panose="02040503050406030204" pitchFamily="18" charset="0"/>
                          <a:ea typeface="Cambria Math" panose="02040503050406030204" pitchFamily="18" charset="0"/>
                        </a:rPr>
                        <m:t>=0.01 </m:t>
                      </m:r>
                      <m:r>
                        <m:rPr>
                          <m:sty m:val="p"/>
                        </m:rPr>
                        <a:rPr lang="en-US" sz="2000" b="0" i="0" smtClean="0">
                          <a:latin typeface="Cambria Math" panose="02040503050406030204" pitchFamily="18" charset="0"/>
                          <a:ea typeface="Cambria Math" panose="02040503050406030204" pitchFamily="18" charset="0"/>
                        </a:rPr>
                        <m:t>eV</m:t>
                      </m:r>
                      <m:r>
                        <a:rPr lang="en-US" sz="2000" b="0" i="1" smtClean="0">
                          <a:latin typeface="Cambria Math" panose="02040503050406030204" pitchFamily="18" charset="0"/>
                        </a:rPr>
                        <m:t>.</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475656" y="3019405"/>
                <a:ext cx="6158674" cy="697627"/>
              </a:xfrm>
              <a:prstGeom prst="rect">
                <a:avLst/>
              </a:prstGeom>
              <a:blipFill rotWithShape="0">
                <a:blip r:embed="rId3"/>
                <a:stretch>
                  <a:fillRect b="-8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16016" y="780963"/>
                <a:ext cx="2142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dirty="0" smtClean="0">
                          <a:solidFill>
                            <a:srgbClr val="FF0000"/>
                          </a:solidFill>
                          <a:latin typeface="Cambria Math" panose="02040503050406030204" pitchFamily="18" charset="0"/>
                          <a:ea typeface="Cambria Math" panose="02040503050406030204" pitchFamily="18" charset="0"/>
                        </a:rPr>
                        <m:t>𝜈</m:t>
                      </m:r>
                    </m:oMath>
                  </m:oMathPara>
                </a14:m>
                <a:endParaRPr lang="en-US" sz="20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716016" y="780963"/>
                <a:ext cx="214289" cy="307777"/>
              </a:xfrm>
              <a:prstGeom prst="rect">
                <a:avLst/>
              </a:prstGeom>
              <a:blipFill rotWithShape="0">
                <a:blip r:embed="rId4"/>
                <a:stretch>
                  <a:fillRect l="-14286" r="-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99826" y="1052736"/>
                <a:ext cx="24833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FF0000"/>
                          </a:solidFill>
                          <a:latin typeface="Cambria Math" panose="02040503050406030204" pitchFamily="18" charset="0"/>
                          <a:ea typeface="Cambria Math" panose="02040503050406030204" pitchFamily="18" charset="0"/>
                        </a:rPr>
                        <m:t>𝑋</m:t>
                      </m:r>
                    </m:oMath>
                  </m:oMathPara>
                </a14:m>
                <a:endParaRPr lang="en-US" sz="2000"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799826" y="1052736"/>
                <a:ext cx="248338" cy="307777"/>
              </a:xfrm>
              <a:prstGeom prst="rect">
                <a:avLst/>
              </a:prstGeom>
              <a:blipFill rotWithShape="0">
                <a:blip r:embed="rId5"/>
                <a:stretch>
                  <a:fillRect l="-19512" r="-17073" b="-8000"/>
                </a:stretch>
              </a:blipFill>
            </p:spPr>
            <p:txBody>
              <a:bodyPr/>
              <a:lstStyle/>
              <a:p>
                <a:r>
                  <a:rPr lang="en-US">
                    <a:noFill/>
                  </a:rPr>
                  <a:t> </a:t>
                </a:r>
              </a:p>
            </p:txBody>
          </p:sp>
        </mc:Fallback>
      </mc:AlternateContent>
      <p:pic>
        <p:nvPicPr>
          <p:cNvPr id="41986" name="Picture 2" descr="Image result for harald fritzsch"/>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32" t="9857" r="11662" b="9791"/>
          <a:stretch/>
        </p:blipFill>
        <p:spPr bwMode="auto">
          <a:xfrm>
            <a:off x="323528" y="1587994"/>
            <a:ext cx="577223" cy="731149"/>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Image result for murray gell-man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309" t="4954" r="27853" b="37951"/>
          <a:stretch/>
        </p:blipFill>
        <p:spPr bwMode="auto">
          <a:xfrm>
            <a:off x="971600" y="1596039"/>
            <a:ext cx="485725" cy="704301"/>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Image result for peter minkowski"/>
          <p:cNvPicPr>
            <a:picLocks noChangeAspect="1" noChangeArrowheads="1"/>
          </p:cNvPicPr>
          <p:nvPr/>
        </p:nvPicPr>
        <p:blipFill rotWithShape="1">
          <a:blip r:embed="rId8">
            <a:extLst>
              <a:ext uri="{28A0092B-C50C-407E-A947-70E740481C1C}">
                <a14:useLocalDpi xmlns:a14="http://schemas.microsoft.com/office/drawing/2010/main" val="0"/>
              </a:ext>
            </a:extLst>
          </a:blip>
          <a:srcRect l="17143" t="17316" r="46768" b="25697"/>
          <a:stretch/>
        </p:blipFill>
        <p:spPr bwMode="auto">
          <a:xfrm>
            <a:off x="1511660" y="1611386"/>
            <a:ext cx="540060" cy="70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05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p:cNvGraphicFramePr>
            <a:graphicFrameLocks noChangeAspect="1"/>
          </p:cNvGraphicFramePr>
          <p:nvPr>
            <p:extLst>
              <p:ext uri="{D42A27DB-BD31-4B8C-83A1-F6EECF244321}">
                <p14:modId xmlns:p14="http://schemas.microsoft.com/office/powerpoint/2010/main" val="2476114048"/>
              </p:ext>
            </p:extLst>
          </p:nvPr>
        </p:nvGraphicFramePr>
        <p:xfrm>
          <a:off x="1475656" y="836712"/>
          <a:ext cx="6096000" cy="2549525"/>
        </p:xfrm>
        <a:graphic>
          <a:graphicData uri="http://schemas.openxmlformats.org/presentationml/2006/ole">
            <mc:AlternateContent xmlns:mc="http://schemas.openxmlformats.org/markup-compatibility/2006">
              <mc:Choice xmlns:v="urn:schemas-microsoft-com:vml" Requires="v">
                <p:oleObj spid="_x0000_s35453" name="AutoCAD Drawing" r:id="rId3" imgW="17668800" imgH="7391520" progId="AutoCAD.Drawing.16">
                  <p:embed/>
                </p:oleObj>
              </mc:Choice>
              <mc:Fallback>
                <p:oleObj name="AutoCAD Drawing" r:id="rId3" imgW="17668800" imgH="7391520" progId="AutoCAD.Drawing.16">
                  <p:embed/>
                  <p:pic>
                    <p:nvPicPr>
                      <p:cNvPr id="0" name=""/>
                      <p:cNvPicPr/>
                      <p:nvPr/>
                    </p:nvPicPr>
                    <p:blipFill>
                      <a:blip r:embed="rId4"/>
                      <a:stretch>
                        <a:fillRect/>
                      </a:stretch>
                    </p:blipFill>
                    <p:spPr>
                      <a:xfrm>
                        <a:off x="1475656" y="836712"/>
                        <a:ext cx="6096000" cy="2549525"/>
                      </a:xfrm>
                      <a:prstGeom prst="rect">
                        <a:avLst/>
                      </a:prstGeom>
                    </p:spPr>
                  </p:pic>
                </p:oleObj>
              </mc:Fallback>
            </mc:AlternateContent>
          </a:graphicData>
        </a:graphic>
      </p:graphicFrame>
      <p:sp>
        <p:nvSpPr>
          <p:cNvPr id="3" name="TextBox 2"/>
          <p:cNvSpPr txBox="1"/>
          <p:nvPr/>
        </p:nvSpPr>
        <p:spPr>
          <a:xfrm>
            <a:off x="71500" y="476672"/>
            <a:ext cx="9000492" cy="6555641"/>
          </a:xfrm>
          <a:prstGeom prst="rect">
            <a:avLst/>
          </a:prstGeom>
          <a:noFill/>
        </p:spPr>
        <p:txBody>
          <a:bodyPr wrap="square" rtlCol="0">
            <a:spAutoFit/>
          </a:bodyPr>
          <a:lstStyle/>
          <a:p>
            <a:r>
              <a:rPr lang="en-US" sz="1800" dirty="0">
                <a:solidFill>
                  <a:srgbClr val="FF0000"/>
                </a:solidFill>
              </a:rPr>
              <a:t>While the observed light neutrinos seem well described by the electroweak gauge theory with       and      bosons, in which theory interacting Majorana neutrinos are forbidden, it could be that there exist       bosons and      Majorana fermions that obey a non-gauge theory, in which </a:t>
            </a:r>
            <a:r>
              <a:rPr lang="en-US" sz="1800" dirty="0" err="1">
                <a:solidFill>
                  <a:srgbClr val="FF0000"/>
                </a:solidFill>
              </a:rPr>
              <a:t>neutrinoless</a:t>
            </a:r>
            <a:r>
              <a:rPr lang="en-US" sz="1800" dirty="0">
                <a:solidFill>
                  <a:srgbClr val="FF0000"/>
                </a:solidFill>
              </a:rPr>
              <a:t> double-beta decay is possible. </a:t>
            </a:r>
          </a:p>
          <a:p>
            <a:endParaRPr lang="en-US" sz="1800" dirty="0">
              <a:solidFill>
                <a:srgbClr val="FF0000"/>
              </a:solidFill>
            </a:endParaRPr>
          </a:p>
          <a:p>
            <a:endParaRPr lang="en-US" sz="1800" dirty="0">
              <a:solidFill>
                <a:srgbClr val="FF0000"/>
              </a:solidFill>
            </a:endParaRPr>
          </a:p>
          <a:p>
            <a:endParaRPr lang="en-US" sz="1800" dirty="0">
              <a:solidFill>
                <a:srgbClr val="FF0000"/>
              </a:solidFill>
            </a:endParaRPr>
          </a:p>
          <a:p>
            <a:r>
              <a:rPr lang="en-US" sz="1800" dirty="0"/>
              <a:t>It could be that the      fermions have low mass as per a see-saw mechanism.</a:t>
            </a:r>
          </a:p>
          <a:p>
            <a:endParaRPr lang="en-US" sz="1800" dirty="0"/>
          </a:p>
          <a:p>
            <a:r>
              <a:rPr lang="en-US" sz="1800" dirty="0">
                <a:solidFill>
                  <a:srgbClr val="FF0000"/>
                </a:solidFill>
              </a:rPr>
              <a:t>But, the      bosons would have to be heavy, as decays like                                   seem not to be observed.   </a:t>
            </a:r>
            <a:r>
              <a:rPr lang="en-US" sz="1600" i="1" dirty="0">
                <a:solidFill>
                  <a:srgbClr val="FF0000"/>
                </a:solidFill>
              </a:rPr>
              <a:t>Decays like                                would be forbidden due to violation of conservation of angular momentum, unless the       bosons had spin 0.</a:t>
            </a:r>
          </a:p>
          <a:p>
            <a:endParaRPr lang="en-US" sz="1600" dirty="0">
              <a:solidFill>
                <a:srgbClr val="FF0000"/>
              </a:solidFill>
            </a:endParaRPr>
          </a:p>
          <a:p>
            <a:r>
              <a:rPr lang="en-US" sz="1800" dirty="0"/>
              <a:t>In this case, the rate for the </a:t>
            </a:r>
            <a:r>
              <a:rPr lang="en-US" sz="1800" dirty="0" err="1"/>
              <a:t>neutrinoless</a:t>
            </a:r>
            <a:r>
              <a:rPr lang="en-US" sz="1800" dirty="0"/>
              <a:t> double-beta decay would be heavily suppressed.</a:t>
            </a:r>
          </a:p>
          <a:p>
            <a:endParaRPr lang="en-US" sz="1600" dirty="0">
              <a:solidFill>
                <a:srgbClr val="FF0000"/>
              </a:solidFill>
            </a:endParaRPr>
          </a:p>
          <a:p>
            <a:r>
              <a:rPr lang="en-US" sz="1800" dirty="0">
                <a:solidFill>
                  <a:srgbClr val="FF0000"/>
                </a:solidFill>
              </a:rPr>
              <a:t>Similarly, if the       bosons were relatively light while the       fermions were heavy, the decay rate would also be  heavily suppressed. </a:t>
            </a:r>
          </a:p>
          <a:p>
            <a:endParaRPr lang="en-US" sz="1600" dirty="0">
              <a:solidFill>
                <a:srgbClr val="FF0000"/>
              </a:solidFill>
            </a:endParaRPr>
          </a:p>
          <a:p>
            <a:r>
              <a:rPr lang="en-US" sz="1800" dirty="0">
                <a:solidFill>
                  <a:srgbClr val="FF0000"/>
                </a:solidFill>
              </a:rPr>
              <a:t>           </a:t>
            </a:r>
            <a:r>
              <a:rPr lang="en-US" sz="1800" dirty="0"/>
              <a:t>IF so, </a:t>
            </a:r>
            <a:r>
              <a:rPr lang="en-US" sz="1800" dirty="0" err="1"/>
              <a:t>neutrinoless</a:t>
            </a:r>
            <a:r>
              <a:rPr lang="en-US" sz="1800" dirty="0"/>
              <a:t> double-beta decay is unlikely to be observed soon.            </a:t>
            </a:r>
          </a:p>
          <a:p>
            <a:endParaRPr lang="en-US" sz="1800" dirty="0"/>
          </a:p>
        </p:txBody>
      </p:sp>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ea typeface="宋体" pitchFamily="2" charset="-122"/>
              </a:rPr>
              <a:t>Neutrinoless Double-Beta Decay in a Non-Gauge Theory</a:t>
            </a:r>
          </a:p>
        </p:txBody>
      </p:sp>
      <p:graphicFrame>
        <p:nvGraphicFramePr>
          <p:cNvPr id="5" name="Object 4"/>
          <p:cNvGraphicFramePr>
            <a:graphicFrameLocks noChangeAspect="1"/>
          </p:cNvGraphicFramePr>
          <p:nvPr>
            <p:extLst>
              <p:ext uri="{D42A27DB-BD31-4B8C-83A1-F6EECF244321}">
                <p14:modId xmlns:p14="http://schemas.microsoft.com/office/powerpoint/2010/main" val="468434175"/>
              </p:ext>
            </p:extLst>
          </p:nvPr>
        </p:nvGraphicFramePr>
        <p:xfrm>
          <a:off x="1439652" y="755230"/>
          <a:ext cx="396044" cy="333510"/>
        </p:xfrm>
        <a:graphic>
          <a:graphicData uri="http://schemas.openxmlformats.org/presentationml/2006/ole">
            <mc:AlternateContent xmlns:mc="http://schemas.openxmlformats.org/markup-compatibility/2006">
              <mc:Choice xmlns:v="urn:schemas-microsoft-com:vml" Requires="v">
                <p:oleObj spid="_x0000_s35454" name="Equation" r:id="rId5" imgW="241200" imgH="203040" progId="Equation.DSMT4">
                  <p:embed/>
                </p:oleObj>
              </mc:Choice>
              <mc:Fallback>
                <p:oleObj name="Equation" r:id="rId5" imgW="241200" imgH="203040" progId="Equation.DSMT4">
                  <p:embed/>
                  <p:pic>
                    <p:nvPicPr>
                      <p:cNvPr id="0" name=""/>
                      <p:cNvPicPr/>
                      <p:nvPr/>
                    </p:nvPicPr>
                    <p:blipFill>
                      <a:blip r:embed="rId6"/>
                      <a:stretch>
                        <a:fillRect/>
                      </a:stretch>
                    </p:blipFill>
                    <p:spPr>
                      <a:xfrm>
                        <a:off x="1439652" y="755230"/>
                        <a:ext cx="396044" cy="33351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92521026"/>
              </p:ext>
            </p:extLst>
          </p:nvPr>
        </p:nvGraphicFramePr>
        <p:xfrm>
          <a:off x="2335213" y="739998"/>
          <a:ext cx="333375" cy="312738"/>
        </p:xfrm>
        <a:graphic>
          <a:graphicData uri="http://schemas.openxmlformats.org/presentationml/2006/ole">
            <mc:AlternateContent xmlns:mc="http://schemas.openxmlformats.org/markup-compatibility/2006">
              <mc:Choice xmlns:v="urn:schemas-microsoft-com:vml" Requires="v">
                <p:oleObj spid="_x0000_s35455" name="Equation" r:id="rId7" imgW="203040" imgH="190440" progId="Equation.DSMT4">
                  <p:embed/>
                </p:oleObj>
              </mc:Choice>
              <mc:Fallback>
                <p:oleObj name="Equation" r:id="rId7" imgW="203040" imgH="190440" progId="Equation.DSMT4">
                  <p:embed/>
                  <p:pic>
                    <p:nvPicPr>
                      <p:cNvPr id="0" name=""/>
                      <p:cNvPicPr/>
                      <p:nvPr/>
                    </p:nvPicPr>
                    <p:blipFill>
                      <a:blip r:embed="rId8"/>
                      <a:stretch>
                        <a:fillRect/>
                      </a:stretch>
                    </p:blipFill>
                    <p:spPr>
                      <a:xfrm>
                        <a:off x="2335213" y="739998"/>
                        <a:ext cx="333375" cy="3127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99246786"/>
              </p:ext>
            </p:extLst>
          </p:nvPr>
        </p:nvGraphicFramePr>
        <p:xfrm>
          <a:off x="4319972" y="1028030"/>
          <a:ext cx="396875" cy="312738"/>
        </p:xfrm>
        <a:graphic>
          <a:graphicData uri="http://schemas.openxmlformats.org/presentationml/2006/ole">
            <mc:AlternateContent xmlns:mc="http://schemas.openxmlformats.org/markup-compatibility/2006">
              <mc:Choice xmlns:v="urn:schemas-microsoft-com:vml" Requires="v">
                <p:oleObj spid="_x0000_s35456" name="Equation" r:id="rId9" imgW="241200" imgH="190440" progId="Equation.DSMT4">
                  <p:embed/>
                </p:oleObj>
              </mc:Choice>
              <mc:Fallback>
                <p:oleObj name="Equation" r:id="rId9" imgW="241200" imgH="190440" progId="Equation.DSMT4">
                  <p:embed/>
                  <p:pic>
                    <p:nvPicPr>
                      <p:cNvPr id="0" name=""/>
                      <p:cNvPicPr/>
                      <p:nvPr/>
                    </p:nvPicPr>
                    <p:blipFill>
                      <a:blip r:embed="rId10"/>
                      <a:stretch>
                        <a:fillRect/>
                      </a:stretch>
                    </p:blipFill>
                    <p:spPr>
                      <a:xfrm>
                        <a:off x="4319972" y="1028030"/>
                        <a:ext cx="396875" cy="3127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619004929"/>
              </p:ext>
            </p:extLst>
          </p:nvPr>
        </p:nvGraphicFramePr>
        <p:xfrm>
          <a:off x="5951451" y="1016732"/>
          <a:ext cx="312737" cy="312738"/>
        </p:xfrm>
        <a:graphic>
          <a:graphicData uri="http://schemas.openxmlformats.org/presentationml/2006/ole">
            <mc:AlternateContent xmlns:mc="http://schemas.openxmlformats.org/markup-compatibility/2006">
              <mc:Choice xmlns:v="urn:schemas-microsoft-com:vml" Requires="v">
                <p:oleObj spid="_x0000_s35457" name="Equation" r:id="rId11" imgW="190440" imgH="190440" progId="Equation.DSMT4">
                  <p:embed/>
                </p:oleObj>
              </mc:Choice>
              <mc:Fallback>
                <p:oleObj name="Equation" r:id="rId11" imgW="190440" imgH="190440" progId="Equation.DSMT4">
                  <p:embed/>
                  <p:pic>
                    <p:nvPicPr>
                      <p:cNvPr id="0" name=""/>
                      <p:cNvPicPr/>
                      <p:nvPr/>
                    </p:nvPicPr>
                    <p:blipFill>
                      <a:blip r:embed="rId12"/>
                      <a:stretch>
                        <a:fillRect/>
                      </a:stretch>
                    </p:blipFill>
                    <p:spPr>
                      <a:xfrm>
                        <a:off x="5951451" y="1016732"/>
                        <a:ext cx="312737" cy="31273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488018940"/>
              </p:ext>
            </p:extLst>
          </p:nvPr>
        </p:nvGraphicFramePr>
        <p:xfrm>
          <a:off x="2375756" y="2600908"/>
          <a:ext cx="312737" cy="312738"/>
        </p:xfrm>
        <a:graphic>
          <a:graphicData uri="http://schemas.openxmlformats.org/presentationml/2006/ole">
            <mc:AlternateContent xmlns:mc="http://schemas.openxmlformats.org/markup-compatibility/2006">
              <mc:Choice xmlns:v="urn:schemas-microsoft-com:vml" Requires="v">
                <p:oleObj spid="_x0000_s35458" name="Equation" r:id="rId13" imgW="190440" imgH="190440" progId="Equation.DSMT4">
                  <p:embed/>
                </p:oleObj>
              </mc:Choice>
              <mc:Fallback>
                <p:oleObj name="Equation" r:id="rId13" imgW="190440" imgH="190440" progId="Equation.DSMT4">
                  <p:embed/>
                  <p:pic>
                    <p:nvPicPr>
                      <p:cNvPr id="0" name=""/>
                      <p:cNvPicPr/>
                      <p:nvPr/>
                    </p:nvPicPr>
                    <p:blipFill>
                      <a:blip r:embed="rId14"/>
                      <a:stretch>
                        <a:fillRect/>
                      </a:stretch>
                    </p:blipFill>
                    <p:spPr>
                      <a:xfrm>
                        <a:off x="2375756" y="2600908"/>
                        <a:ext cx="312737" cy="31273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061339035"/>
              </p:ext>
            </p:extLst>
          </p:nvPr>
        </p:nvGraphicFramePr>
        <p:xfrm>
          <a:off x="1043608" y="3260278"/>
          <a:ext cx="396875" cy="312738"/>
        </p:xfrm>
        <a:graphic>
          <a:graphicData uri="http://schemas.openxmlformats.org/presentationml/2006/ole">
            <mc:AlternateContent xmlns:mc="http://schemas.openxmlformats.org/markup-compatibility/2006">
              <mc:Choice xmlns:v="urn:schemas-microsoft-com:vml" Requires="v">
                <p:oleObj spid="_x0000_s35459" name="Equation" r:id="rId15" imgW="241200" imgH="190440" progId="Equation.DSMT4">
                  <p:embed/>
                </p:oleObj>
              </mc:Choice>
              <mc:Fallback>
                <p:oleObj name="Equation" r:id="rId15" imgW="241200" imgH="190440" progId="Equation.DSMT4">
                  <p:embed/>
                  <p:pic>
                    <p:nvPicPr>
                      <p:cNvPr id="0" name=""/>
                      <p:cNvPicPr/>
                      <p:nvPr/>
                    </p:nvPicPr>
                    <p:blipFill>
                      <a:blip r:embed="rId16"/>
                      <a:stretch>
                        <a:fillRect/>
                      </a:stretch>
                    </p:blipFill>
                    <p:spPr>
                      <a:xfrm>
                        <a:off x="1043608" y="3260278"/>
                        <a:ext cx="396875" cy="31273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712690694"/>
              </p:ext>
            </p:extLst>
          </p:nvPr>
        </p:nvGraphicFramePr>
        <p:xfrm>
          <a:off x="6362836" y="3284984"/>
          <a:ext cx="2133600" cy="376238"/>
        </p:xfrm>
        <a:graphic>
          <a:graphicData uri="http://schemas.openxmlformats.org/presentationml/2006/ole">
            <mc:AlternateContent xmlns:mc="http://schemas.openxmlformats.org/markup-compatibility/2006">
              <mc:Choice xmlns:v="urn:schemas-microsoft-com:vml" Requires="v">
                <p:oleObj spid="_x0000_s35460" name="Equation" r:id="rId17" imgW="1295280" imgH="228600" progId="Equation.DSMT4">
                  <p:embed/>
                </p:oleObj>
              </mc:Choice>
              <mc:Fallback>
                <p:oleObj name="Equation" r:id="rId17" imgW="1295280" imgH="228600" progId="Equation.DSMT4">
                  <p:embed/>
                  <p:pic>
                    <p:nvPicPr>
                      <p:cNvPr id="0" name=""/>
                      <p:cNvPicPr/>
                      <p:nvPr/>
                    </p:nvPicPr>
                    <p:blipFill>
                      <a:blip r:embed="rId18"/>
                      <a:stretch>
                        <a:fillRect/>
                      </a:stretch>
                    </p:blipFill>
                    <p:spPr>
                      <a:xfrm>
                        <a:off x="6362836" y="3284984"/>
                        <a:ext cx="2133600" cy="376238"/>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53043460"/>
              </p:ext>
            </p:extLst>
          </p:nvPr>
        </p:nvGraphicFramePr>
        <p:xfrm>
          <a:off x="1906873" y="5312506"/>
          <a:ext cx="396875" cy="312738"/>
        </p:xfrm>
        <a:graphic>
          <a:graphicData uri="http://schemas.openxmlformats.org/presentationml/2006/ole">
            <mc:AlternateContent xmlns:mc="http://schemas.openxmlformats.org/markup-compatibility/2006">
              <mc:Choice xmlns:v="urn:schemas-microsoft-com:vml" Requires="v">
                <p:oleObj spid="_x0000_s35461" name="Equation" r:id="rId19" imgW="241200" imgH="190440" progId="Equation.DSMT4">
                  <p:embed/>
                </p:oleObj>
              </mc:Choice>
              <mc:Fallback>
                <p:oleObj name="Equation" r:id="rId19" imgW="241200" imgH="190440" progId="Equation.DSMT4">
                  <p:embed/>
                  <p:pic>
                    <p:nvPicPr>
                      <p:cNvPr id="0" name=""/>
                      <p:cNvPicPr/>
                      <p:nvPr/>
                    </p:nvPicPr>
                    <p:blipFill>
                      <a:blip r:embed="rId16"/>
                      <a:stretch>
                        <a:fillRect/>
                      </a:stretch>
                    </p:blipFill>
                    <p:spPr>
                      <a:xfrm>
                        <a:off x="1906873" y="5312506"/>
                        <a:ext cx="396875" cy="31273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75683538"/>
              </p:ext>
            </p:extLst>
          </p:nvPr>
        </p:nvGraphicFramePr>
        <p:xfrm>
          <a:off x="6408204" y="5312506"/>
          <a:ext cx="312737" cy="312738"/>
        </p:xfrm>
        <a:graphic>
          <a:graphicData uri="http://schemas.openxmlformats.org/presentationml/2006/ole">
            <mc:AlternateContent xmlns:mc="http://schemas.openxmlformats.org/markup-compatibility/2006">
              <mc:Choice xmlns:v="urn:schemas-microsoft-com:vml" Requires="v">
                <p:oleObj spid="_x0000_s35462" name="Equation" r:id="rId20" imgW="190440" imgH="190440" progId="Equation.DSMT4">
                  <p:embed/>
                </p:oleObj>
              </mc:Choice>
              <mc:Fallback>
                <p:oleObj name="Equation" r:id="rId20" imgW="190440" imgH="190440" progId="Equation.DSMT4">
                  <p:embed/>
                  <p:pic>
                    <p:nvPicPr>
                      <p:cNvPr id="0" name=""/>
                      <p:cNvPicPr/>
                      <p:nvPr/>
                    </p:nvPicPr>
                    <p:blipFill>
                      <a:blip r:embed="rId21"/>
                      <a:stretch>
                        <a:fillRect/>
                      </a:stretch>
                    </p:blipFill>
                    <p:spPr>
                      <a:xfrm>
                        <a:off x="6408204" y="5312506"/>
                        <a:ext cx="312737" cy="312738"/>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704072967"/>
              </p:ext>
            </p:extLst>
          </p:nvPr>
        </p:nvGraphicFramePr>
        <p:xfrm>
          <a:off x="4175956" y="3537012"/>
          <a:ext cx="1903412" cy="376237"/>
        </p:xfrm>
        <a:graphic>
          <a:graphicData uri="http://schemas.openxmlformats.org/presentationml/2006/ole">
            <mc:AlternateContent xmlns:mc="http://schemas.openxmlformats.org/markup-compatibility/2006">
              <mc:Choice xmlns:v="urn:schemas-microsoft-com:vml" Requires="v">
                <p:oleObj spid="_x0000_s35463" name="Equation" r:id="rId22" imgW="1155600" imgH="228600" progId="Equation.DSMT4">
                  <p:embed/>
                </p:oleObj>
              </mc:Choice>
              <mc:Fallback>
                <p:oleObj name="Equation" r:id="rId22" imgW="1155600" imgH="228600" progId="Equation.DSMT4">
                  <p:embed/>
                  <p:pic>
                    <p:nvPicPr>
                      <p:cNvPr id="0" name=""/>
                      <p:cNvPicPr/>
                      <p:nvPr/>
                    </p:nvPicPr>
                    <p:blipFill>
                      <a:blip r:embed="rId23"/>
                      <a:stretch>
                        <a:fillRect/>
                      </a:stretch>
                    </p:blipFill>
                    <p:spPr>
                      <a:xfrm>
                        <a:off x="4175956" y="3537012"/>
                        <a:ext cx="1903412" cy="376237"/>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185757306"/>
              </p:ext>
            </p:extLst>
          </p:nvPr>
        </p:nvGraphicFramePr>
        <p:xfrm>
          <a:off x="5652120" y="3789040"/>
          <a:ext cx="396875" cy="312738"/>
        </p:xfrm>
        <a:graphic>
          <a:graphicData uri="http://schemas.openxmlformats.org/presentationml/2006/ole">
            <mc:AlternateContent xmlns:mc="http://schemas.openxmlformats.org/markup-compatibility/2006">
              <mc:Choice xmlns:v="urn:schemas-microsoft-com:vml" Requires="v">
                <p:oleObj spid="_x0000_s35464" name="Equation" r:id="rId24" imgW="241200" imgH="190440" progId="Equation.DSMT4">
                  <p:embed/>
                </p:oleObj>
              </mc:Choice>
              <mc:Fallback>
                <p:oleObj name="Equation" r:id="rId24" imgW="241200" imgH="190440" progId="Equation.DSMT4">
                  <p:embed/>
                  <p:pic>
                    <p:nvPicPr>
                      <p:cNvPr id="0" name=""/>
                      <p:cNvPicPr/>
                      <p:nvPr/>
                    </p:nvPicPr>
                    <p:blipFill>
                      <a:blip r:embed="rId16"/>
                      <a:stretch>
                        <a:fillRect/>
                      </a:stretch>
                    </p:blipFill>
                    <p:spPr>
                      <a:xfrm>
                        <a:off x="5652120" y="3789040"/>
                        <a:ext cx="396875" cy="312738"/>
                      </a:xfrm>
                      <a:prstGeom prst="rect">
                        <a:avLst/>
                      </a:prstGeom>
                    </p:spPr>
                  </p:pic>
                </p:oleObj>
              </mc:Fallback>
            </mc:AlternateContent>
          </a:graphicData>
        </a:graphic>
      </p:graphicFrame>
    </p:spTree>
    <p:extLst>
      <p:ext uri="{BB962C8B-B14F-4D97-AF65-F5344CB8AC3E}">
        <p14:creationId xmlns:p14="http://schemas.microsoft.com/office/powerpoint/2010/main" val="4000145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Spin-Zero Half-Fermion Electronic </a:t>
            </a:r>
            <a:r>
              <a:rPr lang="en-US" dirty="0" err="1"/>
              <a:t>Majorana</a:t>
            </a:r>
            <a:r>
              <a:rPr lang="en-US" dirty="0"/>
              <a:t> Modes</a:t>
            </a:r>
            <a:endParaRPr lang="en-US" dirty="0">
              <a:ea typeface="宋体" pitchFamily="2" charset="-122"/>
            </a:endParaRPr>
          </a:p>
        </p:txBody>
      </p:sp>
      <p:sp>
        <p:nvSpPr>
          <p:cNvPr id="3" name="TextBox 2"/>
          <p:cNvSpPr txBox="1"/>
          <p:nvPr/>
        </p:nvSpPr>
        <p:spPr>
          <a:xfrm>
            <a:off x="108012" y="476672"/>
            <a:ext cx="9000492" cy="6703374"/>
          </a:xfrm>
          <a:prstGeom prst="rect">
            <a:avLst/>
          </a:prstGeom>
          <a:noFill/>
        </p:spPr>
        <p:txBody>
          <a:bodyPr wrap="square" rtlCol="0">
            <a:spAutoFit/>
          </a:bodyPr>
          <a:lstStyle/>
          <a:p>
            <a:r>
              <a:rPr lang="en-US" sz="1800" dirty="0">
                <a:solidFill>
                  <a:srgbClr val="FF0000"/>
                </a:solidFill>
              </a:rPr>
              <a:t>A remarkable achievement of contemporary condensed-matter physics is that almost any quasiparticle imaginable in some field theory can be demonstrated in the lab with sufficient effort.</a:t>
            </a:r>
          </a:p>
          <a:p>
            <a:endParaRPr lang="en-US" sz="1800" dirty="0">
              <a:solidFill>
                <a:srgbClr val="FF0000"/>
              </a:solidFill>
            </a:endParaRPr>
          </a:p>
          <a:p>
            <a:r>
              <a:rPr lang="en-US" sz="1800" dirty="0"/>
              <a:t>In particular, quasiparticles labeled </a:t>
            </a:r>
            <a:r>
              <a:rPr lang="en-US" sz="1800" dirty="0" err="1"/>
              <a:t>Majorana</a:t>
            </a:r>
            <a:r>
              <a:rPr lang="en-US" sz="1800" dirty="0"/>
              <a:t> fermions have been reported.</a:t>
            </a:r>
          </a:p>
          <a:p>
            <a:r>
              <a:rPr lang="en-US" sz="1800" dirty="0"/>
              <a:t>                                                                </a:t>
            </a:r>
            <a:r>
              <a:rPr lang="en-US" sz="1600" i="1" dirty="0"/>
              <a:t>S. </a:t>
            </a:r>
            <a:r>
              <a:rPr lang="en-US" sz="1600" i="1" dirty="0" err="1"/>
              <a:t>Nadj-Perge</a:t>
            </a:r>
            <a:r>
              <a:rPr lang="en-US" sz="1600" i="1" dirty="0"/>
              <a:t> et al., </a:t>
            </a:r>
            <a:r>
              <a:rPr lang="en-US" sz="1600" i="1" dirty="0">
                <a:hlinkClick r:id="rId2"/>
              </a:rPr>
              <a:t>Science 346, 602 (2014)</a:t>
            </a:r>
            <a:endParaRPr lang="en-US" sz="1600" i="1" dirty="0"/>
          </a:p>
          <a:p>
            <a:r>
              <a:rPr lang="en-US" sz="1600" i="1" dirty="0"/>
              <a:t>                                                                       A. Banerjee et al., </a:t>
            </a:r>
            <a:r>
              <a:rPr lang="en-US" sz="1600" i="1" dirty="0">
                <a:hlinkClick r:id="rId3"/>
              </a:rPr>
              <a:t>Nature Mat. 1</a:t>
            </a:r>
            <a:r>
              <a:rPr lang="en-US" sz="1600" b="1" i="1" dirty="0">
                <a:hlinkClick r:id="rId3"/>
              </a:rPr>
              <a:t>5</a:t>
            </a:r>
            <a:r>
              <a:rPr lang="en-US" sz="1600" i="1" dirty="0">
                <a:hlinkClick r:id="rId3"/>
              </a:rPr>
              <a:t>, 733 (2016)</a:t>
            </a:r>
            <a:endParaRPr lang="en-US" sz="1600" i="1" dirty="0"/>
          </a:p>
          <a:p>
            <a:endParaRPr lang="en-US" sz="1600" i="1" dirty="0"/>
          </a:p>
          <a:p>
            <a:r>
              <a:rPr lang="en-US" sz="1800" dirty="0">
                <a:solidFill>
                  <a:srgbClr val="FF0000"/>
                </a:solidFill>
              </a:rPr>
              <a:t>These </a:t>
            </a:r>
            <a:r>
              <a:rPr lang="en-US" sz="1800" dirty="0" err="1">
                <a:solidFill>
                  <a:srgbClr val="FF0000"/>
                </a:solidFill>
              </a:rPr>
              <a:t>nonpropagating</a:t>
            </a:r>
            <a:r>
              <a:rPr lang="en-US" sz="1800" dirty="0">
                <a:solidFill>
                  <a:srgbClr val="FF0000"/>
                </a:solidFill>
              </a:rPr>
              <a:t> “</a:t>
            </a:r>
            <a:r>
              <a:rPr lang="en-US" sz="1800" dirty="0" err="1">
                <a:solidFill>
                  <a:srgbClr val="FF0000"/>
                </a:solidFill>
              </a:rPr>
              <a:t>Majorana</a:t>
            </a:r>
            <a:r>
              <a:rPr lang="en-US" sz="1800" dirty="0">
                <a:solidFill>
                  <a:srgbClr val="FF0000"/>
                </a:solidFill>
              </a:rPr>
              <a:t> zero modes” have only one spin state, with a participating electron that is shared between two surfaces of the sample. </a:t>
            </a:r>
          </a:p>
          <a:p>
            <a:endParaRPr lang="en-US" sz="1800" dirty="0">
              <a:solidFill>
                <a:srgbClr val="FF0000"/>
              </a:solidFill>
            </a:endParaRPr>
          </a:p>
          <a:p>
            <a:r>
              <a:rPr lang="en-US" sz="1800" dirty="0"/>
              <a:t>Such states have been described as “spin-zero half-fermions,” that have only electromagnetic interactions, and are rather different entities than the weakly interacting </a:t>
            </a:r>
            <a:r>
              <a:rPr lang="en-US" sz="1800" dirty="0" err="1"/>
              <a:t>Majorana</a:t>
            </a:r>
            <a:r>
              <a:rPr lang="en-US" sz="1800" dirty="0"/>
              <a:t>-neutrino chirality states considered here.</a:t>
            </a:r>
          </a:p>
          <a:p>
            <a:r>
              <a:rPr lang="en-US" sz="1600" i="1" dirty="0"/>
              <a:t>                                                                                    F.D.M. Haldane, private communication</a:t>
            </a:r>
          </a:p>
          <a:p>
            <a:endParaRPr lang="en-US" sz="1600" i="1" dirty="0"/>
          </a:p>
          <a:p>
            <a:endParaRPr lang="en-US" sz="1600" i="1" dirty="0"/>
          </a:p>
          <a:p>
            <a:r>
              <a:rPr lang="en-US" sz="1600" i="1" dirty="0"/>
              <a:t>                    </a:t>
            </a:r>
          </a:p>
          <a:p>
            <a:r>
              <a:rPr lang="en-US" sz="1600" i="1" dirty="0"/>
              <a:t>                              </a:t>
            </a:r>
            <a:r>
              <a:rPr lang="en-US" sz="1600" i="1" dirty="0">
                <a:hlinkClick r:id="rId4"/>
              </a:rPr>
              <a:t>http://kirkmcd.princeton.edu/examples/majorana.pdf</a:t>
            </a:r>
            <a:r>
              <a:rPr lang="en-US" sz="1600" i="1" dirty="0"/>
              <a:t> </a:t>
            </a:r>
          </a:p>
          <a:p>
            <a:endParaRPr lang="en-US" sz="1600" i="1" dirty="0"/>
          </a:p>
          <a:p>
            <a:endParaRPr lang="en-US" sz="1600" i="1" dirty="0"/>
          </a:p>
          <a:p>
            <a:r>
              <a:rPr lang="en-US" sz="1600" i="1" dirty="0">
                <a:hlinkClick r:id="rId5"/>
              </a:rPr>
              <a:t>                     </a:t>
            </a:r>
            <a:endParaRPr lang="en-US" sz="1600" i="1" dirty="0"/>
          </a:p>
        </p:txBody>
      </p:sp>
      <p:pic>
        <p:nvPicPr>
          <p:cNvPr id="40962" name="Picture 2" descr="Image result for duncan haldane"/>
          <p:cNvPicPr>
            <a:picLocks noChangeAspect="1" noChangeArrowheads="1"/>
          </p:cNvPicPr>
          <p:nvPr/>
        </p:nvPicPr>
        <p:blipFill rotWithShape="1">
          <a:blip r:embed="rId6">
            <a:extLst>
              <a:ext uri="{28A0092B-C50C-407E-A947-70E740481C1C}">
                <a14:useLocalDpi xmlns:a14="http://schemas.microsoft.com/office/drawing/2010/main" val="0"/>
              </a:ext>
            </a:extLst>
          </a:blip>
          <a:srcRect l="885" t="6341" r="51789" b="17727"/>
          <a:stretch/>
        </p:blipFill>
        <p:spPr bwMode="auto">
          <a:xfrm>
            <a:off x="4211960" y="4725144"/>
            <a:ext cx="1028132" cy="102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691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960948"/>
            <a:ext cx="8771953" cy="461665"/>
          </a:xfrm>
          <a:prstGeom prst="rect">
            <a:avLst/>
          </a:prstGeom>
          <a:noFill/>
        </p:spPr>
        <p:txBody>
          <a:bodyPr wrap="none" rtlCol="0">
            <a:spAutoFit/>
          </a:bodyPr>
          <a:lstStyle/>
          <a:p>
            <a:r>
              <a:rPr lang="en-US" dirty="0"/>
              <a:t>Appendix: Early History of </a:t>
            </a:r>
            <a:r>
              <a:rPr lang="en-US" dirty="0" err="1"/>
              <a:t>Neutrinoless</a:t>
            </a:r>
            <a:r>
              <a:rPr lang="en-US" dirty="0"/>
              <a:t> Double-Beta Decay</a:t>
            </a:r>
          </a:p>
        </p:txBody>
      </p:sp>
    </p:spTree>
    <p:extLst>
      <p:ext uri="{BB962C8B-B14F-4D97-AF65-F5344CB8AC3E}">
        <p14:creationId xmlns:p14="http://schemas.microsoft.com/office/powerpoint/2010/main" val="2425298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Double-Beta Decay</a:t>
            </a:r>
            <a:endParaRPr lang="en-US" dirty="0">
              <a:ea typeface="宋体" pitchFamily="2" charset="-122"/>
            </a:endParaRPr>
          </a:p>
        </p:txBody>
      </p:sp>
      <p:sp>
        <p:nvSpPr>
          <p:cNvPr id="5" name="TextBox 4"/>
          <p:cNvSpPr txBox="1"/>
          <p:nvPr/>
        </p:nvSpPr>
        <p:spPr>
          <a:xfrm>
            <a:off x="1115616" y="514285"/>
            <a:ext cx="8028384" cy="1975926"/>
          </a:xfrm>
          <a:prstGeom prst="rect">
            <a:avLst/>
          </a:prstGeom>
          <a:noFill/>
        </p:spPr>
        <p:txBody>
          <a:bodyPr wrap="square" rtlCol="0">
            <a:spAutoFit/>
          </a:bodyPr>
          <a:lstStyle/>
          <a:p>
            <a:r>
              <a:rPr lang="en-US" sz="1800" dirty="0">
                <a:solidFill>
                  <a:srgbClr val="FF0000"/>
                </a:solidFill>
              </a:rPr>
              <a:t>1939: Furry argued that a process which could occur for Majorana neutrinos, but not Dirac neutrinos, is “neutrinoless” double-beta decay,</a:t>
            </a:r>
          </a:p>
          <a:p>
            <a:r>
              <a:rPr lang="en-US" sz="1800" dirty="0">
                <a:solidFill>
                  <a:srgbClr val="FF0000"/>
                </a:solidFill>
              </a:rPr>
              <a:t>                                   </a:t>
            </a:r>
            <a:endParaRPr lang="en-US" sz="1800" dirty="0">
              <a:solidFill>
                <a:srgbClr val="FF0000"/>
              </a:solidFill>
              <a:sym typeface="Symbol" panose="05050102010706020507" pitchFamily="18" charset="2"/>
            </a:endParaRPr>
          </a:p>
          <a:p>
            <a:r>
              <a:rPr lang="en-US" sz="1800" dirty="0">
                <a:solidFill>
                  <a:srgbClr val="FF0000"/>
                </a:solidFill>
                <a:sym typeface="Symbol" panose="05050102010706020507" pitchFamily="18" charset="2"/>
              </a:rPr>
              <a:t>in contrast to 2-neutrino double-beta decay,                                                 </a:t>
            </a:r>
          </a:p>
          <a:p>
            <a:endParaRPr lang="en-US" sz="1800" dirty="0">
              <a:solidFill>
                <a:srgbClr val="FF0000"/>
              </a:solidFill>
              <a:sym typeface="Symbol" panose="05050102010706020507" pitchFamily="18" charset="2"/>
            </a:endParaRPr>
          </a:p>
          <a:p>
            <a:r>
              <a:rPr lang="en-US" sz="1800" dirty="0">
                <a:solidFill>
                  <a:srgbClr val="FF0000"/>
                </a:solidFill>
                <a:sym typeface="Symbol" panose="05050102010706020507" pitchFamily="18" charset="2"/>
              </a:rPr>
              <a:t>which is allowed for Dirac neutrinos.     </a:t>
            </a:r>
            <a:r>
              <a:rPr lang="en-US" sz="1600" i="1" dirty="0">
                <a:solidFill>
                  <a:srgbClr val="FF0000"/>
                </a:solidFill>
                <a:sym typeface="Symbol" panose="05050102010706020507" pitchFamily="18" charset="2"/>
              </a:rPr>
              <a:t>W.H. Furry, </a:t>
            </a:r>
            <a:r>
              <a:rPr lang="en-US" sz="1600" i="1" dirty="0">
                <a:solidFill>
                  <a:srgbClr val="FF0000"/>
                </a:solidFill>
                <a:sym typeface="Symbol" panose="05050102010706020507" pitchFamily="18" charset="2"/>
                <a:hlinkClick r:id="rId3"/>
              </a:rPr>
              <a:t>Phys. Rev. </a:t>
            </a:r>
            <a:r>
              <a:rPr lang="en-US" sz="1600" b="1" i="1" dirty="0">
                <a:solidFill>
                  <a:srgbClr val="FF0000"/>
                </a:solidFill>
                <a:sym typeface="Symbol" panose="05050102010706020507" pitchFamily="18" charset="2"/>
                <a:hlinkClick r:id="rId3"/>
              </a:rPr>
              <a:t>56</a:t>
            </a:r>
            <a:r>
              <a:rPr lang="en-US" sz="1600" i="1" dirty="0">
                <a:solidFill>
                  <a:srgbClr val="FF0000"/>
                </a:solidFill>
                <a:sym typeface="Symbol" panose="05050102010706020507" pitchFamily="18" charset="2"/>
                <a:hlinkClick r:id="rId3"/>
              </a:rPr>
              <a:t>, 1184 (1939)</a:t>
            </a:r>
            <a:endParaRPr lang="en-US" sz="1600" i="1" dirty="0">
              <a:solidFill>
                <a:srgbClr val="FF0000"/>
              </a:solidFill>
            </a:endParaRPr>
          </a:p>
        </p:txBody>
      </p:sp>
      <p:pic>
        <p:nvPicPr>
          <p:cNvPr id="6" name="Picture 10" descr="https://www.aip.org/system/files/styles/esva_full/private/esva-images/furry_wendell_b1.jpg?itok=wHVKZRZi"/>
          <p:cNvPicPr>
            <a:picLocks noChangeAspect="1" noChangeArrowheads="1"/>
          </p:cNvPicPr>
          <p:nvPr/>
        </p:nvPicPr>
        <p:blipFill rotWithShape="1">
          <a:blip r:embed="rId4">
            <a:extLst>
              <a:ext uri="{28A0092B-C50C-407E-A947-70E740481C1C}">
                <a14:useLocalDpi xmlns:a14="http://schemas.microsoft.com/office/drawing/2010/main" val="0"/>
              </a:ext>
            </a:extLst>
          </a:blip>
          <a:srcRect l="40714" t="30822" r="41992" b="38364"/>
          <a:stretch/>
        </p:blipFill>
        <p:spPr bwMode="auto">
          <a:xfrm>
            <a:off x="2344" y="493844"/>
            <a:ext cx="1087465" cy="15632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3095789" y="1789075"/>
                <a:ext cx="320440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𝑍</m:t>
                          </m:r>
                        </m:e>
                      </m:d>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𝑍</m:t>
                          </m:r>
                          <m:r>
                            <a:rPr lang="en-US" sz="2000" b="0" i="1" smtClean="0">
                              <a:latin typeface="Cambria Math" panose="02040503050406030204" pitchFamily="18" charset="0"/>
                              <a:ea typeface="Cambria Math" panose="02040503050406030204" pitchFamily="18" charset="0"/>
                            </a:rPr>
                            <m:t>+2</m:t>
                          </m:r>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up>
                      </m:sSup>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up>
                      </m:sSup>
                      <m:sSub>
                        <m:sSubPr>
                          <m:ctrlPr>
                            <a:rPr lang="en-US" sz="2000" b="0" i="1" smtClean="0">
                              <a:latin typeface="Cambria Math" panose="02040503050406030204" pitchFamily="18" charset="0"/>
                              <a:ea typeface="Cambria Math" panose="02040503050406030204" pitchFamily="18" charset="0"/>
                            </a:rPr>
                          </m:ctrlPr>
                        </m:sSubPr>
                        <m:e>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𝑣</m:t>
                              </m:r>
                            </m:e>
                          </m:acc>
                        </m:e>
                        <m:sub>
                          <m:r>
                            <a:rPr lang="en-US" sz="2000" b="0" i="1" smtClean="0">
                              <a:latin typeface="Cambria Math" panose="02040503050406030204" pitchFamily="18" charset="0"/>
                              <a:ea typeface="Cambria Math" panose="02040503050406030204" pitchFamily="18" charset="0"/>
                            </a:rPr>
                            <m:t>𝑒</m:t>
                          </m:r>
                        </m:sub>
                      </m:sSub>
                      <m:sSub>
                        <m:sSubPr>
                          <m:ctrlPr>
                            <a:rPr lang="en-US" sz="2000" i="1">
                              <a:latin typeface="Cambria Math" panose="02040503050406030204" pitchFamily="18" charset="0"/>
                              <a:ea typeface="Cambria Math" panose="02040503050406030204" pitchFamily="18" charset="0"/>
                            </a:rPr>
                          </m:ctrlPr>
                        </m:sSubPr>
                        <m:e>
                          <m:acc>
                            <m:accPr>
                              <m:chr m:val="̅"/>
                              <m:ctrlPr>
                                <a:rPr lang="en-US" sz="2000" i="1">
                                  <a:latin typeface="Cambria Math" panose="02040503050406030204" pitchFamily="18" charset="0"/>
                                  <a:ea typeface="Cambria Math" panose="02040503050406030204" pitchFamily="18" charset="0"/>
                                </a:rPr>
                              </m:ctrlPr>
                            </m:accPr>
                            <m:e>
                              <m:r>
                                <a:rPr lang="en-US" sz="2000" i="1">
                                  <a:latin typeface="Cambria Math" panose="02040503050406030204" pitchFamily="18" charset="0"/>
                                  <a:ea typeface="Cambria Math" panose="02040503050406030204" pitchFamily="18" charset="0"/>
                                </a:rPr>
                                <m:t>𝑣</m:t>
                              </m:r>
                            </m:e>
                          </m:acc>
                        </m:e>
                        <m:sub>
                          <m:r>
                            <a:rPr lang="en-US" sz="2000" i="1">
                              <a:latin typeface="Cambria Math" panose="02040503050406030204" pitchFamily="18" charset="0"/>
                              <a:ea typeface="Cambria Math" panose="02040503050406030204" pitchFamily="18" charset="0"/>
                            </a:rPr>
                            <m:t>𝑒</m:t>
                          </m:r>
                        </m:sub>
                      </m:sSub>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3095789" y="1789075"/>
                <a:ext cx="3204403" cy="307777"/>
              </a:xfrm>
              <a:prstGeom prst="rect">
                <a:avLst/>
              </a:prstGeom>
              <a:blipFill rotWithShape="0">
                <a:blip r:embed="rId5"/>
                <a:stretch>
                  <a:fillRect r="-7429"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202148" y="1124744"/>
                <a:ext cx="3096344"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𝑍</m:t>
                          </m:r>
                        </m:e>
                      </m:d>
                      <m:r>
                        <a:rPr lang="en-US" sz="2000" b="0" i="1" smtClean="0">
                          <a:latin typeface="Cambria Math" panose="02040503050406030204" pitchFamily="18" charset="0"/>
                          <a:ea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𝑍</m:t>
                          </m:r>
                          <m:r>
                            <a:rPr lang="en-US" sz="2000" b="0" i="1" smtClean="0">
                              <a:latin typeface="Cambria Math" panose="02040503050406030204" pitchFamily="18" charset="0"/>
                              <a:ea typeface="Cambria Math" panose="02040503050406030204" pitchFamily="18" charset="0"/>
                            </a:rPr>
                            <m:t>+2</m:t>
                          </m:r>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up>
                      </m:sSup>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202148" y="1124744"/>
                <a:ext cx="3096344" cy="307777"/>
              </a:xfrm>
              <a:prstGeom prst="rect">
                <a:avLst/>
              </a:prstGeom>
              <a:blipFill rotWithShape="0">
                <a:blip r:embed="rId6"/>
                <a:stretch>
                  <a:fillRect b="-10000"/>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3930822527"/>
              </p:ext>
            </p:extLst>
          </p:nvPr>
        </p:nvGraphicFramePr>
        <p:xfrm>
          <a:off x="-936612" y="2420888"/>
          <a:ext cx="10871624" cy="4527013"/>
        </p:xfrm>
        <a:graphic>
          <a:graphicData uri="http://schemas.openxmlformats.org/presentationml/2006/ole">
            <mc:AlternateContent xmlns:mc="http://schemas.openxmlformats.org/markup-compatibility/2006">
              <mc:Choice xmlns:v="urn:schemas-microsoft-com:vml" Requires="v">
                <p:oleObj spid="_x0000_s2223" name="AutoCAD Drawing" r:id="rId7" imgW="12125160" imgH="5048280" progId="AutoCAD.Drawing.16">
                  <p:embed/>
                </p:oleObj>
              </mc:Choice>
              <mc:Fallback>
                <p:oleObj name="AutoCAD Drawing" r:id="rId7" imgW="12125160" imgH="5048280" progId="AutoCAD.Drawing.16">
                  <p:embed/>
                  <p:pic>
                    <p:nvPicPr>
                      <p:cNvPr id="0" name=""/>
                      <p:cNvPicPr/>
                      <p:nvPr/>
                    </p:nvPicPr>
                    <p:blipFill>
                      <a:blip r:embed="rId8"/>
                      <a:stretch>
                        <a:fillRect/>
                      </a:stretch>
                    </p:blipFill>
                    <p:spPr>
                      <a:xfrm>
                        <a:off x="-936612" y="2420888"/>
                        <a:ext cx="10871624" cy="4527013"/>
                      </a:xfrm>
                      <a:prstGeom prst="rect">
                        <a:avLst/>
                      </a:prstGeom>
                    </p:spPr>
                  </p:pic>
                </p:oleObj>
              </mc:Fallback>
            </mc:AlternateContent>
          </a:graphicData>
        </a:graphic>
      </p:graphicFrame>
      <p:sp>
        <p:nvSpPr>
          <p:cNvPr id="11" name="TextBox 10"/>
          <p:cNvSpPr txBox="1"/>
          <p:nvPr/>
        </p:nvSpPr>
        <p:spPr>
          <a:xfrm>
            <a:off x="899592" y="5285649"/>
            <a:ext cx="7380820" cy="1077218"/>
          </a:xfrm>
          <a:prstGeom prst="rect">
            <a:avLst/>
          </a:prstGeom>
          <a:noFill/>
        </p:spPr>
        <p:txBody>
          <a:bodyPr wrap="square" rtlCol="0">
            <a:spAutoFit/>
          </a:bodyPr>
          <a:lstStyle/>
          <a:p>
            <a:r>
              <a:rPr lang="en-US" sz="1600" dirty="0"/>
              <a:t>Furry noted (prior to the </a:t>
            </a:r>
            <a:r>
              <a:rPr lang="en-US" sz="1600" i="1" dirty="0">
                <a:latin typeface="Times New Roman" panose="02020603050405020304" pitchFamily="18" charset="0"/>
                <a:cs typeface="Times New Roman" panose="02020603050405020304" pitchFamily="18" charset="0"/>
              </a:rPr>
              <a:t>V – A </a:t>
            </a:r>
            <a:r>
              <a:rPr lang="en-US" sz="1600" dirty="0"/>
              <a:t>theory) that if the matrix element is similar for the two processes, the rate for “neutrinoless” double-beta decay would be much higher, due to the larger phase space of the 3-body final state (compared to that for a 5-body final state).</a:t>
            </a:r>
          </a:p>
        </p:txBody>
      </p:sp>
      <p:sp>
        <p:nvSpPr>
          <p:cNvPr id="13" name="TextBox 12"/>
          <p:cNvSpPr txBox="1"/>
          <p:nvPr/>
        </p:nvSpPr>
        <p:spPr>
          <a:xfrm>
            <a:off x="7560332" y="2428786"/>
            <a:ext cx="1440160" cy="978729"/>
          </a:xfrm>
          <a:prstGeom prst="rect">
            <a:avLst/>
          </a:prstGeom>
          <a:noFill/>
        </p:spPr>
        <p:txBody>
          <a:bodyPr wrap="square" rtlCol="0">
            <a:spAutoFit/>
          </a:bodyPr>
          <a:lstStyle/>
          <a:p>
            <a:r>
              <a:rPr lang="en-US" sz="1800" dirty="0"/>
              <a:t>Not yet observed.</a:t>
            </a:r>
          </a:p>
          <a:p>
            <a:r>
              <a:rPr lang="el-GR" sz="1800" dirty="0">
                <a:sym typeface="Symbol" panose="05050102010706020507" pitchFamily="18" charset="2"/>
              </a:rPr>
              <a:t></a:t>
            </a:r>
            <a:r>
              <a:rPr lang="en-US" sz="1800" dirty="0"/>
              <a:t> &gt; 10</a:t>
            </a:r>
            <a:r>
              <a:rPr lang="en-US" sz="1800" baseline="30000" dirty="0"/>
              <a:t>25</a:t>
            </a:r>
            <a:r>
              <a:rPr lang="en-US" sz="1800" dirty="0"/>
              <a:t> yr.</a:t>
            </a:r>
          </a:p>
        </p:txBody>
      </p:sp>
      <p:sp>
        <p:nvSpPr>
          <p:cNvPr id="14" name="TextBox 13"/>
          <p:cNvSpPr txBox="1"/>
          <p:nvPr/>
        </p:nvSpPr>
        <p:spPr>
          <a:xfrm>
            <a:off x="5645817" y="4196202"/>
            <a:ext cx="3359508" cy="701731"/>
          </a:xfrm>
          <a:prstGeom prst="rect">
            <a:avLst/>
          </a:prstGeom>
          <a:noFill/>
        </p:spPr>
        <p:txBody>
          <a:bodyPr wrap="square" rtlCol="0">
            <a:spAutoFit/>
          </a:bodyPr>
          <a:lstStyle/>
          <a:p>
            <a:r>
              <a:rPr lang="en-US" sz="1800" dirty="0">
                <a:solidFill>
                  <a:srgbClr val="FF0000"/>
                </a:solidFill>
              </a:rPr>
              <a:t>Several examples observed.</a:t>
            </a:r>
          </a:p>
          <a:p>
            <a:r>
              <a:rPr lang="el-GR" sz="1800" dirty="0">
                <a:solidFill>
                  <a:srgbClr val="FF0000"/>
                </a:solidFill>
              </a:rPr>
              <a:t>τ</a:t>
            </a:r>
            <a:r>
              <a:rPr lang="en-US" sz="1800" dirty="0">
                <a:solidFill>
                  <a:srgbClr val="FF0000"/>
                </a:solidFill>
              </a:rPr>
              <a:t> ≈ 10</a:t>
            </a:r>
            <a:r>
              <a:rPr lang="en-US" sz="1800" baseline="30000" dirty="0">
                <a:solidFill>
                  <a:srgbClr val="FF0000"/>
                </a:solidFill>
              </a:rPr>
              <a:t>21</a:t>
            </a:r>
            <a:r>
              <a:rPr lang="en-US" sz="1800" dirty="0">
                <a:solidFill>
                  <a:srgbClr val="FF0000"/>
                </a:solidFill>
              </a:rPr>
              <a:t> yr.</a:t>
            </a:r>
          </a:p>
        </p:txBody>
      </p:sp>
    </p:spTree>
    <p:extLst>
      <p:ext uri="{BB962C8B-B14F-4D97-AF65-F5344CB8AC3E}">
        <p14:creationId xmlns:p14="http://schemas.microsoft.com/office/powerpoint/2010/main" val="3588174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37659" y="-2475656"/>
            <a:ext cx="18266543" cy="7615534"/>
          </a:xfrm>
          <a:prstGeom prst="rect">
            <a:avLst/>
          </a:prstGeom>
        </p:spPr>
      </p:pic>
      <p:pic>
        <p:nvPicPr>
          <p:cNvPr id="8" name="Picture 7"/>
          <p:cNvPicPr>
            <a:picLocks noChangeAspect="1"/>
          </p:cNvPicPr>
          <p:nvPr/>
        </p:nvPicPr>
        <p:blipFill>
          <a:blip r:embed="rId4"/>
          <a:stretch>
            <a:fillRect/>
          </a:stretch>
        </p:blipFill>
        <p:spPr>
          <a:xfrm>
            <a:off x="-5749408" y="-1546896"/>
            <a:ext cx="18241672" cy="7605165"/>
          </a:xfrm>
          <a:prstGeom prst="rect">
            <a:avLst/>
          </a:prstGeom>
        </p:spPr>
      </p:pic>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err="1"/>
              <a:t>Pontecorvo</a:t>
            </a:r>
            <a:endParaRPr lang="en-US" dirty="0">
              <a:ea typeface="宋体" pitchFamily="2" charset="-122"/>
            </a:endParaRPr>
          </a:p>
        </p:txBody>
      </p:sp>
      <p:pic>
        <p:nvPicPr>
          <p:cNvPr id="3" name="Picture 2" descr="http://media.gettyimages.com/photos/portrait-of-italian-nuclear-physicist-bruno-pontecorvo-circa-1955-picture-id50581143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76" t="2316" r="23936" b="38259"/>
          <a:stretch/>
        </p:blipFill>
        <p:spPr bwMode="auto">
          <a:xfrm>
            <a:off x="-508" y="512676"/>
            <a:ext cx="1191033" cy="1563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28638" y="519087"/>
            <a:ext cx="7815362" cy="923330"/>
          </a:xfrm>
          <a:prstGeom prst="rect">
            <a:avLst/>
          </a:prstGeom>
          <a:noFill/>
        </p:spPr>
        <p:txBody>
          <a:bodyPr wrap="square" rtlCol="0">
            <a:spAutoFit/>
          </a:bodyPr>
          <a:lstStyle/>
          <a:p>
            <a:r>
              <a:rPr lang="en-US" sz="1800" dirty="0">
                <a:solidFill>
                  <a:srgbClr val="FF0000"/>
                </a:solidFill>
              </a:rPr>
              <a:t>1946: </a:t>
            </a:r>
            <a:r>
              <a:rPr lang="en-US" sz="1800" dirty="0" err="1">
                <a:solidFill>
                  <a:srgbClr val="FF0000"/>
                </a:solidFill>
              </a:rPr>
              <a:t>Pontecorvo</a:t>
            </a:r>
            <a:r>
              <a:rPr lang="en-US" sz="1800" dirty="0">
                <a:solidFill>
                  <a:srgbClr val="FF0000"/>
                </a:solidFill>
              </a:rPr>
              <a:t> argued that reactor-neutrino experiments, and solar-neutrino experiments might include reactions possible only via Majorana neutrinos.                      </a:t>
            </a:r>
            <a:r>
              <a:rPr lang="en-US" sz="1600" i="1" dirty="0">
                <a:solidFill>
                  <a:srgbClr val="FF0000"/>
                </a:solidFill>
              </a:rPr>
              <a:t>B. </a:t>
            </a:r>
            <a:r>
              <a:rPr lang="en-US" sz="1600" i="1" dirty="0" err="1">
                <a:solidFill>
                  <a:srgbClr val="FF0000"/>
                </a:solidFill>
              </a:rPr>
              <a:t>Pontecorvo</a:t>
            </a:r>
            <a:r>
              <a:rPr lang="en-US" sz="1600" i="1" dirty="0">
                <a:solidFill>
                  <a:srgbClr val="FF0000"/>
                </a:solidFill>
              </a:rPr>
              <a:t>, </a:t>
            </a:r>
            <a:r>
              <a:rPr lang="en-US" sz="1600" i="1" dirty="0">
                <a:solidFill>
                  <a:srgbClr val="FF0000"/>
                </a:solidFill>
                <a:hlinkClick r:id="rId6"/>
              </a:rPr>
              <a:t>Chalk River PD-205 (1946</a:t>
            </a:r>
            <a:r>
              <a:rPr lang="en-US" sz="1600" i="1" dirty="0">
                <a:solidFill>
                  <a:srgbClr val="FF0000"/>
                </a:solidFill>
                <a:hlinkClick r:id="rId7"/>
              </a:rPr>
              <a:t>)</a:t>
            </a:r>
            <a:endParaRPr lang="en-US" sz="1600" i="1" dirty="0">
              <a:solidFill>
                <a:srgbClr val="FF0000"/>
              </a:solidFill>
            </a:endParaRPr>
          </a:p>
        </p:txBody>
      </p:sp>
      <p:sp>
        <p:nvSpPr>
          <p:cNvPr id="9" name="TextBox 8"/>
          <p:cNvSpPr txBox="1"/>
          <p:nvPr/>
        </p:nvSpPr>
        <p:spPr>
          <a:xfrm>
            <a:off x="2087724" y="1828132"/>
            <a:ext cx="5400600" cy="369332"/>
          </a:xfrm>
          <a:prstGeom prst="rect">
            <a:avLst/>
          </a:prstGeom>
          <a:noFill/>
        </p:spPr>
        <p:txBody>
          <a:bodyPr wrap="square" rtlCol="0">
            <a:spAutoFit/>
          </a:bodyPr>
          <a:lstStyle/>
          <a:p>
            <a:r>
              <a:rPr lang="en-US" sz="1800" dirty="0"/>
              <a:t>Possible diagrams in solar-neutrino experiments</a:t>
            </a:r>
          </a:p>
        </p:txBody>
      </p:sp>
      <p:sp>
        <p:nvSpPr>
          <p:cNvPr id="10" name="TextBox 9"/>
          <p:cNvSpPr txBox="1"/>
          <p:nvPr/>
        </p:nvSpPr>
        <p:spPr>
          <a:xfrm>
            <a:off x="1691680" y="3476036"/>
            <a:ext cx="5760640" cy="369332"/>
          </a:xfrm>
          <a:prstGeom prst="rect">
            <a:avLst/>
          </a:prstGeom>
          <a:noFill/>
        </p:spPr>
        <p:txBody>
          <a:bodyPr wrap="square" rtlCol="0">
            <a:spAutoFit/>
          </a:bodyPr>
          <a:lstStyle/>
          <a:p>
            <a:r>
              <a:rPr lang="en-US" sz="1800" dirty="0">
                <a:solidFill>
                  <a:srgbClr val="FF0000"/>
                </a:solidFill>
              </a:rPr>
              <a:t>Possible diagrams in reactor-neutrino experiments</a:t>
            </a:r>
          </a:p>
        </p:txBody>
      </p:sp>
      <p:sp>
        <p:nvSpPr>
          <p:cNvPr id="11" name="TextBox 10"/>
          <p:cNvSpPr txBox="1"/>
          <p:nvPr/>
        </p:nvSpPr>
        <p:spPr>
          <a:xfrm>
            <a:off x="0" y="4788271"/>
            <a:ext cx="9144000" cy="1588127"/>
          </a:xfrm>
          <a:prstGeom prst="rect">
            <a:avLst/>
          </a:prstGeom>
          <a:noFill/>
        </p:spPr>
        <p:txBody>
          <a:bodyPr wrap="square" rtlCol="0">
            <a:spAutoFit/>
          </a:bodyPr>
          <a:lstStyle/>
          <a:p>
            <a:r>
              <a:rPr lang="en-US" sz="1800" dirty="0"/>
              <a:t>The diagrams on the right, for Majorana neutrinos, have the same form at that for “neutrinoless” double-beta decay, except that the virtual neutrino lives longer.</a:t>
            </a:r>
          </a:p>
          <a:p>
            <a:r>
              <a:rPr lang="en-US" sz="1800" dirty="0">
                <a:solidFill>
                  <a:srgbClr val="FF0000"/>
                </a:solidFill>
              </a:rPr>
              <a:t>Present conventional wisdom is that Majorana neutrinos could not contribute to these “ordinary” reactions.   However, if neutrinos had form 1,</a:t>
            </a:r>
          </a:p>
          <a:p>
            <a:r>
              <a:rPr lang="en-US" sz="1800" dirty="0">
                <a:solidFill>
                  <a:srgbClr val="FF0000"/>
                </a:solidFill>
              </a:rPr>
              <a:t>           diagrams on the right could proceed, in disagreement with data.</a:t>
            </a:r>
          </a:p>
        </p:txBody>
      </p:sp>
      <p:graphicFrame>
        <p:nvGraphicFramePr>
          <p:cNvPr id="12" name="Object 11"/>
          <p:cNvGraphicFramePr>
            <a:graphicFrameLocks noChangeAspect="1"/>
          </p:cNvGraphicFramePr>
          <p:nvPr>
            <p:extLst>
              <p:ext uri="{D42A27DB-BD31-4B8C-83A1-F6EECF244321}">
                <p14:modId xmlns:p14="http://schemas.microsoft.com/office/powerpoint/2010/main" val="1106185573"/>
              </p:ext>
            </p:extLst>
          </p:nvPr>
        </p:nvGraphicFramePr>
        <p:xfrm>
          <a:off x="7188200" y="5624513"/>
          <a:ext cx="1533525" cy="615950"/>
        </p:xfrm>
        <a:graphic>
          <a:graphicData uri="http://schemas.openxmlformats.org/presentationml/2006/ole">
            <mc:AlternateContent xmlns:mc="http://schemas.openxmlformats.org/markup-compatibility/2006">
              <mc:Choice xmlns:v="urn:schemas-microsoft-com:vml" Requires="v">
                <p:oleObj spid="_x0000_s37926" name="Equation" r:id="rId8" imgW="1054080" imgH="419040" progId="Equation.DSMT4">
                  <p:embed/>
                </p:oleObj>
              </mc:Choice>
              <mc:Fallback>
                <p:oleObj name="Equation" r:id="rId8" imgW="1054080" imgH="419040" progId="Equation.DSMT4">
                  <p:embed/>
                  <p:pic>
                    <p:nvPicPr>
                      <p:cNvPr id="0" name=""/>
                      <p:cNvPicPr/>
                      <p:nvPr/>
                    </p:nvPicPr>
                    <p:blipFill>
                      <a:blip r:embed="rId9"/>
                      <a:stretch>
                        <a:fillRect/>
                      </a:stretch>
                    </p:blipFill>
                    <p:spPr>
                      <a:xfrm>
                        <a:off x="7188200" y="5624513"/>
                        <a:ext cx="1533525" cy="615950"/>
                      </a:xfrm>
                      <a:prstGeom prst="rect">
                        <a:avLst/>
                      </a:prstGeom>
                    </p:spPr>
                  </p:pic>
                </p:oleObj>
              </mc:Fallback>
            </mc:AlternateContent>
          </a:graphicData>
        </a:graphic>
      </p:graphicFrame>
    </p:spTree>
    <p:extLst>
      <p:ext uri="{BB962C8B-B14F-4D97-AF65-F5344CB8AC3E}">
        <p14:creationId xmlns:p14="http://schemas.microsoft.com/office/powerpoint/2010/main" val="224160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71500" y="779795"/>
            <a:ext cx="8964996"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However, a computation of the radial acceleration,                                  for geodesic motion in the Schwarzschild metric in, say, isotropic coordinates yields the result,                                               for                                                                                                                                                      	                                                  where        is the Schwarzschild radius.</a:t>
            </a:r>
          </a:p>
          <a:p>
            <a:pPr eaLnBrk="1" hangingPunct="1"/>
            <a:endParaRPr lang="en-US" sz="1800" dirty="0">
              <a:solidFill>
                <a:srgbClr val="FF0000"/>
              </a:solidFill>
            </a:endParaRPr>
          </a:p>
          <a:p>
            <a:pPr eaLnBrk="1" hangingPunct="1"/>
            <a:r>
              <a:rPr lang="en-US" sz="1800" dirty="0"/>
              <a:t>For              we  have                 as expected.</a:t>
            </a:r>
          </a:p>
          <a:p>
            <a:pPr eaLnBrk="1" hangingPunct="1"/>
            <a:r>
              <a:rPr lang="en-US" sz="1800" dirty="0">
                <a:solidFill>
                  <a:srgbClr val="FF0000"/>
                </a:solidFill>
              </a:rPr>
              <a:t>For horizontal motion with             we have  </a:t>
            </a:r>
          </a:p>
          <a:p>
            <a:pPr eaLnBrk="1" hangingPunct="1"/>
            <a:r>
              <a:rPr lang="en-US" sz="1800" dirty="0"/>
              <a:t>while for vertical motion with             we have                  (antigravity!).</a:t>
            </a:r>
          </a:p>
          <a:p>
            <a:pPr eaLnBrk="1" hangingPunct="1"/>
            <a:r>
              <a:rPr lang="en-US" sz="1800" dirty="0"/>
              <a:t>                                                        </a:t>
            </a:r>
            <a:r>
              <a:rPr lang="en-US" sz="1600" i="1" dirty="0"/>
              <a:t>D. Hilbert, </a:t>
            </a:r>
            <a:r>
              <a:rPr lang="de-DE" sz="1600" i="1" dirty="0">
                <a:hlinkClick r:id="rId3"/>
              </a:rPr>
              <a:t>Nachr. Gesell. Wiss. Göttingen, 53 (1917)</a:t>
            </a:r>
            <a:endParaRPr lang="en-US" sz="1600" i="1" dirty="0"/>
          </a:p>
          <a:p>
            <a:pPr eaLnBrk="1" hangingPunct="1"/>
            <a:endParaRPr lang="en-US" sz="1800" dirty="0"/>
          </a:p>
          <a:p>
            <a:pPr eaLnBrk="1" hangingPunct="1"/>
            <a:r>
              <a:rPr lang="en-US" sz="1800" dirty="0">
                <a:solidFill>
                  <a:srgbClr val="FF0000"/>
                </a:solidFill>
              </a:rPr>
              <a:t>The result for horizontal motion implies that the gravitational deflection of light by the Earth or a star is twice the Newtonian value.</a:t>
            </a:r>
          </a:p>
          <a:p>
            <a:pPr eaLnBrk="1" hangingPunct="1"/>
            <a:r>
              <a:rPr lang="en-US" sz="1600" i="1" dirty="0">
                <a:solidFill>
                  <a:srgbClr val="FF0000"/>
                </a:solidFill>
              </a:rPr>
              <a:t>               F.W. Dyson, A.S. Eddington and C. Davidson, </a:t>
            </a:r>
            <a:r>
              <a:rPr lang="en-US" sz="1600" i="1" dirty="0">
                <a:solidFill>
                  <a:srgbClr val="FF0000"/>
                </a:solidFill>
                <a:hlinkClick r:id="rId4"/>
              </a:rPr>
              <a:t>P. T. Roy. Soc. </a:t>
            </a:r>
            <a:r>
              <a:rPr lang="en-US" sz="1600" b="1" i="1" dirty="0">
                <a:solidFill>
                  <a:srgbClr val="FF0000"/>
                </a:solidFill>
                <a:hlinkClick r:id="rId4"/>
              </a:rPr>
              <a:t>220</a:t>
            </a:r>
            <a:r>
              <a:rPr lang="en-US" sz="1600" i="1" dirty="0">
                <a:solidFill>
                  <a:srgbClr val="FF0000"/>
                </a:solidFill>
                <a:hlinkClick r:id="rId4"/>
              </a:rPr>
              <a:t>, 291 (1920)</a:t>
            </a:r>
            <a:endParaRPr lang="en-US" sz="1600" i="1" dirty="0">
              <a:solidFill>
                <a:srgbClr val="FF0000"/>
              </a:solidFill>
            </a:endParaRPr>
          </a:p>
          <a:p>
            <a:pPr eaLnBrk="1" hangingPunct="1"/>
            <a:endParaRPr lang="en-US" sz="1800" dirty="0"/>
          </a:p>
          <a:p>
            <a:pPr eaLnBrk="1" hangingPunct="1"/>
            <a:r>
              <a:rPr lang="en-US" sz="1800" dirty="0"/>
              <a:t>The result for radial motion was confirmed by the Shapiro time delay  experiment.                                      </a:t>
            </a:r>
            <a:r>
              <a:rPr lang="en-US" sz="1600" i="1" dirty="0"/>
              <a:t>I.I. Shapiro, </a:t>
            </a:r>
            <a:r>
              <a:rPr lang="en-US" sz="1600" i="1" dirty="0">
                <a:hlinkClick r:id="rId5"/>
              </a:rPr>
              <a:t>Phys. Rev. Lett. </a:t>
            </a:r>
            <a:r>
              <a:rPr lang="en-US" sz="1600" b="1" i="1" dirty="0">
                <a:hlinkClick r:id="rId5"/>
              </a:rPr>
              <a:t>13</a:t>
            </a:r>
            <a:r>
              <a:rPr lang="en-US" sz="1600" i="1" dirty="0">
                <a:hlinkClick r:id="rId5"/>
              </a:rPr>
              <a:t>, 789 (1964)</a:t>
            </a:r>
            <a:endParaRPr lang="en-US" sz="1600" i="1" dirty="0"/>
          </a:p>
          <a:p>
            <a:pPr eaLnBrk="1" hangingPunct="1"/>
            <a:endParaRPr lang="en-US" sz="1400" dirty="0"/>
          </a:p>
          <a:p>
            <a:pPr eaLnBrk="1" hangingPunct="1"/>
            <a:r>
              <a:rPr lang="en-US" sz="1800" dirty="0">
                <a:solidFill>
                  <a:srgbClr val="FF0000"/>
                </a:solidFill>
              </a:rPr>
              <a:t>                 But no one ever mentions the acceleration of a fast particle.</a:t>
            </a:r>
            <a:r>
              <a:rPr lang="en-US" sz="1800" dirty="0"/>
              <a:t>   </a:t>
            </a:r>
            <a:r>
              <a:rPr lang="en-US" sz="1400" dirty="0"/>
              <a:t>                   </a:t>
            </a:r>
            <a:endParaRPr lang="en-US" sz="1400" i="1" dirty="0"/>
          </a:p>
        </p:txBody>
      </p:sp>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2"/>
          <p:cNvSpPr txBox="1">
            <a:spLocks noChangeArrowheads="1"/>
          </p:cNvSpPr>
          <p:nvPr/>
        </p:nvSpPr>
        <p:spPr bwMode="auto">
          <a:xfrm>
            <a:off x="10319" y="2321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Acceleration of a Fast Particle at the Earth’s Surface</a:t>
            </a:r>
            <a:endParaRPr lang="en-US" dirty="0">
              <a:ea typeface="宋体" pitchFamily="2" charset="-122"/>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31826949"/>
              </p:ext>
            </p:extLst>
          </p:nvPr>
        </p:nvGraphicFramePr>
        <p:xfrm>
          <a:off x="5220072" y="1604295"/>
          <a:ext cx="385763" cy="385762"/>
        </p:xfrm>
        <a:graphic>
          <a:graphicData uri="http://schemas.openxmlformats.org/presentationml/2006/ole">
            <mc:AlternateContent xmlns:mc="http://schemas.openxmlformats.org/markup-compatibility/2006">
              <mc:Choice xmlns:v="urn:schemas-microsoft-com:vml" Requires="v">
                <p:oleObj spid="_x0000_s40209" name="Equation" r:id="rId6" imgW="228600" imgH="228600" progId="Equation.DSMT4">
                  <p:embed/>
                </p:oleObj>
              </mc:Choice>
              <mc:Fallback>
                <p:oleObj name="Equation" r:id="rId6" imgW="228600" imgH="228600" progId="Equation.DSMT4">
                  <p:embed/>
                  <p:pic>
                    <p:nvPicPr>
                      <p:cNvPr id="0" name=""/>
                      <p:cNvPicPr/>
                      <p:nvPr/>
                    </p:nvPicPr>
                    <p:blipFill>
                      <a:blip r:embed="rId7"/>
                      <a:stretch>
                        <a:fillRect/>
                      </a:stretch>
                    </p:blipFill>
                    <p:spPr>
                      <a:xfrm>
                        <a:off x="5220072" y="1604295"/>
                        <a:ext cx="385763" cy="38576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126598166"/>
              </p:ext>
            </p:extLst>
          </p:nvPr>
        </p:nvGraphicFramePr>
        <p:xfrm>
          <a:off x="5904148" y="440668"/>
          <a:ext cx="2019959" cy="756159"/>
        </p:xfrm>
        <a:graphic>
          <a:graphicData uri="http://schemas.openxmlformats.org/presentationml/2006/ole">
            <mc:AlternateContent xmlns:mc="http://schemas.openxmlformats.org/markup-compatibility/2006">
              <mc:Choice xmlns:v="urn:schemas-microsoft-com:vml" Requires="v">
                <p:oleObj spid="_x0000_s40210" name="Equation" r:id="rId8" imgW="1257120" imgH="469800" progId="Equation.DSMT4">
                  <p:embed/>
                </p:oleObj>
              </mc:Choice>
              <mc:Fallback>
                <p:oleObj name="Equation" r:id="rId8" imgW="1257120" imgH="469800" progId="Equation.DSMT4">
                  <p:embed/>
                  <p:pic>
                    <p:nvPicPr>
                      <p:cNvPr id="0" name=""/>
                      <p:cNvPicPr/>
                      <p:nvPr/>
                    </p:nvPicPr>
                    <p:blipFill>
                      <a:blip r:embed="rId9"/>
                      <a:stretch>
                        <a:fillRect/>
                      </a:stretch>
                    </p:blipFill>
                    <p:spPr>
                      <a:xfrm>
                        <a:off x="5904148" y="440668"/>
                        <a:ext cx="2019959" cy="75615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28510829"/>
              </p:ext>
            </p:extLst>
          </p:nvPr>
        </p:nvGraphicFramePr>
        <p:xfrm>
          <a:off x="4932040" y="1326544"/>
          <a:ext cx="919162" cy="385763"/>
        </p:xfrm>
        <a:graphic>
          <a:graphicData uri="http://schemas.openxmlformats.org/presentationml/2006/ole">
            <mc:AlternateContent xmlns:mc="http://schemas.openxmlformats.org/markup-compatibility/2006">
              <mc:Choice xmlns:v="urn:schemas-microsoft-com:vml" Requires="v">
                <p:oleObj spid="_x0000_s40211" name="Equation" r:id="rId10" imgW="545760" imgH="228600" progId="Equation.DSMT4">
                  <p:embed/>
                </p:oleObj>
              </mc:Choice>
              <mc:Fallback>
                <p:oleObj name="Equation" r:id="rId10" imgW="545760" imgH="228600" progId="Equation.DSMT4">
                  <p:embed/>
                  <p:pic>
                    <p:nvPicPr>
                      <p:cNvPr id="0" name=""/>
                      <p:cNvPicPr/>
                      <p:nvPr/>
                    </p:nvPicPr>
                    <p:blipFill>
                      <a:blip r:embed="rId11"/>
                      <a:stretch>
                        <a:fillRect/>
                      </a:stretch>
                    </p:blipFill>
                    <p:spPr>
                      <a:xfrm>
                        <a:off x="4932040" y="1326544"/>
                        <a:ext cx="919162" cy="3857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422198206"/>
              </p:ext>
            </p:extLst>
          </p:nvPr>
        </p:nvGraphicFramePr>
        <p:xfrm>
          <a:off x="1511660" y="1352267"/>
          <a:ext cx="2457450" cy="855662"/>
        </p:xfrm>
        <a:graphic>
          <a:graphicData uri="http://schemas.openxmlformats.org/presentationml/2006/ole">
            <mc:AlternateContent xmlns:mc="http://schemas.openxmlformats.org/markup-compatibility/2006">
              <mc:Choice xmlns:v="urn:schemas-microsoft-com:vml" Requires="v">
                <p:oleObj spid="_x0000_s40212" name="Equation" r:id="rId12" imgW="1460160" imgH="507960" progId="Equation.DSMT4">
                  <p:embed/>
                </p:oleObj>
              </mc:Choice>
              <mc:Fallback>
                <p:oleObj name="Equation" r:id="rId12" imgW="1460160" imgH="507960" progId="Equation.DSMT4">
                  <p:embed/>
                  <p:pic>
                    <p:nvPicPr>
                      <p:cNvPr id="0" name=""/>
                      <p:cNvPicPr/>
                      <p:nvPr/>
                    </p:nvPicPr>
                    <p:blipFill>
                      <a:blip r:embed="rId13"/>
                      <a:stretch>
                        <a:fillRect/>
                      </a:stretch>
                    </p:blipFill>
                    <p:spPr>
                      <a:xfrm>
                        <a:off x="1511660" y="1352267"/>
                        <a:ext cx="2457450" cy="85566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849947037"/>
              </p:ext>
            </p:extLst>
          </p:nvPr>
        </p:nvGraphicFramePr>
        <p:xfrm>
          <a:off x="3383868" y="2910720"/>
          <a:ext cx="749300" cy="385763"/>
        </p:xfrm>
        <a:graphic>
          <a:graphicData uri="http://schemas.openxmlformats.org/presentationml/2006/ole">
            <mc:AlternateContent xmlns:mc="http://schemas.openxmlformats.org/markup-compatibility/2006">
              <mc:Choice xmlns:v="urn:schemas-microsoft-com:vml" Requires="v">
                <p:oleObj spid="_x0000_s40213" name="Equation" r:id="rId14" imgW="444240" imgH="228600" progId="Equation.DSMT4">
                  <p:embed/>
                </p:oleObj>
              </mc:Choice>
              <mc:Fallback>
                <p:oleObj name="Equation" r:id="rId14" imgW="444240" imgH="228600" progId="Equation.DSMT4">
                  <p:embed/>
                  <p:pic>
                    <p:nvPicPr>
                      <p:cNvPr id="0" name=""/>
                      <p:cNvPicPr/>
                      <p:nvPr/>
                    </p:nvPicPr>
                    <p:blipFill>
                      <a:blip r:embed="rId15"/>
                      <a:stretch>
                        <a:fillRect/>
                      </a:stretch>
                    </p:blipFill>
                    <p:spPr>
                      <a:xfrm>
                        <a:off x="3383868" y="2910720"/>
                        <a:ext cx="749300" cy="38576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84087104"/>
              </p:ext>
            </p:extLst>
          </p:nvPr>
        </p:nvGraphicFramePr>
        <p:xfrm>
          <a:off x="4820394" y="2586685"/>
          <a:ext cx="1047750" cy="385762"/>
        </p:xfrm>
        <a:graphic>
          <a:graphicData uri="http://schemas.openxmlformats.org/presentationml/2006/ole">
            <mc:AlternateContent xmlns:mc="http://schemas.openxmlformats.org/markup-compatibility/2006">
              <mc:Choice xmlns:v="urn:schemas-microsoft-com:vml" Requires="v">
                <p:oleObj spid="_x0000_s40214" name="Equation" r:id="rId16" imgW="622080" imgH="228600" progId="Equation.DSMT4">
                  <p:embed/>
                </p:oleObj>
              </mc:Choice>
              <mc:Fallback>
                <p:oleObj name="Equation" r:id="rId16" imgW="622080" imgH="228600" progId="Equation.DSMT4">
                  <p:embed/>
                  <p:pic>
                    <p:nvPicPr>
                      <p:cNvPr id="0" name=""/>
                      <p:cNvPicPr/>
                      <p:nvPr/>
                    </p:nvPicPr>
                    <p:blipFill>
                      <a:blip r:embed="rId17"/>
                      <a:stretch>
                        <a:fillRect/>
                      </a:stretch>
                    </p:blipFill>
                    <p:spPr>
                      <a:xfrm>
                        <a:off x="4820394" y="2586685"/>
                        <a:ext cx="1047750" cy="385762"/>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911634332"/>
              </p:ext>
            </p:extLst>
          </p:nvPr>
        </p:nvGraphicFramePr>
        <p:xfrm>
          <a:off x="5148064" y="2910721"/>
          <a:ext cx="1047750" cy="385762"/>
        </p:xfrm>
        <a:graphic>
          <a:graphicData uri="http://schemas.openxmlformats.org/presentationml/2006/ole">
            <mc:AlternateContent xmlns:mc="http://schemas.openxmlformats.org/markup-compatibility/2006">
              <mc:Choice xmlns:v="urn:schemas-microsoft-com:vml" Requires="v">
                <p:oleObj spid="_x0000_s40215" name="Equation" r:id="rId18" imgW="622080" imgH="228600" progId="Equation.DSMT4">
                  <p:embed/>
                </p:oleObj>
              </mc:Choice>
              <mc:Fallback>
                <p:oleObj name="Equation" r:id="rId18" imgW="622080" imgH="228600" progId="Equation.DSMT4">
                  <p:embed/>
                  <p:pic>
                    <p:nvPicPr>
                      <p:cNvPr id="0" name=""/>
                      <p:cNvPicPr/>
                      <p:nvPr/>
                    </p:nvPicPr>
                    <p:blipFill>
                      <a:blip r:embed="rId19"/>
                      <a:stretch>
                        <a:fillRect/>
                      </a:stretch>
                    </p:blipFill>
                    <p:spPr>
                      <a:xfrm>
                        <a:off x="5148064" y="2910721"/>
                        <a:ext cx="1047750" cy="38576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557968125"/>
              </p:ext>
            </p:extLst>
          </p:nvPr>
        </p:nvGraphicFramePr>
        <p:xfrm>
          <a:off x="3023828" y="2602051"/>
          <a:ext cx="769937" cy="406400"/>
        </p:xfrm>
        <a:graphic>
          <a:graphicData uri="http://schemas.openxmlformats.org/presentationml/2006/ole">
            <mc:AlternateContent xmlns:mc="http://schemas.openxmlformats.org/markup-compatibility/2006">
              <mc:Choice xmlns:v="urn:schemas-microsoft-com:vml" Requires="v">
                <p:oleObj spid="_x0000_s40216" name="Equation" r:id="rId20" imgW="457200" imgH="241200" progId="Equation.DSMT4">
                  <p:embed/>
                </p:oleObj>
              </mc:Choice>
              <mc:Fallback>
                <p:oleObj name="Equation" r:id="rId20" imgW="457200" imgH="241200" progId="Equation.DSMT4">
                  <p:embed/>
                  <p:pic>
                    <p:nvPicPr>
                      <p:cNvPr id="0" name=""/>
                      <p:cNvPicPr/>
                      <p:nvPr/>
                    </p:nvPicPr>
                    <p:blipFill>
                      <a:blip r:embed="rId21"/>
                      <a:stretch>
                        <a:fillRect/>
                      </a:stretch>
                    </p:blipFill>
                    <p:spPr>
                      <a:xfrm>
                        <a:off x="3023828" y="2602051"/>
                        <a:ext cx="769937" cy="4064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4320941"/>
              </p:ext>
            </p:extLst>
          </p:nvPr>
        </p:nvGraphicFramePr>
        <p:xfrm>
          <a:off x="647564" y="2334595"/>
          <a:ext cx="727075" cy="277812"/>
        </p:xfrm>
        <a:graphic>
          <a:graphicData uri="http://schemas.openxmlformats.org/presentationml/2006/ole">
            <mc:AlternateContent xmlns:mc="http://schemas.openxmlformats.org/markup-compatibility/2006">
              <mc:Choice xmlns:v="urn:schemas-microsoft-com:vml" Requires="v">
                <p:oleObj spid="_x0000_s40217" name="Equation" r:id="rId22" imgW="431640" imgH="164880" progId="Equation.DSMT4">
                  <p:embed/>
                </p:oleObj>
              </mc:Choice>
              <mc:Fallback>
                <p:oleObj name="Equation" r:id="rId22" imgW="431640" imgH="164880" progId="Equation.DSMT4">
                  <p:embed/>
                  <p:pic>
                    <p:nvPicPr>
                      <p:cNvPr id="0" name=""/>
                      <p:cNvPicPr/>
                      <p:nvPr/>
                    </p:nvPicPr>
                    <p:blipFill>
                      <a:blip r:embed="rId23"/>
                      <a:stretch>
                        <a:fillRect/>
                      </a:stretch>
                    </p:blipFill>
                    <p:spPr>
                      <a:xfrm>
                        <a:off x="647564" y="2334595"/>
                        <a:ext cx="727075" cy="277812"/>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986204670"/>
              </p:ext>
            </p:extLst>
          </p:nvPr>
        </p:nvGraphicFramePr>
        <p:xfrm>
          <a:off x="2536713" y="2262649"/>
          <a:ext cx="919163" cy="385762"/>
        </p:xfrm>
        <a:graphic>
          <a:graphicData uri="http://schemas.openxmlformats.org/presentationml/2006/ole">
            <mc:AlternateContent xmlns:mc="http://schemas.openxmlformats.org/markup-compatibility/2006">
              <mc:Choice xmlns:v="urn:schemas-microsoft-com:vml" Requires="v">
                <p:oleObj spid="_x0000_s40218" name="Equation" r:id="rId24" imgW="545760" imgH="228600" progId="Equation.DSMT4">
                  <p:embed/>
                </p:oleObj>
              </mc:Choice>
              <mc:Fallback>
                <p:oleObj name="Equation" r:id="rId24" imgW="545760" imgH="228600" progId="Equation.DSMT4">
                  <p:embed/>
                  <p:pic>
                    <p:nvPicPr>
                      <p:cNvPr id="0" name=""/>
                      <p:cNvPicPr/>
                      <p:nvPr/>
                    </p:nvPicPr>
                    <p:blipFill>
                      <a:blip r:embed="rId25"/>
                      <a:stretch>
                        <a:fillRect/>
                      </a:stretch>
                    </p:blipFill>
                    <p:spPr>
                      <a:xfrm>
                        <a:off x="2536713" y="2262649"/>
                        <a:ext cx="919163" cy="385762"/>
                      </a:xfrm>
                      <a:prstGeom prst="rect">
                        <a:avLst/>
                      </a:prstGeom>
                    </p:spPr>
                  </p:pic>
                </p:oleObj>
              </mc:Fallback>
            </mc:AlternateContent>
          </a:graphicData>
        </a:graphic>
      </p:graphicFrame>
      <p:pic>
        <p:nvPicPr>
          <p:cNvPr id="14934" name="Picture 598" descr="Image result for david hilbert quotes"/>
          <p:cNvPicPr>
            <a:picLocks noChangeAspect="1" noChangeArrowheads="1"/>
          </p:cNvPicPr>
          <p:nvPr/>
        </p:nvPicPr>
        <p:blipFill rotWithShape="1">
          <a:blip r:embed="rId26">
            <a:extLst>
              <a:ext uri="{28A0092B-C50C-407E-A947-70E740481C1C}">
                <a14:useLocalDpi xmlns:a14="http://schemas.microsoft.com/office/drawing/2010/main" val="0"/>
              </a:ext>
            </a:extLst>
          </a:blip>
          <a:srcRect l="33877" t="5105" r="38520" b="29305"/>
          <a:stretch/>
        </p:blipFill>
        <p:spPr bwMode="auto">
          <a:xfrm>
            <a:off x="8203209" y="2036343"/>
            <a:ext cx="940791" cy="1149856"/>
          </a:xfrm>
          <a:prstGeom prst="rect">
            <a:avLst/>
          </a:prstGeom>
          <a:noFill/>
          <a:extLst>
            <a:ext uri="{909E8E84-426E-40DD-AFC4-6F175D3DCCD1}">
              <a14:hiddenFill xmlns:a14="http://schemas.microsoft.com/office/drawing/2010/main">
                <a:solidFill>
                  <a:srgbClr val="FFFFFF"/>
                </a:solidFill>
              </a14:hiddenFill>
            </a:ext>
          </a:extLst>
        </p:spPr>
      </p:pic>
      <p:pic>
        <p:nvPicPr>
          <p:cNvPr id="14938" name="Picture 602" descr="Image result for irwin shapiro"/>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253628" y="5204695"/>
            <a:ext cx="795361" cy="972108"/>
          </a:xfrm>
          <a:prstGeom prst="rect">
            <a:avLst/>
          </a:prstGeom>
          <a:noFill/>
          <a:extLst>
            <a:ext uri="{909E8E84-426E-40DD-AFC4-6F175D3DCCD1}">
              <a14:hiddenFill xmlns:a14="http://schemas.microsoft.com/office/drawing/2010/main">
                <a:solidFill>
                  <a:srgbClr val="FFFFFF"/>
                </a:solidFill>
              </a14:hiddenFill>
            </a:ext>
          </a:extLst>
        </p:spPr>
      </p:pic>
      <p:pic>
        <p:nvPicPr>
          <p:cNvPr id="14942" name="Picture 606" descr="Image result for arthur eddington"/>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27333" t="3884" r="23947" b="38168"/>
          <a:stretch/>
        </p:blipFill>
        <p:spPr bwMode="auto">
          <a:xfrm>
            <a:off x="8306484" y="4196583"/>
            <a:ext cx="730012"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93121" y="6237561"/>
            <a:ext cx="5378395" cy="307777"/>
          </a:xfrm>
          <a:prstGeom prst="rect">
            <a:avLst/>
          </a:prstGeom>
          <a:noFill/>
        </p:spPr>
        <p:txBody>
          <a:bodyPr wrap="none" rtlCol="0">
            <a:spAutoFit/>
          </a:bodyPr>
          <a:lstStyle/>
          <a:p>
            <a:r>
              <a:rPr lang="en-US" sz="1400" i="1" dirty="0">
                <a:hlinkClick r:id="rId29"/>
              </a:rPr>
              <a:t>http://kirkmcd.princeton.edu/examples/gravity_moving.pdf</a:t>
            </a:r>
            <a:r>
              <a:rPr lang="en-US" sz="1400" i="1" dirty="0"/>
              <a:t> </a:t>
            </a:r>
            <a:endParaRPr lang="en-US" dirty="0"/>
          </a:p>
        </p:txBody>
      </p:sp>
    </p:spTree>
    <p:extLst>
      <p:ext uri="{BB962C8B-B14F-4D97-AF65-F5344CB8AC3E}">
        <p14:creationId xmlns:p14="http://schemas.microsoft.com/office/powerpoint/2010/main" val="1886872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Davis</a:t>
            </a:r>
            <a:endParaRPr lang="en-US" dirty="0">
              <a:ea typeface="宋体" pitchFamily="2" charset="-122"/>
            </a:endParaRPr>
          </a:p>
        </p:txBody>
      </p:sp>
      <p:pic>
        <p:nvPicPr>
          <p:cNvPr id="3" name="Picture 12" descr="https://www.bnl.gov/bnlweb/pubaf/pr/photos/2006/10-58-84-davis-3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882" t="9593" r="18461" b="26716"/>
          <a:stretch/>
        </p:blipFill>
        <p:spPr bwMode="auto">
          <a:xfrm>
            <a:off x="0" y="523714"/>
            <a:ext cx="1165986" cy="155464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1328638" y="519087"/>
                <a:ext cx="7815362" cy="2215991"/>
              </a:xfrm>
              <a:prstGeom prst="rect">
                <a:avLst/>
              </a:prstGeom>
              <a:noFill/>
            </p:spPr>
            <p:txBody>
              <a:bodyPr wrap="square" rtlCol="0">
                <a:spAutoFit/>
              </a:bodyPr>
              <a:lstStyle/>
              <a:p>
                <a:r>
                  <a:rPr lang="en-US" sz="1800" dirty="0">
                    <a:solidFill>
                      <a:srgbClr val="FF0000"/>
                    </a:solidFill>
                  </a:rPr>
                  <a:t>1955: Following a suggestion of </a:t>
                </a:r>
                <a:r>
                  <a:rPr lang="en-US" sz="1800" dirty="0" err="1">
                    <a:solidFill>
                      <a:srgbClr val="FF0000"/>
                    </a:solidFill>
                  </a:rPr>
                  <a:t>Pontecorvo</a:t>
                </a:r>
                <a:r>
                  <a:rPr lang="en-US" sz="1800" dirty="0">
                    <a:solidFill>
                      <a:srgbClr val="FF0000"/>
                    </a:solidFill>
                  </a:rPr>
                  <a:t>, Davis searched for the</a:t>
                </a:r>
              </a:p>
              <a:p>
                <a:r>
                  <a:rPr lang="en-US" sz="1800" dirty="0">
                    <a:solidFill>
                      <a:srgbClr val="FF0000"/>
                    </a:solidFill>
                  </a:rPr>
                  <a:t>reaction</a:t>
                </a:r>
                <a14:m>
                  <m:oMath xmlns:m="http://schemas.openxmlformats.org/officeDocument/2006/math">
                    <m:r>
                      <a:rPr lang="en-US" sz="1800" b="0" i="1" smtClean="0">
                        <a:solidFill>
                          <a:srgbClr val="FF0000"/>
                        </a:solidFill>
                        <a:latin typeface="Cambria Math" panose="02040503050406030204" pitchFamily="18" charset="0"/>
                      </a:rPr>
                      <m:t> </m:t>
                    </m:r>
                  </m:oMath>
                </a14:m>
                <a:endParaRPr lang="en-US" sz="1800" dirty="0">
                  <a:solidFill>
                    <a:srgbClr val="FF0000"/>
                  </a:solidFill>
                </a:endParaRPr>
              </a:p>
              <a:p>
                <a:r>
                  <a:rPr lang="en-US" sz="1800" dirty="0">
                    <a:solidFill>
                      <a:srgbClr val="FF0000"/>
                    </a:solidFill>
                  </a:rPr>
                  <a:t>with a detector placed near a nuclear reactor.</a:t>
                </a:r>
              </a:p>
              <a:p>
                <a:r>
                  <a:rPr lang="en-US" sz="1800" dirty="0"/>
                  <a:t>He obtained no signal, but remarked that the detector mass (4 tons) was too small for a signal to have been observed, even if the nominal antineutrinos from a reactor were actually neutrinos as per Majorana.</a:t>
                </a:r>
              </a:p>
              <a:p>
                <a:pPr lvl="0"/>
                <a:r>
                  <a:rPr lang="en-US" sz="1600" i="1" dirty="0"/>
                  <a:t>                                                                 R. Davis Jr, </a:t>
                </a:r>
                <a:r>
                  <a:rPr lang="en-US" sz="1600" i="1" dirty="0">
                    <a:hlinkClick r:id="rId3"/>
                  </a:rPr>
                  <a:t>Phys. Rev. </a:t>
                </a:r>
                <a:r>
                  <a:rPr lang="en-US" sz="1600" b="1" i="1" dirty="0">
                    <a:hlinkClick r:id="rId3"/>
                  </a:rPr>
                  <a:t>97</a:t>
                </a:r>
                <a:r>
                  <a:rPr lang="en-US" sz="1600" i="1" dirty="0">
                    <a:hlinkClick r:id="rId3"/>
                  </a:rPr>
                  <a:t>, 766 (1952)</a:t>
                </a:r>
                <a:endParaRPr lang="en-US" sz="1600" i="1" dirty="0"/>
              </a:p>
            </p:txBody>
          </p:sp>
        </mc:Choice>
        <mc:Fallback xmlns="">
          <p:sp>
            <p:nvSpPr>
              <p:cNvPr id="4" name="TextBox 3"/>
              <p:cNvSpPr txBox="1">
                <a:spLocks noRot="1" noChangeAspect="1" noMove="1" noResize="1" noEditPoints="1" noAdjustHandles="1" noChangeArrowheads="1" noChangeShapeType="1" noTextEdit="1"/>
              </p:cNvSpPr>
              <p:nvPr/>
            </p:nvSpPr>
            <p:spPr>
              <a:xfrm>
                <a:off x="1328638" y="519087"/>
                <a:ext cx="7815362" cy="2215991"/>
              </a:xfrm>
              <a:prstGeom prst="rect">
                <a:avLst/>
              </a:prstGeom>
              <a:blipFill rotWithShape="0">
                <a:blip r:embed="rId4"/>
                <a:stretch>
                  <a:fillRect l="-702" t="-1099" b="-2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51920" y="890660"/>
                <a:ext cx="3096344" cy="307777"/>
              </a:xfrm>
              <a:prstGeom prst="rect">
                <a:avLst/>
              </a:prstGeom>
              <a:noFill/>
            </p:spPr>
            <p:txBody>
              <a:bodyPr wrap="square" lIns="0" tIns="0" rIns="0" bIns="0" rtlCol="0">
                <a:spAutoFit/>
              </a:bodyPr>
              <a:lstStyle/>
              <a:p>
                <a:r>
                  <a:rPr lang="en-US" sz="2000" dirty="0">
                    <a:latin typeface="Cambria Math" panose="02040503050406030204" pitchFamily="18" charset="0"/>
                    <a:ea typeface="Cambria Math" panose="02040503050406030204" pitchFamily="18" charset="0"/>
                  </a:rPr>
                  <a:t>v + </a:t>
                </a:r>
                <a14:m>
                  <m:oMath xmlns:m="http://schemas.openxmlformats.org/officeDocument/2006/math">
                    <m:r>
                      <m:rPr>
                        <m:sty m:val="p"/>
                      </m:rPr>
                      <a:rPr lang="en-US" sz="2000" i="0" dirty="0">
                        <a:latin typeface="Cambria Math" panose="02040503050406030204" pitchFamily="18" charset="0"/>
                      </a:rPr>
                      <m:t>C</m:t>
                    </m:r>
                    <m:sSup>
                      <m:sSupPr>
                        <m:ctrlPr>
                          <a:rPr lang="en-US" sz="2000" i="1" dirty="0">
                            <a:latin typeface="Cambria Math" panose="02040503050406030204" pitchFamily="18" charset="0"/>
                          </a:rPr>
                        </m:ctrlPr>
                      </m:sSupPr>
                      <m:e>
                        <m:r>
                          <m:rPr>
                            <m:sty m:val="p"/>
                          </m:rPr>
                          <a:rPr lang="en-US" sz="2000" i="0" dirty="0">
                            <a:latin typeface="Cambria Math" panose="02040503050406030204" pitchFamily="18" charset="0"/>
                          </a:rPr>
                          <m:t>l</m:t>
                        </m:r>
                      </m:e>
                      <m:sup>
                        <m:r>
                          <a:rPr lang="en-US" sz="2000" i="0" dirty="0">
                            <a:latin typeface="Cambria Math" panose="02040503050406030204" pitchFamily="18" charset="0"/>
                          </a:rPr>
                          <m:t>37</m:t>
                        </m:r>
                      </m:sup>
                    </m:sSup>
                    <m:r>
                      <a:rPr lang="en-US" sz="2000" i="1" dirty="0">
                        <a:latin typeface="Cambria Math" panose="02040503050406030204" pitchFamily="18" charset="0"/>
                        <a:ea typeface="Cambria Math" panose="02040503050406030204" pitchFamily="18" charset="0"/>
                      </a:rPr>
                      <m:t>→</m:t>
                    </m:r>
                    <m:r>
                      <m:rPr>
                        <m:sty m:val="p"/>
                      </m:rPr>
                      <a:rPr lang="en-US" sz="2000" i="0" dirty="0">
                        <a:latin typeface="Cambria Math" panose="02040503050406030204" pitchFamily="18" charset="0"/>
                        <a:ea typeface="Cambria Math" panose="02040503050406030204" pitchFamily="18" charset="0"/>
                      </a:rPr>
                      <m:t>A</m:t>
                    </m:r>
                    <m:sSup>
                      <m:sSupPr>
                        <m:ctrlPr>
                          <a:rPr lang="en-US" sz="2000" i="1" dirty="0">
                            <a:latin typeface="Cambria Math" panose="02040503050406030204" pitchFamily="18" charset="0"/>
                            <a:ea typeface="Cambria Math" panose="02040503050406030204" pitchFamily="18" charset="0"/>
                          </a:rPr>
                        </m:ctrlPr>
                      </m:sSupPr>
                      <m:e>
                        <m:r>
                          <m:rPr>
                            <m:sty m:val="p"/>
                          </m:rPr>
                          <a:rPr lang="en-US" sz="2000" i="0" dirty="0">
                            <a:latin typeface="Cambria Math" panose="02040503050406030204" pitchFamily="18" charset="0"/>
                            <a:ea typeface="Cambria Math" panose="02040503050406030204" pitchFamily="18" charset="0"/>
                          </a:rPr>
                          <m:t>r</m:t>
                        </m:r>
                      </m:e>
                      <m:sup>
                        <m:r>
                          <a:rPr lang="en-US" sz="2000" i="0" dirty="0">
                            <a:latin typeface="Cambria Math" panose="02040503050406030204" pitchFamily="18" charset="0"/>
                            <a:ea typeface="Cambria Math" panose="02040503050406030204" pitchFamily="18" charset="0"/>
                          </a:rPr>
                          <m:t>37</m:t>
                        </m:r>
                      </m:sup>
                    </m:sSup>
                    <m:r>
                      <a:rPr lang="en-US" sz="2000" i="1" dirty="0">
                        <a:latin typeface="Cambria Math" panose="02040503050406030204" pitchFamily="18" charset="0"/>
                        <a:ea typeface="Cambria Math" panose="02040503050406030204" pitchFamily="18" charset="0"/>
                      </a:rPr>
                      <m:t>+</m:t>
                    </m:r>
                    <m:sSup>
                      <m:sSupPr>
                        <m:ctrlPr>
                          <a:rPr lang="en-US"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𝑒</m:t>
                        </m:r>
                      </m:e>
                      <m:sup>
                        <m:r>
                          <a:rPr lang="en-US" sz="2000" i="1" dirty="0">
                            <a:latin typeface="Cambria Math" panose="02040503050406030204" pitchFamily="18" charset="0"/>
                            <a:ea typeface="Cambria Math" panose="02040503050406030204" pitchFamily="18" charset="0"/>
                          </a:rPr>
                          <m:t>−   </m:t>
                        </m:r>
                      </m:sup>
                    </m:sSup>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851920" y="890660"/>
                <a:ext cx="3096344" cy="307777"/>
              </a:xfrm>
              <a:prstGeom prst="rect">
                <a:avLst/>
              </a:prstGeom>
              <a:blipFill rotWithShape="0">
                <a:blip r:embed="rId5"/>
                <a:stretch>
                  <a:fillRect l="-5118" t="-27451" b="-47059"/>
                </a:stretch>
              </a:blipFill>
            </p:spPr>
            <p:txBody>
              <a:bodyPr/>
              <a:lstStyle/>
              <a:p>
                <a:r>
                  <a:rPr lang="en-US">
                    <a:noFill/>
                  </a:rPr>
                  <a:t> </a:t>
                </a:r>
              </a:p>
            </p:txBody>
          </p:sp>
        </mc:Fallback>
      </mc:AlternateContent>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4008" y="2800892"/>
            <a:ext cx="4284476" cy="3268025"/>
          </a:xfrm>
          <a:prstGeom prst="rect">
            <a:avLst/>
          </a:prstGeom>
        </p:spPr>
      </p:pic>
      <p:sp>
        <p:nvSpPr>
          <p:cNvPr id="5" name="Rectangle 4"/>
          <p:cNvSpPr/>
          <p:nvPr/>
        </p:nvSpPr>
        <p:spPr>
          <a:xfrm>
            <a:off x="197300" y="3067911"/>
            <a:ext cx="4572000" cy="2997744"/>
          </a:xfrm>
          <a:prstGeom prst="rect">
            <a:avLst/>
          </a:prstGeom>
        </p:spPr>
        <p:txBody>
          <a:bodyPr>
            <a:spAutoFit/>
          </a:bodyPr>
          <a:lstStyle/>
          <a:p>
            <a:pPr lvl="0"/>
            <a:r>
              <a:rPr lang="en-US" sz="1800" dirty="0">
                <a:solidFill>
                  <a:srgbClr val="FF0000"/>
                </a:solidFill>
              </a:rPr>
              <a:t>This version of Davis’ experiment has never been repeated.  </a:t>
            </a:r>
          </a:p>
          <a:p>
            <a:pPr lvl="0"/>
            <a:r>
              <a:rPr lang="en-US" sz="1800" dirty="0">
                <a:solidFill>
                  <a:srgbClr val="FF0000"/>
                </a:solidFill>
              </a:rPr>
              <a:t> </a:t>
            </a:r>
          </a:p>
          <a:p>
            <a:pPr lvl="0"/>
            <a:r>
              <a:rPr lang="en-US" sz="1800" dirty="0"/>
              <a:t>Davis switched his efforts to the detection of solar neutrinos, deep underground and far from any nuclear reactor, with now-famous results. the solar-neutrino “deficit.”                                             </a:t>
            </a:r>
            <a:r>
              <a:rPr lang="en-US" sz="1600" dirty="0"/>
              <a:t>Cleveland </a:t>
            </a:r>
            <a:r>
              <a:rPr lang="en-US" sz="1600" i="1" dirty="0"/>
              <a:t>et al., </a:t>
            </a:r>
            <a:r>
              <a:rPr lang="en-US" sz="1600" i="1" dirty="0">
                <a:solidFill>
                  <a:srgbClr val="FF0000"/>
                </a:solidFill>
                <a:hlinkClick r:id="rId7"/>
              </a:rPr>
              <a:t>Ap. J. </a:t>
            </a:r>
            <a:r>
              <a:rPr lang="en-US" sz="1600" b="1" i="1" dirty="0">
                <a:solidFill>
                  <a:srgbClr val="FF0000"/>
                </a:solidFill>
                <a:hlinkClick r:id="rId7"/>
              </a:rPr>
              <a:t>496</a:t>
            </a:r>
            <a:r>
              <a:rPr lang="en-US" sz="1600" i="1" dirty="0">
                <a:solidFill>
                  <a:srgbClr val="FF0000"/>
                </a:solidFill>
                <a:hlinkClick r:id="rId7"/>
              </a:rPr>
              <a:t>, 505 (1998)</a:t>
            </a:r>
            <a:endParaRPr lang="en-US" sz="1600" i="1" dirty="0">
              <a:solidFill>
                <a:srgbClr val="FF0000"/>
              </a:solidFill>
            </a:endParaRPr>
          </a:p>
          <a:p>
            <a:pPr lvl="0"/>
            <a:r>
              <a:rPr lang="en-US" sz="1800" dirty="0">
                <a:solidFill>
                  <a:srgbClr val="FF0000"/>
                </a:solidFill>
              </a:rPr>
              <a:t> </a:t>
            </a:r>
          </a:p>
        </p:txBody>
      </p:sp>
    </p:spTree>
    <p:extLst>
      <p:ext uri="{BB962C8B-B14F-4D97-AF65-F5344CB8AC3E}">
        <p14:creationId xmlns:p14="http://schemas.microsoft.com/office/powerpoint/2010/main" val="544417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8638" y="519087"/>
            <a:ext cx="7815362" cy="3841052"/>
          </a:xfrm>
          <a:prstGeom prst="rect">
            <a:avLst/>
          </a:prstGeom>
          <a:noFill/>
        </p:spPr>
        <p:txBody>
          <a:bodyPr wrap="square" rtlCol="0">
            <a:spAutoFit/>
          </a:bodyPr>
          <a:lstStyle/>
          <a:p>
            <a:r>
              <a:rPr lang="en-US" sz="1800" dirty="0">
                <a:solidFill>
                  <a:srgbClr val="FF0000"/>
                </a:solidFill>
              </a:rPr>
              <a:t>1953: Cowan and </a:t>
            </a:r>
            <a:r>
              <a:rPr lang="en-US" sz="1800" dirty="0" err="1">
                <a:solidFill>
                  <a:srgbClr val="FF0000"/>
                </a:solidFill>
              </a:rPr>
              <a:t>Reines</a:t>
            </a:r>
            <a:r>
              <a:rPr lang="en-US" sz="1800" dirty="0">
                <a:solidFill>
                  <a:srgbClr val="FF0000"/>
                </a:solidFill>
              </a:rPr>
              <a:t> noted that a better way to detect reactor antineutrinos (produced via the beta decay                      )</a:t>
            </a:r>
          </a:p>
          <a:p>
            <a:r>
              <a:rPr lang="en-US" sz="1800" dirty="0">
                <a:solidFill>
                  <a:srgbClr val="FF0000"/>
                </a:solidFill>
              </a:rPr>
              <a:t>is via the inverse-beta-decay process                     ,                         using a liquid-scintillator detector that first observed the positron, and then the delayed capture of the thermalized neutron on a nucleus, with subsequent emission of </a:t>
            </a:r>
            <a:r>
              <a:rPr lang="en-US" sz="1800" dirty="0">
                <a:solidFill>
                  <a:srgbClr val="FF0000"/>
                </a:solidFill>
                <a:sym typeface="Symbol" panose="05050102010706020507" pitchFamily="18" charset="2"/>
              </a:rPr>
              <a:t></a:t>
            </a:r>
            <a:r>
              <a:rPr lang="en-US" sz="1800" dirty="0">
                <a:solidFill>
                  <a:srgbClr val="FF0000"/>
                </a:solidFill>
              </a:rPr>
              <a:t>-rays.         </a:t>
            </a:r>
          </a:p>
          <a:p>
            <a:r>
              <a:rPr lang="en-US" sz="1800" i="1" dirty="0">
                <a:solidFill>
                  <a:srgbClr val="FF0000"/>
                </a:solidFill>
              </a:rPr>
              <a:t>                                     </a:t>
            </a:r>
            <a:r>
              <a:rPr lang="en-US" sz="1600" i="1" dirty="0">
                <a:solidFill>
                  <a:srgbClr val="FF0000"/>
                </a:solidFill>
              </a:rPr>
              <a:t>F. </a:t>
            </a:r>
            <a:r>
              <a:rPr lang="en-US" sz="1600" i="1" dirty="0" err="1">
                <a:solidFill>
                  <a:srgbClr val="FF0000"/>
                </a:solidFill>
              </a:rPr>
              <a:t>Reines</a:t>
            </a:r>
            <a:r>
              <a:rPr lang="en-US" sz="1600" i="1" dirty="0">
                <a:solidFill>
                  <a:srgbClr val="FF0000"/>
                </a:solidFill>
              </a:rPr>
              <a:t> and C.L. Cowan Jr, </a:t>
            </a:r>
            <a:r>
              <a:rPr lang="en-US" sz="1600" i="1" dirty="0">
                <a:solidFill>
                  <a:srgbClr val="FF0000"/>
                </a:solidFill>
                <a:hlinkClick r:id="rId2"/>
              </a:rPr>
              <a:t>Phys. Rev. </a:t>
            </a:r>
            <a:r>
              <a:rPr lang="en-US" sz="1600" b="1" i="1" dirty="0">
                <a:solidFill>
                  <a:srgbClr val="FF0000"/>
                </a:solidFill>
                <a:hlinkClick r:id="rId2"/>
              </a:rPr>
              <a:t>90</a:t>
            </a:r>
            <a:r>
              <a:rPr lang="en-US" sz="1600" i="1" dirty="0">
                <a:solidFill>
                  <a:srgbClr val="FF0000"/>
                </a:solidFill>
                <a:hlinkClick r:id="rId2"/>
              </a:rPr>
              <a:t>, 492 (1953)</a:t>
            </a:r>
            <a:endParaRPr lang="en-US" sz="1600" i="1" dirty="0">
              <a:solidFill>
                <a:srgbClr val="FF0000"/>
              </a:solidFill>
            </a:endParaRPr>
          </a:p>
          <a:p>
            <a:endParaRPr lang="en-US" sz="1800" dirty="0">
              <a:solidFill>
                <a:srgbClr val="FF0000"/>
              </a:solidFill>
            </a:endParaRPr>
          </a:p>
          <a:p>
            <a:r>
              <a:rPr lang="en-US" sz="1800" dirty="0"/>
              <a:t>They reported marginal evidence for detection of antineutrinos in 1953, and then more compelling evidence in 1956.</a:t>
            </a:r>
          </a:p>
          <a:p>
            <a:r>
              <a:rPr lang="en-US" sz="2000" i="1" dirty="0">
                <a:solidFill>
                  <a:srgbClr val="FF0000"/>
                </a:solidFill>
              </a:rPr>
              <a:t>                                 </a:t>
            </a:r>
            <a:r>
              <a:rPr lang="en-US" sz="1600" i="1" dirty="0"/>
              <a:t>F. </a:t>
            </a:r>
            <a:r>
              <a:rPr lang="en-US" sz="1600" i="1" dirty="0" err="1"/>
              <a:t>Reines</a:t>
            </a:r>
            <a:r>
              <a:rPr lang="en-US" sz="1600" i="1" dirty="0"/>
              <a:t> and C.L. Cowan Jr, </a:t>
            </a:r>
            <a:r>
              <a:rPr lang="en-US" sz="1600" i="1" dirty="0">
                <a:hlinkClick r:id="rId3"/>
              </a:rPr>
              <a:t>Phys. Rev. </a:t>
            </a:r>
            <a:r>
              <a:rPr lang="en-US" sz="1600" b="1" i="1" dirty="0">
                <a:hlinkClick r:id="rId3"/>
              </a:rPr>
              <a:t>92</a:t>
            </a:r>
            <a:r>
              <a:rPr lang="en-US" sz="1600" i="1" dirty="0">
                <a:hlinkClick r:id="rId3"/>
              </a:rPr>
              <a:t>, 830 (1953)</a:t>
            </a:r>
            <a:endParaRPr lang="en-US" sz="1600" i="1" dirty="0"/>
          </a:p>
          <a:p>
            <a:r>
              <a:rPr lang="en-US" sz="1600" i="1" dirty="0"/>
              <a:t>                                                        C.L. Cowan Jr et al., </a:t>
            </a:r>
            <a:r>
              <a:rPr lang="en-US" sz="1600" i="1" dirty="0">
                <a:hlinkClick r:id="rId4"/>
              </a:rPr>
              <a:t>Science </a:t>
            </a:r>
            <a:r>
              <a:rPr lang="en-US" sz="1600" b="1" i="1" dirty="0">
                <a:hlinkClick r:id="rId4"/>
              </a:rPr>
              <a:t>124</a:t>
            </a:r>
            <a:r>
              <a:rPr lang="en-US" sz="1600" i="1" dirty="0">
                <a:hlinkClick r:id="rId4"/>
              </a:rPr>
              <a:t>, 103 (1956)</a:t>
            </a:r>
            <a:endParaRPr lang="en-US" sz="1600" dirty="0"/>
          </a:p>
        </p:txBody>
      </p:sp>
      <mc:AlternateContent xmlns:mc="http://schemas.openxmlformats.org/markup-compatibility/2006" xmlns:a14="http://schemas.microsoft.com/office/drawing/2010/main">
        <mc:Choice Requires="a14">
          <p:sp>
            <p:nvSpPr>
              <p:cNvPr id="9" name="TextBox 8"/>
              <p:cNvSpPr txBox="1"/>
              <p:nvPr/>
            </p:nvSpPr>
            <p:spPr>
              <a:xfrm>
                <a:off x="6120172" y="816967"/>
                <a:ext cx="1436650" cy="307777"/>
              </a:xfrm>
              <a:prstGeom prst="rect">
                <a:avLst/>
              </a:prstGeom>
              <a:noFill/>
            </p:spPr>
            <p:txBody>
              <a:bodyPr wrap="square" lIns="0" tIns="0" rIns="0" bIns="0" rtlCol="0">
                <a:spAutoFit/>
              </a:bodyPr>
              <a:lstStyle/>
              <a:p>
                <a:r>
                  <a:rPr lang="en-US" sz="2000" i="1" dirty="0">
                    <a:solidFill>
                      <a:srgbClr val="FF0000"/>
                    </a:solidFill>
                    <a:latin typeface="Cambria Math" panose="02040503050406030204" pitchFamily="18" charset="0"/>
                    <a:ea typeface="Cambria Math" panose="02040503050406030204" pitchFamily="18" charset="0"/>
                  </a:rPr>
                  <a:t>n</a:t>
                </a:r>
                <a:r>
                  <a:rPr lang="en-US" sz="2000" dirty="0">
                    <a:solidFill>
                      <a:srgbClr val="FF0000"/>
                    </a:solidFill>
                    <a:latin typeface="Cambria Math" panose="02040503050406030204" pitchFamily="18" charset="0"/>
                    <a:ea typeface="Cambria Math" panose="02040503050406030204" pitchFamily="18" charset="0"/>
                  </a:rPr>
                  <a:t> </a:t>
                </a:r>
                <a14:m>
                  <m:oMath xmlns:m="http://schemas.openxmlformats.org/officeDocument/2006/math">
                    <m:r>
                      <a:rPr lang="en-US" sz="2000" i="1" dirty="0">
                        <a:solidFill>
                          <a:srgbClr val="FF0000"/>
                        </a:solidFill>
                        <a:latin typeface="Cambria Math" panose="02040503050406030204" pitchFamily="18" charset="0"/>
                        <a:ea typeface="Cambria Math" panose="02040503050406030204" pitchFamily="18" charset="0"/>
                      </a:rPr>
                      <m:t>→</m:t>
                    </m:r>
                    <m:r>
                      <a:rPr lang="en-US" sz="2000" b="0" i="1" dirty="0" smtClean="0">
                        <a:solidFill>
                          <a:srgbClr val="FF0000"/>
                        </a:solidFill>
                        <a:latin typeface="Cambria Math" panose="02040503050406030204" pitchFamily="18" charset="0"/>
                        <a:ea typeface="Cambria Math" panose="02040503050406030204" pitchFamily="18" charset="0"/>
                      </a:rPr>
                      <m:t>𝑝</m:t>
                    </m:r>
                    <m:r>
                      <a:rPr lang="en-US" sz="2000" b="0" i="1" dirty="0" smtClean="0">
                        <a:solidFill>
                          <a:srgbClr val="FF0000"/>
                        </a:solidFill>
                        <a:latin typeface="Cambria Math" panose="02040503050406030204" pitchFamily="18" charset="0"/>
                        <a:ea typeface="Cambria Math" panose="02040503050406030204" pitchFamily="18" charset="0"/>
                      </a:rPr>
                      <m:t> </m:t>
                    </m:r>
                    <m:sSup>
                      <m:sSupPr>
                        <m:ctrlPr>
                          <a:rPr lang="en-US" sz="2000" i="1" dirty="0">
                            <a:solidFill>
                              <a:srgbClr val="FF0000"/>
                            </a:solidFill>
                            <a:latin typeface="Cambria Math" panose="02040503050406030204" pitchFamily="18" charset="0"/>
                            <a:ea typeface="Cambria Math" panose="02040503050406030204" pitchFamily="18" charset="0"/>
                          </a:rPr>
                        </m:ctrlPr>
                      </m:sSupPr>
                      <m:e>
                        <m:r>
                          <a:rPr lang="en-US" sz="2000" i="1" dirty="0">
                            <a:solidFill>
                              <a:srgbClr val="FF0000"/>
                            </a:solidFill>
                            <a:latin typeface="Cambria Math" panose="02040503050406030204" pitchFamily="18" charset="0"/>
                            <a:ea typeface="Cambria Math" panose="02040503050406030204" pitchFamily="18" charset="0"/>
                          </a:rPr>
                          <m:t>𝑒</m:t>
                        </m:r>
                      </m:e>
                      <m:sup>
                        <m:r>
                          <a:rPr lang="en-US" sz="2000" i="1" dirty="0">
                            <a:solidFill>
                              <a:srgbClr val="FF0000"/>
                            </a:solidFill>
                            <a:latin typeface="Cambria Math" panose="02040503050406030204" pitchFamily="18" charset="0"/>
                            <a:ea typeface="Cambria Math" panose="02040503050406030204" pitchFamily="18" charset="0"/>
                          </a:rPr>
                          <m:t>−  </m:t>
                        </m:r>
                      </m:sup>
                    </m:sSup>
                    <m:sSub>
                      <m:sSubPr>
                        <m:ctrlPr>
                          <a:rPr lang="en-US" sz="2000" i="1" smtClean="0">
                            <a:solidFill>
                              <a:srgbClr val="FF0000"/>
                            </a:solidFill>
                            <a:latin typeface="Cambria Math" panose="02040503050406030204" pitchFamily="18" charset="0"/>
                            <a:ea typeface="Cambria Math" panose="02040503050406030204" pitchFamily="18" charset="0"/>
                          </a:rPr>
                        </m:ctrlPr>
                      </m:sSubPr>
                      <m:e>
                        <m:acc>
                          <m:accPr>
                            <m:chr m:val="̅"/>
                            <m:ctrlPr>
                              <a:rPr lang="en-US" sz="2000" i="1">
                                <a:solidFill>
                                  <a:srgbClr val="FF0000"/>
                                </a:solidFill>
                                <a:latin typeface="Cambria Math" panose="02040503050406030204" pitchFamily="18" charset="0"/>
                                <a:ea typeface="Cambria Math" panose="02040503050406030204" pitchFamily="18" charset="0"/>
                              </a:rPr>
                            </m:ctrlPr>
                          </m:accPr>
                          <m:e>
                            <m:r>
                              <a:rPr lang="en-US" sz="2000" i="1">
                                <a:solidFill>
                                  <a:srgbClr val="FF0000"/>
                                </a:solidFill>
                                <a:latin typeface="Cambria Math" panose="02040503050406030204" pitchFamily="18" charset="0"/>
                                <a:ea typeface="Cambria Math" panose="02040503050406030204" pitchFamily="18" charset="0"/>
                              </a:rPr>
                              <m:t>𝑣</m:t>
                            </m:r>
                          </m:e>
                        </m:acc>
                      </m:e>
                      <m:sub>
                        <m:r>
                          <a:rPr lang="en-US" sz="2000" i="1">
                            <a:solidFill>
                              <a:srgbClr val="FF0000"/>
                            </a:solidFill>
                            <a:latin typeface="Cambria Math" panose="02040503050406030204" pitchFamily="18" charset="0"/>
                            <a:ea typeface="Cambria Math" panose="02040503050406030204" pitchFamily="18" charset="0"/>
                          </a:rPr>
                          <m:t>𝑒</m:t>
                        </m:r>
                      </m:sub>
                    </m:sSub>
                  </m:oMath>
                </a14:m>
                <a:endParaRPr lang="en-US" sz="2000"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120172" y="816967"/>
                <a:ext cx="1436650" cy="307777"/>
              </a:xfrm>
              <a:prstGeom prst="rect">
                <a:avLst/>
              </a:prstGeom>
              <a:blipFill rotWithShape="0">
                <a:blip r:embed="rId5"/>
                <a:stretch>
                  <a:fillRect l="-11017" t="-27451" r="-9322" b="-47059"/>
                </a:stretch>
              </a:blipFill>
            </p:spPr>
            <p:txBody>
              <a:bodyPr/>
              <a:lstStyle/>
              <a:p>
                <a:r>
                  <a:rPr lang="en-US">
                    <a:noFill/>
                  </a:rPr>
                  <a:t> </a:t>
                </a:r>
              </a:p>
            </p:txBody>
          </p:sp>
        </mc:Fallback>
      </mc:AlternateContent>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Cowan and </a:t>
            </a:r>
            <a:r>
              <a:rPr lang="en-US" dirty="0" err="1"/>
              <a:t>Reines</a:t>
            </a:r>
            <a:endParaRPr lang="en-US" dirty="0">
              <a:ea typeface="宋体" pitchFamily="2" charset="-122"/>
            </a:endParaRPr>
          </a:p>
        </p:txBody>
      </p:sp>
      <mc:AlternateContent xmlns:mc="http://schemas.openxmlformats.org/markup-compatibility/2006" xmlns:a14="http://schemas.microsoft.com/office/drawing/2010/main">
        <mc:Choice Requires="a14">
          <p:sp>
            <p:nvSpPr>
              <p:cNvPr id="6" name="TextBox 5"/>
              <p:cNvSpPr txBox="1"/>
              <p:nvPr/>
            </p:nvSpPr>
            <p:spPr>
              <a:xfrm>
                <a:off x="5580112" y="1124744"/>
                <a:ext cx="1476164" cy="307777"/>
              </a:xfrm>
              <a:prstGeom prst="rect">
                <a:avLst/>
              </a:prstGeom>
              <a:noFill/>
            </p:spPr>
            <p:txBody>
              <a:bodyPr wrap="square" lIns="0" tIns="0" rIns="0" bIns="0" rtlCol="0">
                <a:spAutoFit/>
              </a:bodyPr>
              <a:lstStyle/>
              <a:p>
                <a14:m>
                  <m:oMath xmlns:m="http://schemas.openxmlformats.org/officeDocument/2006/math">
                    <m:sSub>
                      <m:sSubPr>
                        <m:ctrlPr>
                          <a:rPr lang="en-US" sz="2000" i="1" smtClean="0">
                            <a:solidFill>
                              <a:srgbClr val="0000FF"/>
                            </a:solidFill>
                            <a:latin typeface="Cambria Math" panose="02040503050406030204" pitchFamily="18" charset="0"/>
                            <a:ea typeface="Cambria Math" panose="02040503050406030204" pitchFamily="18" charset="0"/>
                          </a:rPr>
                        </m:ctrlPr>
                      </m:sSubPr>
                      <m:e>
                        <m:acc>
                          <m:accPr>
                            <m:chr m:val="̅"/>
                            <m:ctrlPr>
                              <a:rPr lang="en-US" sz="2000" i="1">
                                <a:solidFill>
                                  <a:srgbClr val="0000FF"/>
                                </a:solidFill>
                                <a:latin typeface="Cambria Math" panose="02040503050406030204" pitchFamily="18" charset="0"/>
                                <a:ea typeface="Cambria Math" panose="02040503050406030204" pitchFamily="18" charset="0"/>
                              </a:rPr>
                            </m:ctrlPr>
                          </m:accPr>
                          <m:e>
                            <m:r>
                              <a:rPr lang="en-US" sz="2000" i="1">
                                <a:solidFill>
                                  <a:srgbClr val="0000FF"/>
                                </a:solidFill>
                                <a:latin typeface="Cambria Math" panose="02040503050406030204" pitchFamily="18" charset="0"/>
                                <a:ea typeface="Cambria Math" panose="02040503050406030204" pitchFamily="18" charset="0"/>
                              </a:rPr>
                              <m:t>𝑣</m:t>
                            </m:r>
                          </m:e>
                        </m:acc>
                      </m:e>
                      <m:sub>
                        <m:r>
                          <a:rPr lang="en-US" sz="2000" i="1">
                            <a:solidFill>
                              <a:srgbClr val="0000FF"/>
                            </a:solidFill>
                            <a:latin typeface="Cambria Math" panose="02040503050406030204" pitchFamily="18" charset="0"/>
                            <a:ea typeface="Cambria Math" panose="02040503050406030204" pitchFamily="18" charset="0"/>
                          </a:rPr>
                          <m:t>𝑒</m:t>
                        </m:r>
                      </m:sub>
                    </m:sSub>
                  </m:oMath>
                </a14:m>
                <a:r>
                  <a:rPr lang="en-US" sz="2000" dirty="0">
                    <a:solidFill>
                      <a:srgbClr val="0000FF"/>
                    </a:solidFill>
                    <a:latin typeface="Cambria Math" panose="02040503050406030204" pitchFamily="18" charset="0"/>
                    <a:ea typeface="Cambria Math" panose="02040503050406030204" pitchFamily="18" charset="0"/>
                  </a:rPr>
                  <a:t> </a:t>
                </a:r>
                <a:r>
                  <a:rPr lang="en-US" sz="2000" i="1" dirty="0">
                    <a:solidFill>
                      <a:srgbClr val="0000FF"/>
                    </a:solidFill>
                    <a:latin typeface="Cambria Math" panose="02040503050406030204" pitchFamily="18" charset="0"/>
                    <a:ea typeface="Cambria Math" panose="02040503050406030204" pitchFamily="18" charset="0"/>
                  </a:rPr>
                  <a:t>p</a:t>
                </a:r>
                <a:r>
                  <a:rPr lang="en-US" sz="2000" dirty="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r>
                      <a:rPr lang="en-US" sz="2000" i="1" dirty="0">
                        <a:solidFill>
                          <a:srgbClr val="0000FF"/>
                        </a:solidFill>
                        <a:latin typeface="Cambria Math" panose="02040503050406030204" pitchFamily="18" charset="0"/>
                        <a:ea typeface="Cambria Math" panose="02040503050406030204" pitchFamily="18" charset="0"/>
                      </a:rPr>
                      <m:t>→</m:t>
                    </m:r>
                    <m:r>
                      <a:rPr lang="en-US" sz="2000" b="0" i="1" dirty="0" smtClean="0">
                        <a:solidFill>
                          <a:srgbClr val="0000FF"/>
                        </a:solidFill>
                        <a:latin typeface="Cambria Math" panose="02040503050406030204" pitchFamily="18" charset="0"/>
                        <a:ea typeface="Cambria Math" panose="02040503050406030204" pitchFamily="18" charset="0"/>
                      </a:rPr>
                      <m:t>𝑛</m:t>
                    </m:r>
                    <m:r>
                      <a:rPr lang="en-US" sz="2000" b="0" i="1" dirty="0" smtClean="0">
                        <a:solidFill>
                          <a:srgbClr val="0000FF"/>
                        </a:solidFill>
                        <a:latin typeface="Cambria Math" panose="02040503050406030204" pitchFamily="18" charset="0"/>
                        <a:ea typeface="Cambria Math" panose="02040503050406030204" pitchFamily="18" charset="0"/>
                      </a:rPr>
                      <m:t> </m:t>
                    </m:r>
                    <m:sSup>
                      <m:sSupPr>
                        <m:ctrlPr>
                          <a:rPr lang="en-US" sz="2000" i="1" dirty="0">
                            <a:solidFill>
                              <a:srgbClr val="0000FF"/>
                            </a:solidFill>
                            <a:latin typeface="Cambria Math" panose="02040503050406030204" pitchFamily="18" charset="0"/>
                            <a:ea typeface="Cambria Math" panose="02040503050406030204" pitchFamily="18" charset="0"/>
                          </a:rPr>
                        </m:ctrlPr>
                      </m:sSupPr>
                      <m:e>
                        <m:r>
                          <a:rPr lang="en-US" sz="2000" i="1" dirty="0">
                            <a:solidFill>
                              <a:srgbClr val="0000FF"/>
                            </a:solidFill>
                            <a:latin typeface="Cambria Math" panose="02040503050406030204" pitchFamily="18" charset="0"/>
                            <a:ea typeface="Cambria Math" panose="02040503050406030204" pitchFamily="18" charset="0"/>
                          </a:rPr>
                          <m:t>𝑒</m:t>
                        </m:r>
                      </m:e>
                      <m:sup>
                        <m:r>
                          <a:rPr lang="en-US" sz="2000" b="0" i="1" dirty="0" smtClean="0">
                            <a:solidFill>
                              <a:srgbClr val="0000FF"/>
                            </a:solidFill>
                            <a:latin typeface="Cambria Math" panose="02040503050406030204" pitchFamily="18" charset="0"/>
                            <a:ea typeface="Cambria Math" panose="02040503050406030204" pitchFamily="18" charset="0"/>
                          </a:rPr>
                          <m:t>+</m:t>
                        </m:r>
                        <m:r>
                          <a:rPr lang="en-US" sz="2000" i="1" dirty="0">
                            <a:solidFill>
                              <a:srgbClr val="0000FF"/>
                            </a:solidFill>
                            <a:latin typeface="Cambria Math" panose="02040503050406030204" pitchFamily="18" charset="0"/>
                            <a:ea typeface="Cambria Math" panose="02040503050406030204" pitchFamily="18" charset="0"/>
                          </a:rPr>
                          <m:t>   </m:t>
                        </m:r>
                      </m:sup>
                    </m:sSup>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5580112" y="1124744"/>
                <a:ext cx="1476164" cy="307777"/>
              </a:xfrm>
              <a:prstGeom prst="rect">
                <a:avLst/>
              </a:prstGeom>
              <a:blipFill rotWithShape="0">
                <a:blip r:embed="rId6"/>
                <a:stretch>
                  <a:fillRect l="-4115" t="-28000" b="-48000"/>
                </a:stretch>
              </a:blipFill>
            </p:spPr>
            <p:txBody>
              <a:bodyPr/>
              <a:lstStyle/>
              <a:p>
                <a:r>
                  <a:rPr lang="en-US">
                    <a:noFill/>
                  </a:rPr>
                  <a:t> </a:t>
                </a:r>
              </a:p>
            </p:txBody>
          </p:sp>
        </mc:Fallback>
      </mc:AlternateContent>
      <p:pic>
        <p:nvPicPr>
          <p:cNvPr id="7" name="Picture 24" descr="https://photos.aip.org/system/files/styles/esva_full/private/esva-images/cowan_clyde_a3.jpg?itok=brOekbZT"/>
          <p:cNvPicPr>
            <a:picLocks noChangeAspect="1" noChangeArrowheads="1"/>
          </p:cNvPicPr>
          <p:nvPr/>
        </p:nvPicPr>
        <p:blipFill rotWithShape="1">
          <a:blip r:embed="rId7">
            <a:extLst>
              <a:ext uri="{28A0092B-C50C-407E-A947-70E740481C1C}">
                <a14:useLocalDpi xmlns:a14="http://schemas.microsoft.com/office/drawing/2010/main" val="0"/>
              </a:ext>
            </a:extLst>
          </a:blip>
          <a:srcRect l="13058" t="5690" r="22942" b="35022"/>
          <a:stretch/>
        </p:blipFill>
        <p:spPr bwMode="auto">
          <a:xfrm>
            <a:off x="-6821" y="533400"/>
            <a:ext cx="1188432" cy="15449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 descr="http://cdn.quotesgram.com/small/76/97/1320830555-reines_frederick_20.jpg"/>
          <p:cNvPicPr>
            <a:picLocks noChangeAspect="1" noChangeArrowheads="1"/>
          </p:cNvPicPr>
          <p:nvPr/>
        </p:nvPicPr>
        <p:blipFill rotWithShape="1">
          <a:blip r:embed="rId8">
            <a:extLst>
              <a:ext uri="{28A0092B-C50C-407E-A947-70E740481C1C}">
                <a14:useLocalDpi xmlns:a14="http://schemas.microsoft.com/office/drawing/2010/main" val="0"/>
              </a:ext>
            </a:extLst>
          </a:blip>
          <a:srcRect l="20541" t="1" r="21527" b="26436"/>
          <a:stretch/>
        </p:blipFill>
        <p:spPr bwMode="auto">
          <a:xfrm>
            <a:off x="90118" y="2078362"/>
            <a:ext cx="1091493" cy="1559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1141" r="18941" b="26383"/>
          <a:stretch/>
        </p:blipFill>
        <p:spPr>
          <a:xfrm>
            <a:off x="611560" y="3933056"/>
            <a:ext cx="3600400" cy="2700300"/>
          </a:xfrm>
          <a:prstGeom prst="rect">
            <a:avLst/>
          </a:prstGeom>
        </p:spPr>
      </p:pic>
      <p:pic>
        <p:nvPicPr>
          <p:cNvPr id="11" name="Picture 10"/>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14485" t="74950" r="1257" b="-2555"/>
          <a:stretch/>
        </p:blipFill>
        <p:spPr>
          <a:xfrm>
            <a:off x="4247964" y="4617132"/>
            <a:ext cx="4860540" cy="972108"/>
          </a:xfrm>
          <a:prstGeom prst="rect">
            <a:avLst/>
          </a:prstGeom>
        </p:spPr>
      </p:pic>
    </p:spTree>
    <p:extLst>
      <p:ext uri="{BB962C8B-B14F-4D97-AF65-F5344CB8AC3E}">
        <p14:creationId xmlns:p14="http://schemas.microsoft.com/office/powerpoint/2010/main" val="3850639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793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sz="1800" dirty="0"/>
              <a:t>Appendix: Why Was the Concept of Gauge Theory Slow to Be Accepted?</a:t>
            </a:r>
            <a:endParaRPr lang="en-US" sz="1800" dirty="0">
              <a:ea typeface="宋体" pitchFamily="2" charset="-122"/>
            </a:endParaRPr>
          </a:p>
        </p:txBody>
      </p:sp>
      <p:sp>
        <p:nvSpPr>
          <p:cNvPr id="3" name="TextBox 2"/>
          <p:cNvSpPr txBox="1"/>
          <p:nvPr/>
        </p:nvSpPr>
        <p:spPr>
          <a:xfrm>
            <a:off x="143508" y="476672"/>
            <a:ext cx="8784976" cy="6075509"/>
          </a:xfrm>
          <a:prstGeom prst="rect">
            <a:avLst/>
          </a:prstGeom>
          <a:noFill/>
        </p:spPr>
        <p:txBody>
          <a:bodyPr wrap="square" rtlCol="0">
            <a:spAutoFit/>
          </a:bodyPr>
          <a:lstStyle/>
          <a:p>
            <a:r>
              <a:rPr lang="en-US" sz="1800" dirty="0">
                <a:solidFill>
                  <a:srgbClr val="FF0000"/>
                </a:solidFill>
              </a:rPr>
              <a:t>In 1954, Yang and Mills advocated a gauge theory of the strong interaction, based on isospin symmetry, in which the interaction was mediated by massless vector bosons (which were argued as generic to a gauge theory).</a:t>
            </a:r>
          </a:p>
          <a:p>
            <a:pPr lvl="0"/>
            <a:r>
              <a:rPr lang="en-US" sz="1600" i="1" dirty="0">
                <a:sym typeface="Symbol" panose="05050102010706020507" pitchFamily="18" charset="2"/>
              </a:rPr>
              <a:t>                                                                </a:t>
            </a:r>
            <a:r>
              <a:rPr lang="en-US" sz="1600" i="1" dirty="0">
                <a:solidFill>
                  <a:srgbClr val="FF0000"/>
                </a:solidFill>
                <a:sym typeface="Symbol" panose="05050102010706020507" pitchFamily="18" charset="2"/>
              </a:rPr>
              <a:t>C.N. Yang and R.L. Mills, </a:t>
            </a:r>
            <a:r>
              <a:rPr lang="en-US" sz="1600" i="1" dirty="0">
                <a:solidFill>
                  <a:srgbClr val="FF0000"/>
                </a:solidFill>
                <a:sym typeface="Symbol" panose="05050102010706020507" pitchFamily="18" charset="2"/>
                <a:hlinkClick r:id="rId3"/>
              </a:rPr>
              <a:t>Phys. Rev. </a:t>
            </a:r>
            <a:r>
              <a:rPr lang="en-US" sz="1600" b="1" i="1" dirty="0">
                <a:solidFill>
                  <a:srgbClr val="FF0000"/>
                </a:solidFill>
                <a:sym typeface="Symbol" panose="05050102010706020507" pitchFamily="18" charset="2"/>
                <a:hlinkClick r:id="rId3"/>
              </a:rPr>
              <a:t>96</a:t>
            </a:r>
            <a:r>
              <a:rPr lang="en-US" sz="1600" i="1" dirty="0">
                <a:solidFill>
                  <a:srgbClr val="FF0000"/>
                </a:solidFill>
                <a:sym typeface="Symbol" panose="05050102010706020507" pitchFamily="18" charset="2"/>
                <a:hlinkClick r:id="rId3"/>
              </a:rPr>
              <a:t>, 191 (1954)</a:t>
            </a:r>
            <a:endParaRPr lang="en-US" sz="1600" i="1" dirty="0">
              <a:solidFill>
                <a:srgbClr val="FF0000"/>
              </a:solidFill>
              <a:sym typeface="Symbol" panose="05050102010706020507" pitchFamily="18" charset="2"/>
            </a:endParaRPr>
          </a:p>
          <a:p>
            <a:endParaRPr lang="en-US" dirty="0"/>
          </a:p>
          <a:p>
            <a:r>
              <a:rPr lang="en-US" sz="1800" dirty="0"/>
              <a:t>At the 1955 Rochester Conference, Feynman and Oppenheimer commented that such a theory would imply the existence of a long-range force, with 1/r</a:t>
            </a:r>
            <a:r>
              <a:rPr lang="en-US" sz="1800" baseline="30000" dirty="0"/>
              <a:t>2</a:t>
            </a:r>
            <a:r>
              <a:rPr lang="en-US" sz="1800" dirty="0"/>
              <a:t> dependence, similar to gravity but much stronger, as excluded by experiment.</a:t>
            </a:r>
          </a:p>
          <a:p>
            <a:r>
              <a:rPr lang="en-US" sz="1600" dirty="0"/>
              <a:t>                                    </a:t>
            </a:r>
            <a:r>
              <a:rPr lang="en-US" sz="1600" i="1" dirty="0"/>
              <a:t>Discussion of Yang’s theory, </a:t>
            </a:r>
            <a:r>
              <a:rPr lang="en-US" sz="1600" i="1" dirty="0">
                <a:hlinkClick r:id="rId4"/>
              </a:rPr>
              <a:t>1955 Rochester Conference, pp. 93-94</a:t>
            </a:r>
            <a:endParaRPr lang="en-US" sz="1600" i="1" dirty="0"/>
          </a:p>
          <a:p>
            <a:endParaRPr lang="en-US" dirty="0"/>
          </a:p>
          <a:p>
            <a:r>
              <a:rPr lang="en-US" sz="1800" dirty="0">
                <a:solidFill>
                  <a:srgbClr val="FF0000"/>
                </a:solidFill>
              </a:rPr>
              <a:t>It took many years before Weinberg and Salam noted that the Higgs mechanism could lead to massive gauge bosons and corresponding short-range forces; and for Gross, </a:t>
            </a:r>
            <a:r>
              <a:rPr lang="en-US" sz="1800" dirty="0" err="1">
                <a:solidFill>
                  <a:srgbClr val="FF0000"/>
                </a:solidFill>
              </a:rPr>
              <a:t>Wilczek</a:t>
            </a:r>
            <a:r>
              <a:rPr lang="en-US" sz="1800" dirty="0">
                <a:solidFill>
                  <a:srgbClr val="FF0000"/>
                </a:solidFill>
              </a:rPr>
              <a:t> and </a:t>
            </a:r>
            <a:r>
              <a:rPr lang="en-US" sz="1800" dirty="0" err="1">
                <a:solidFill>
                  <a:srgbClr val="FF0000"/>
                </a:solidFill>
              </a:rPr>
              <a:t>Politzer</a:t>
            </a:r>
            <a:r>
              <a:rPr lang="en-US" sz="1800" dirty="0">
                <a:solidFill>
                  <a:srgbClr val="FF0000"/>
                </a:solidFill>
              </a:rPr>
              <a:t> to note that the strong interaction of massless vector gluons was subject to “confinement” that results in a short-range force.</a:t>
            </a:r>
          </a:p>
          <a:p>
            <a:pPr lvl="0"/>
            <a:r>
              <a:rPr lang="en-US" sz="1400" i="1" dirty="0"/>
              <a:t>                                                                                           </a:t>
            </a:r>
            <a:r>
              <a:rPr lang="en-US" sz="1400" i="1" dirty="0">
                <a:solidFill>
                  <a:srgbClr val="C00000"/>
                </a:solidFill>
              </a:rPr>
              <a:t>S. Weinberg, </a:t>
            </a:r>
            <a:r>
              <a:rPr lang="en-US" sz="1400" i="1" dirty="0">
                <a:solidFill>
                  <a:srgbClr val="C00000"/>
                </a:solidFill>
                <a:hlinkClick r:id="rId5"/>
              </a:rPr>
              <a:t>Phys. Rev. Lett. </a:t>
            </a:r>
            <a:r>
              <a:rPr lang="en-US" sz="1400" b="1" i="1" dirty="0">
                <a:solidFill>
                  <a:srgbClr val="C00000"/>
                </a:solidFill>
                <a:hlinkClick r:id="rId5"/>
              </a:rPr>
              <a:t>19</a:t>
            </a:r>
            <a:r>
              <a:rPr lang="en-US" sz="1400" i="1" dirty="0">
                <a:solidFill>
                  <a:srgbClr val="C00000"/>
                </a:solidFill>
                <a:hlinkClick r:id="rId5"/>
              </a:rPr>
              <a:t>, 1264 (1967)</a:t>
            </a:r>
            <a:endParaRPr lang="en-US" sz="1400" i="1" dirty="0">
              <a:solidFill>
                <a:srgbClr val="C00000"/>
              </a:solidFill>
            </a:endParaRPr>
          </a:p>
          <a:p>
            <a:pPr lvl="0"/>
            <a:r>
              <a:rPr lang="en-US" sz="1400" i="1" dirty="0">
                <a:solidFill>
                  <a:srgbClr val="C00000"/>
                </a:solidFill>
              </a:rPr>
              <a:t>                                                                                                A. Salam, </a:t>
            </a:r>
            <a:r>
              <a:rPr lang="en-US" sz="1400" i="1" dirty="0">
                <a:solidFill>
                  <a:srgbClr val="C00000"/>
                </a:solidFill>
                <a:hlinkClick r:id="rId6"/>
              </a:rPr>
              <a:t>Nobel Symposium, p. 367 (1968)</a:t>
            </a:r>
            <a:endParaRPr lang="en-US" sz="1400" i="1" dirty="0">
              <a:solidFill>
                <a:srgbClr val="C00000"/>
              </a:solidFill>
            </a:endParaRPr>
          </a:p>
          <a:p>
            <a:pPr lvl="0"/>
            <a:r>
              <a:rPr lang="en-US" sz="1400" i="1" dirty="0">
                <a:solidFill>
                  <a:srgbClr val="C00000"/>
                </a:solidFill>
              </a:rPr>
              <a:t>                                                                       D.J. Gross and </a:t>
            </a:r>
            <a:r>
              <a:rPr lang="en-US" sz="1400" i="1" dirty="0" err="1">
                <a:solidFill>
                  <a:srgbClr val="C00000"/>
                </a:solidFill>
              </a:rPr>
              <a:t>F.Wilczek</a:t>
            </a:r>
            <a:r>
              <a:rPr lang="en-US" sz="1400" i="1" dirty="0">
                <a:solidFill>
                  <a:srgbClr val="C00000"/>
                </a:solidFill>
              </a:rPr>
              <a:t>, </a:t>
            </a:r>
            <a:r>
              <a:rPr lang="en-US" sz="1400" i="1" dirty="0">
                <a:solidFill>
                  <a:srgbClr val="C00000"/>
                </a:solidFill>
                <a:hlinkClick r:id="rId7"/>
              </a:rPr>
              <a:t>Phys. Rev. Lett. </a:t>
            </a:r>
            <a:r>
              <a:rPr lang="en-US" sz="1400" b="1" i="1" dirty="0">
                <a:solidFill>
                  <a:srgbClr val="C00000"/>
                </a:solidFill>
                <a:hlinkClick r:id="rId7"/>
              </a:rPr>
              <a:t>30</a:t>
            </a:r>
            <a:r>
              <a:rPr lang="en-US" sz="1400" i="1" dirty="0">
                <a:solidFill>
                  <a:srgbClr val="C00000"/>
                </a:solidFill>
                <a:hlinkClick r:id="rId7"/>
              </a:rPr>
              <a:t>, 1343 (1973)</a:t>
            </a:r>
            <a:endParaRPr lang="en-US" sz="1400" i="1" dirty="0">
              <a:solidFill>
                <a:srgbClr val="C00000"/>
              </a:solidFill>
            </a:endParaRPr>
          </a:p>
          <a:p>
            <a:pPr lvl="0"/>
            <a:r>
              <a:rPr lang="en-US" sz="1400" i="1" dirty="0">
                <a:solidFill>
                  <a:srgbClr val="C00000"/>
                </a:solidFill>
              </a:rPr>
              <a:t>                                                                                          H.D. </a:t>
            </a:r>
            <a:r>
              <a:rPr lang="en-US" sz="1400" i="1" dirty="0" err="1">
                <a:solidFill>
                  <a:srgbClr val="C00000"/>
                </a:solidFill>
              </a:rPr>
              <a:t>Politzer</a:t>
            </a:r>
            <a:r>
              <a:rPr lang="en-US" sz="1400" i="1" dirty="0">
                <a:solidFill>
                  <a:srgbClr val="C00000"/>
                </a:solidFill>
              </a:rPr>
              <a:t>, </a:t>
            </a:r>
            <a:r>
              <a:rPr lang="en-US" sz="1400" i="1" dirty="0">
                <a:solidFill>
                  <a:srgbClr val="C00000"/>
                </a:solidFill>
                <a:hlinkClick r:id="rId8"/>
              </a:rPr>
              <a:t>Phys. Rev. Lett. </a:t>
            </a:r>
            <a:r>
              <a:rPr lang="en-US" sz="1400" b="1" i="1" dirty="0">
                <a:solidFill>
                  <a:srgbClr val="C00000"/>
                </a:solidFill>
                <a:hlinkClick r:id="rId8"/>
              </a:rPr>
              <a:t>30</a:t>
            </a:r>
            <a:r>
              <a:rPr lang="en-US" sz="1400" i="1" dirty="0">
                <a:solidFill>
                  <a:srgbClr val="C00000"/>
                </a:solidFill>
                <a:hlinkClick r:id="rId8"/>
              </a:rPr>
              <a:t>, 1346 (1973)</a:t>
            </a:r>
            <a:endParaRPr lang="en-US" sz="1400" i="1" dirty="0">
              <a:solidFill>
                <a:srgbClr val="C00000"/>
              </a:solidFill>
            </a:endParaRPr>
          </a:p>
          <a:p>
            <a:pPr lvl="0"/>
            <a:endParaRPr lang="en-US" sz="1400" dirty="0"/>
          </a:p>
          <a:p>
            <a:endParaRPr lang="en-US" sz="1800" dirty="0">
              <a:solidFill>
                <a:srgbClr val="FF0000"/>
              </a:solidFill>
            </a:endParaRPr>
          </a:p>
        </p:txBody>
      </p:sp>
      <p:pic>
        <p:nvPicPr>
          <p:cNvPr id="40964" name="Picture 4" descr="Image result for david gross"/>
          <p:cNvPicPr>
            <a:picLocks noChangeAspect="1" noChangeArrowheads="1"/>
          </p:cNvPicPr>
          <p:nvPr/>
        </p:nvPicPr>
        <p:blipFill rotWithShape="1">
          <a:blip r:embed="rId9">
            <a:extLst>
              <a:ext uri="{28A0092B-C50C-407E-A947-70E740481C1C}">
                <a14:useLocalDpi xmlns:a14="http://schemas.microsoft.com/office/drawing/2010/main" val="0"/>
              </a:ext>
            </a:extLst>
          </a:blip>
          <a:srcRect l="19855" t="27254" r="27108" b="38212"/>
          <a:stretch/>
        </p:blipFill>
        <p:spPr bwMode="auto">
          <a:xfrm>
            <a:off x="2375756" y="5661248"/>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descr="Image result for frank wilczek"/>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250" t="5472" r="11751" b="30350"/>
          <a:stretch/>
        </p:blipFill>
        <p:spPr bwMode="auto">
          <a:xfrm>
            <a:off x="3305858" y="5661248"/>
            <a:ext cx="718677" cy="862412"/>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Image result for david politze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8129" t="9212" r="18958" b="44389"/>
          <a:stretch/>
        </p:blipFill>
        <p:spPr bwMode="auto">
          <a:xfrm>
            <a:off x="4103948" y="5662046"/>
            <a:ext cx="792088" cy="8507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s://tse2-mm.cn.bing.net/th?id=OIP.M02cb78afbfe3cbc891935eba375fc4e9o1&amp;w=109&amp;h=143&amp;c=7&amp;rs=1&amp;qlt=90&amp;o=4&amp;pid=1.1"/>
          <p:cNvPicPr>
            <a:picLocks noChangeAspect="1" noChangeArrowheads="1"/>
          </p:cNvPicPr>
          <p:nvPr/>
        </p:nvPicPr>
        <p:blipFill rotWithShape="1">
          <a:blip r:embed="rId12">
            <a:extLst>
              <a:ext uri="{28A0092B-C50C-407E-A947-70E740481C1C}">
                <a14:useLocalDpi xmlns:a14="http://schemas.microsoft.com/office/drawing/2010/main" val="0"/>
              </a:ext>
            </a:extLst>
          </a:blip>
          <a:srcRect l="21829" t="3235" r="14121" b="34921"/>
          <a:stretch/>
        </p:blipFill>
        <p:spPr bwMode="auto">
          <a:xfrm>
            <a:off x="899592" y="5661248"/>
            <a:ext cx="682181"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s://tse1.mm.bing.net/th?&amp;id=OIP.M8014054ceab0dff5a641febd9c15d696o0&amp;w=142&amp;h=207&amp;c=0&amp;pid=1.9&amp;rs=0&amp;p=0&amp;r=0"/>
          <p:cNvPicPr>
            <a:picLocks noChangeAspect="1" noChangeArrowheads="1"/>
          </p:cNvPicPr>
          <p:nvPr/>
        </p:nvPicPr>
        <p:blipFill rotWithShape="1">
          <a:blip r:embed="rId13">
            <a:extLst>
              <a:ext uri="{28A0092B-C50C-407E-A947-70E740481C1C}">
                <a14:useLocalDpi xmlns:a14="http://schemas.microsoft.com/office/drawing/2010/main" val="0"/>
              </a:ext>
            </a:extLst>
          </a:blip>
          <a:srcRect l="7801" t="544" r="4312" b="15978"/>
          <a:stretch/>
        </p:blipFill>
        <p:spPr bwMode="auto">
          <a:xfrm>
            <a:off x="1655676" y="5653570"/>
            <a:ext cx="629615" cy="87177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Image result for Chen-Ning Ya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72" name="Picture 12" descr="Image result"/>
          <p:cNvPicPr>
            <a:picLocks noChangeAspect="1" noChangeArrowheads="1"/>
          </p:cNvPicPr>
          <p:nvPr/>
        </p:nvPicPr>
        <p:blipFill rotWithShape="1">
          <a:blip r:embed="rId14">
            <a:extLst>
              <a:ext uri="{28A0092B-C50C-407E-A947-70E740481C1C}">
                <a14:useLocalDpi xmlns:a14="http://schemas.microsoft.com/office/drawing/2010/main" val="0"/>
              </a:ext>
            </a:extLst>
          </a:blip>
          <a:srcRect l="9590" r="7446" b="15419"/>
          <a:stretch/>
        </p:blipFill>
        <p:spPr bwMode="auto">
          <a:xfrm>
            <a:off x="2663788" y="1304764"/>
            <a:ext cx="604867" cy="864096"/>
          </a:xfrm>
          <a:prstGeom prst="rect">
            <a:avLst/>
          </a:prstGeom>
          <a:noFill/>
          <a:extLst>
            <a:ext uri="{909E8E84-426E-40DD-AFC4-6F175D3DCCD1}">
              <a14:hiddenFill xmlns:a14="http://schemas.microsoft.com/office/drawing/2010/main">
                <a:solidFill>
                  <a:srgbClr val="FFFFFF"/>
                </a:solidFill>
              </a14:hiddenFill>
            </a:ext>
          </a:extLst>
        </p:spPr>
      </p:pic>
      <p:pic>
        <p:nvPicPr>
          <p:cNvPr id="40974" name="Picture 14" descr="Image result for robert L  mills"/>
          <p:cNvPicPr>
            <a:picLocks noChangeAspect="1" noChangeArrowheads="1"/>
          </p:cNvPicPr>
          <p:nvPr/>
        </p:nvPicPr>
        <p:blipFill rotWithShape="1">
          <a:blip r:embed="rId15">
            <a:extLst>
              <a:ext uri="{28A0092B-C50C-407E-A947-70E740481C1C}">
                <a14:useLocalDpi xmlns:a14="http://schemas.microsoft.com/office/drawing/2010/main" val="0"/>
              </a:ext>
            </a:extLst>
          </a:blip>
          <a:srcRect l="53594" t="9861" r="18354" b="47283"/>
          <a:stretch/>
        </p:blipFill>
        <p:spPr bwMode="auto">
          <a:xfrm>
            <a:off x="3311860" y="1304764"/>
            <a:ext cx="705128" cy="8618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tse1.mm.bing.net/th?&amp;id=OIP.Mab72c8b532fe5c1c3cb3dbd5972c49ado1&amp;w=300&amp;h=300&amp;c=0&amp;pid=1.9&amp;rs=0&amp;p=0&amp;r=0"/>
          <p:cNvPicPr>
            <a:picLocks noChangeAspect="1" noChangeArrowheads="1"/>
          </p:cNvPicPr>
          <p:nvPr/>
        </p:nvPicPr>
        <p:blipFill rotWithShape="1">
          <a:blip r:embed="rId16">
            <a:extLst>
              <a:ext uri="{28A0092B-C50C-407E-A947-70E740481C1C}">
                <a14:useLocalDpi xmlns:a14="http://schemas.microsoft.com/office/drawing/2010/main" val="0"/>
              </a:ext>
            </a:extLst>
          </a:blip>
          <a:srcRect l="25825" t="1828" r="33665" b="46763"/>
          <a:stretch/>
        </p:blipFill>
        <p:spPr bwMode="auto">
          <a:xfrm>
            <a:off x="1007604" y="2924944"/>
            <a:ext cx="648072" cy="822399"/>
          </a:xfrm>
          <a:prstGeom prst="rect">
            <a:avLst/>
          </a:prstGeom>
          <a:noFill/>
          <a:extLst>
            <a:ext uri="{909E8E84-426E-40DD-AFC4-6F175D3DCCD1}">
              <a14:hiddenFill xmlns:a14="http://schemas.microsoft.com/office/drawing/2010/main">
                <a:solidFill>
                  <a:srgbClr val="FFFFFF"/>
                </a:solidFill>
              </a14:hiddenFill>
            </a:ext>
          </a:extLst>
        </p:spPr>
      </p:pic>
      <p:pic>
        <p:nvPicPr>
          <p:cNvPr id="40976" name="Picture 16" descr="Image result for j robert oppenheimer"/>
          <p:cNvPicPr>
            <a:picLocks noChangeAspect="1" noChangeArrowheads="1"/>
          </p:cNvPicPr>
          <p:nvPr/>
        </p:nvPicPr>
        <p:blipFill rotWithShape="1">
          <a:blip r:embed="rId17">
            <a:extLst>
              <a:ext uri="{28A0092B-C50C-407E-A947-70E740481C1C}">
                <a14:useLocalDpi xmlns:a14="http://schemas.microsoft.com/office/drawing/2010/main" val="0"/>
              </a:ext>
            </a:extLst>
          </a:blip>
          <a:srcRect l="66160" t="2727" r="9013" b="55537"/>
          <a:stretch/>
        </p:blipFill>
        <p:spPr bwMode="auto">
          <a:xfrm>
            <a:off x="1727684" y="2929540"/>
            <a:ext cx="612068" cy="816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5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359532" y="656692"/>
            <a:ext cx="8676964" cy="576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Comment:  In the equation for geodesic motion,</a:t>
            </a:r>
          </a:p>
          <a:p>
            <a:pPr eaLnBrk="1" hangingPunct="1"/>
            <a:endParaRPr lang="en-US" sz="1800" dirty="0">
              <a:solidFill>
                <a:srgbClr val="FF0000"/>
              </a:solidFill>
            </a:endParaRPr>
          </a:p>
          <a:p>
            <a:pPr eaLnBrk="1" hangingPunct="1"/>
            <a:r>
              <a:rPr lang="en-US" sz="1800" dirty="0">
                <a:solidFill>
                  <a:srgbClr val="FF0000"/>
                </a:solidFill>
              </a:rPr>
              <a:t>the quantities                are velocities, and                   are accelerations.</a:t>
            </a:r>
          </a:p>
          <a:p>
            <a:pPr eaLnBrk="1" hangingPunct="1"/>
            <a:endParaRPr lang="en-US" sz="1800" dirty="0">
              <a:solidFill>
                <a:srgbClr val="FF0000"/>
              </a:solidFill>
            </a:endParaRPr>
          </a:p>
          <a:p>
            <a:pPr eaLnBrk="1" hangingPunct="1"/>
            <a:r>
              <a:rPr lang="en-US" sz="1800" dirty="0"/>
              <a:t>In general, acceleration is velocity dependent!</a:t>
            </a:r>
          </a:p>
          <a:p>
            <a:pPr eaLnBrk="1" hangingPunct="1"/>
            <a:endParaRPr lang="en-US" sz="1800" dirty="0">
              <a:solidFill>
                <a:srgbClr val="FF0000"/>
              </a:solidFill>
            </a:endParaRPr>
          </a:p>
          <a:p>
            <a:pPr eaLnBrk="1" hangingPunct="1"/>
            <a:r>
              <a:rPr lang="en-US" sz="1800" dirty="0">
                <a:solidFill>
                  <a:srgbClr val="FF0000"/>
                </a:solidFill>
              </a:rPr>
              <a:t>Perhaps it should then be surprising that the geodesic equation can be equivalent to Newton’s law of gravitation  (which has no velocity dependence). </a:t>
            </a:r>
          </a:p>
          <a:p>
            <a:pPr eaLnBrk="1" hangingPunct="1"/>
            <a:endParaRPr lang="en-US" sz="1800" dirty="0">
              <a:solidFill>
                <a:srgbClr val="FF0000"/>
              </a:solidFill>
            </a:endParaRPr>
          </a:p>
          <a:p>
            <a:pPr eaLnBrk="1" hangingPunct="1"/>
            <a:r>
              <a:rPr lang="en-US" sz="1800" dirty="0"/>
              <a:t>If we take the parameter      to be the time      then the “time velocity” is 1,</a:t>
            </a:r>
          </a:p>
          <a:p>
            <a:pPr eaLnBrk="1" hangingPunct="1"/>
            <a:r>
              <a:rPr lang="en-US" sz="1800" dirty="0"/>
              <a:t>and the radial acceleration, for small spatial velocities,  and                is just</a:t>
            </a:r>
          </a:p>
          <a:p>
            <a:pPr eaLnBrk="1" hangingPunct="1"/>
            <a:endParaRPr lang="en-US" sz="1800" dirty="0"/>
          </a:p>
          <a:p>
            <a:pPr eaLnBrk="1" hangingPunct="1"/>
            <a:endParaRPr lang="en-US" sz="1800" dirty="0"/>
          </a:p>
          <a:p>
            <a:pPr eaLnBrk="1" hangingPunct="1"/>
            <a:endParaRPr lang="en-US" sz="1400" dirty="0"/>
          </a:p>
          <a:p>
            <a:pPr eaLnBrk="1" hangingPunct="1"/>
            <a:r>
              <a:rPr lang="en-US" sz="1800" dirty="0">
                <a:solidFill>
                  <a:srgbClr val="FF0000"/>
                </a:solidFill>
              </a:rPr>
              <a:t>When          and/or           approach 1, more </a:t>
            </a:r>
            <a:r>
              <a:rPr lang="en-US" sz="1800" dirty="0" err="1">
                <a:solidFill>
                  <a:srgbClr val="FF0000"/>
                </a:solidFill>
              </a:rPr>
              <a:t>Christoffel</a:t>
            </a:r>
            <a:r>
              <a:rPr lang="en-US" sz="1800" dirty="0">
                <a:solidFill>
                  <a:srgbClr val="FF0000"/>
                </a:solidFill>
              </a:rPr>
              <a:t> symbols contribute, and there are </a:t>
            </a:r>
            <a:r>
              <a:rPr lang="en-US" sz="1800" dirty="0">
                <a:solidFill>
                  <a:srgbClr val="FF0000"/>
                </a:solidFill>
                <a:sym typeface="Symbol" panose="05050102010706020507" pitchFamily="18" charset="2"/>
              </a:rPr>
              <a:t> </a:t>
            </a:r>
            <a:r>
              <a:rPr lang="en-US" sz="1800" dirty="0">
                <a:solidFill>
                  <a:srgbClr val="FF0000"/>
                </a:solidFill>
              </a:rPr>
              <a:t>100% corrections to     for a spherical source-mass distribution.  </a:t>
            </a:r>
          </a:p>
          <a:p>
            <a:pPr eaLnBrk="1" hangingPunct="1"/>
            <a:endParaRPr lang="en-US" sz="1400" dirty="0">
              <a:solidFill>
                <a:srgbClr val="FF0000"/>
              </a:solidFill>
            </a:endParaRPr>
          </a:p>
          <a:p>
            <a:pPr eaLnBrk="1" hangingPunct="1"/>
            <a:r>
              <a:rPr lang="en-US" sz="1800" dirty="0"/>
              <a:t>                    Fast particles do not obey the equivalence principle!</a:t>
            </a:r>
            <a:endParaRPr lang="en-US" sz="1600" dirty="0"/>
          </a:p>
        </p:txBody>
      </p:sp>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2"/>
          <p:cNvSpPr txBox="1">
            <a:spLocks noChangeArrowheads="1"/>
          </p:cNvSpPr>
          <p:nvPr/>
        </p:nvSpPr>
        <p:spPr bwMode="auto">
          <a:xfrm>
            <a:off x="10319" y="-12699"/>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Acceleration is Velocity Dependent</a:t>
            </a:r>
            <a:endParaRPr lang="en-US" dirty="0">
              <a:ea typeface="宋体" pitchFamily="2" charset="-12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45503935"/>
              </p:ext>
            </p:extLst>
          </p:nvPr>
        </p:nvGraphicFramePr>
        <p:xfrm>
          <a:off x="5616116" y="476672"/>
          <a:ext cx="2393950" cy="749300"/>
        </p:xfrm>
        <a:graphic>
          <a:graphicData uri="http://schemas.openxmlformats.org/presentationml/2006/ole">
            <mc:AlternateContent xmlns:mc="http://schemas.openxmlformats.org/markup-compatibility/2006">
              <mc:Choice xmlns:v="urn:schemas-microsoft-com:vml" Requires="v">
                <p:oleObj spid="_x0000_s16378" name="Equation" r:id="rId3" imgW="1422360" imgH="444240" progId="Equation.DSMT4">
                  <p:embed/>
                </p:oleObj>
              </mc:Choice>
              <mc:Fallback>
                <p:oleObj name="Equation" r:id="rId3" imgW="1422360" imgH="444240" progId="Equation.DSMT4">
                  <p:embed/>
                  <p:pic>
                    <p:nvPicPr>
                      <p:cNvPr id="0" name=""/>
                      <p:cNvPicPr/>
                      <p:nvPr/>
                    </p:nvPicPr>
                    <p:blipFill>
                      <a:blip r:embed="rId4"/>
                      <a:stretch>
                        <a:fillRect/>
                      </a:stretch>
                    </p:blipFill>
                    <p:spPr>
                      <a:xfrm>
                        <a:off x="5616116" y="476672"/>
                        <a:ext cx="2393950" cy="749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08156051"/>
              </p:ext>
            </p:extLst>
          </p:nvPr>
        </p:nvGraphicFramePr>
        <p:xfrm>
          <a:off x="2015716" y="1304764"/>
          <a:ext cx="896937" cy="385762"/>
        </p:xfrm>
        <a:graphic>
          <a:graphicData uri="http://schemas.openxmlformats.org/presentationml/2006/ole">
            <mc:AlternateContent xmlns:mc="http://schemas.openxmlformats.org/markup-compatibility/2006">
              <mc:Choice xmlns:v="urn:schemas-microsoft-com:vml" Requires="v">
                <p:oleObj spid="_x0000_s16379" name="Equation" r:id="rId5" imgW="533160" imgH="228600" progId="Equation.DSMT4">
                  <p:embed/>
                </p:oleObj>
              </mc:Choice>
              <mc:Fallback>
                <p:oleObj name="Equation" r:id="rId5" imgW="533160" imgH="228600" progId="Equation.DSMT4">
                  <p:embed/>
                  <p:pic>
                    <p:nvPicPr>
                      <p:cNvPr id="0" name=""/>
                      <p:cNvPicPr/>
                      <p:nvPr/>
                    </p:nvPicPr>
                    <p:blipFill>
                      <a:blip r:embed="rId6"/>
                      <a:stretch>
                        <a:fillRect/>
                      </a:stretch>
                    </p:blipFill>
                    <p:spPr>
                      <a:xfrm>
                        <a:off x="2015716" y="1304764"/>
                        <a:ext cx="896937" cy="3857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9707493"/>
              </p:ext>
            </p:extLst>
          </p:nvPr>
        </p:nvGraphicFramePr>
        <p:xfrm>
          <a:off x="5076056" y="1304764"/>
          <a:ext cx="1109662" cy="385763"/>
        </p:xfrm>
        <a:graphic>
          <a:graphicData uri="http://schemas.openxmlformats.org/presentationml/2006/ole">
            <mc:AlternateContent xmlns:mc="http://schemas.openxmlformats.org/markup-compatibility/2006">
              <mc:Choice xmlns:v="urn:schemas-microsoft-com:vml" Requires="v">
                <p:oleObj spid="_x0000_s16380" name="Equation" r:id="rId7" imgW="660240" imgH="228600" progId="Equation.DSMT4">
                  <p:embed/>
                </p:oleObj>
              </mc:Choice>
              <mc:Fallback>
                <p:oleObj name="Equation" r:id="rId7" imgW="660240" imgH="228600" progId="Equation.DSMT4">
                  <p:embed/>
                  <p:pic>
                    <p:nvPicPr>
                      <p:cNvPr id="0" name=""/>
                      <p:cNvPicPr/>
                      <p:nvPr/>
                    </p:nvPicPr>
                    <p:blipFill>
                      <a:blip r:embed="rId8"/>
                      <a:stretch>
                        <a:fillRect/>
                      </a:stretch>
                    </p:blipFill>
                    <p:spPr>
                      <a:xfrm>
                        <a:off x="5076056" y="1304764"/>
                        <a:ext cx="1109662" cy="385763"/>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45539479"/>
              </p:ext>
            </p:extLst>
          </p:nvPr>
        </p:nvGraphicFramePr>
        <p:xfrm>
          <a:off x="5256076" y="3634606"/>
          <a:ext cx="214312" cy="298450"/>
        </p:xfrm>
        <a:graphic>
          <a:graphicData uri="http://schemas.openxmlformats.org/presentationml/2006/ole">
            <mc:AlternateContent xmlns:mc="http://schemas.openxmlformats.org/markup-compatibility/2006">
              <mc:Choice xmlns:v="urn:schemas-microsoft-com:vml" Requires="v">
                <p:oleObj spid="_x0000_s16381" name="Equation" r:id="rId9" imgW="126720" imgH="177480" progId="Equation.DSMT4">
                  <p:embed/>
                </p:oleObj>
              </mc:Choice>
              <mc:Fallback>
                <p:oleObj name="Equation" r:id="rId9" imgW="126720" imgH="177480" progId="Equation.DSMT4">
                  <p:embed/>
                  <p:pic>
                    <p:nvPicPr>
                      <p:cNvPr id="0" name=""/>
                      <p:cNvPicPr/>
                      <p:nvPr/>
                    </p:nvPicPr>
                    <p:blipFill>
                      <a:blip r:embed="rId10"/>
                      <a:stretch>
                        <a:fillRect/>
                      </a:stretch>
                    </p:blipFill>
                    <p:spPr>
                      <a:xfrm>
                        <a:off x="5256076" y="3634606"/>
                        <a:ext cx="214312" cy="298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02917738"/>
              </p:ext>
            </p:extLst>
          </p:nvPr>
        </p:nvGraphicFramePr>
        <p:xfrm>
          <a:off x="3270709" y="3645024"/>
          <a:ext cx="257175" cy="277813"/>
        </p:xfrm>
        <a:graphic>
          <a:graphicData uri="http://schemas.openxmlformats.org/presentationml/2006/ole">
            <mc:AlternateContent xmlns:mc="http://schemas.openxmlformats.org/markup-compatibility/2006">
              <mc:Choice xmlns:v="urn:schemas-microsoft-com:vml" Requires="v">
                <p:oleObj spid="_x0000_s16382" name="Equation" r:id="rId11" imgW="152280" imgH="164880" progId="Equation.DSMT4">
                  <p:embed/>
                </p:oleObj>
              </mc:Choice>
              <mc:Fallback>
                <p:oleObj name="Equation" r:id="rId11" imgW="152280" imgH="164880" progId="Equation.DSMT4">
                  <p:embed/>
                  <p:pic>
                    <p:nvPicPr>
                      <p:cNvPr id="0" name=""/>
                      <p:cNvPicPr/>
                      <p:nvPr/>
                    </p:nvPicPr>
                    <p:blipFill>
                      <a:blip r:embed="rId12"/>
                      <a:stretch>
                        <a:fillRect/>
                      </a:stretch>
                    </p:blipFill>
                    <p:spPr>
                      <a:xfrm>
                        <a:off x="3270709" y="3645024"/>
                        <a:ext cx="257175" cy="27781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82919605"/>
              </p:ext>
            </p:extLst>
          </p:nvPr>
        </p:nvGraphicFramePr>
        <p:xfrm>
          <a:off x="3468688" y="4221163"/>
          <a:ext cx="2243137" cy="706437"/>
        </p:xfrm>
        <a:graphic>
          <a:graphicData uri="http://schemas.openxmlformats.org/presentationml/2006/ole">
            <mc:AlternateContent xmlns:mc="http://schemas.openxmlformats.org/markup-compatibility/2006">
              <mc:Choice xmlns:v="urn:schemas-microsoft-com:vml" Requires="v">
                <p:oleObj spid="_x0000_s16383" name="Equation" r:id="rId13" imgW="1333440" imgH="419040" progId="Equation.DSMT4">
                  <p:embed/>
                </p:oleObj>
              </mc:Choice>
              <mc:Fallback>
                <p:oleObj name="Equation" r:id="rId13" imgW="1333440" imgH="419040" progId="Equation.DSMT4">
                  <p:embed/>
                  <p:pic>
                    <p:nvPicPr>
                      <p:cNvPr id="0" name=""/>
                      <p:cNvPicPr/>
                      <p:nvPr/>
                    </p:nvPicPr>
                    <p:blipFill>
                      <a:blip r:embed="rId14"/>
                      <a:stretch>
                        <a:fillRect/>
                      </a:stretch>
                    </p:blipFill>
                    <p:spPr>
                      <a:xfrm>
                        <a:off x="3468688" y="4221163"/>
                        <a:ext cx="2243137" cy="70643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544559108"/>
              </p:ext>
            </p:extLst>
          </p:nvPr>
        </p:nvGraphicFramePr>
        <p:xfrm>
          <a:off x="6876256" y="3907333"/>
          <a:ext cx="919162" cy="385763"/>
        </p:xfrm>
        <a:graphic>
          <a:graphicData uri="http://schemas.openxmlformats.org/presentationml/2006/ole">
            <mc:AlternateContent xmlns:mc="http://schemas.openxmlformats.org/markup-compatibility/2006">
              <mc:Choice xmlns:v="urn:schemas-microsoft-com:vml" Requires="v">
                <p:oleObj spid="_x0000_s44032" name="Equation" r:id="rId15" imgW="545760" imgH="228600" progId="Equation.DSMT4">
                  <p:embed/>
                </p:oleObj>
              </mc:Choice>
              <mc:Fallback>
                <p:oleObj name="Equation" r:id="rId15" imgW="545760" imgH="228600" progId="Equation.DSMT4">
                  <p:embed/>
                  <p:pic>
                    <p:nvPicPr>
                      <p:cNvPr id="0" name=""/>
                      <p:cNvPicPr/>
                      <p:nvPr/>
                    </p:nvPicPr>
                    <p:blipFill>
                      <a:blip r:embed="rId16"/>
                      <a:stretch>
                        <a:fillRect/>
                      </a:stretch>
                    </p:blipFill>
                    <p:spPr>
                      <a:xfrm>
                        <a:off x="6876256" y="3907333"/>
                        <a:ext cx="919162" cy="3857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80379951"/>
              </p:ext>
            </p:extLst>
          </p:nvPr>
        </p:nvGraphicFramePr>
        <p:xfrm>
          <a:off x="1094780" y="5121275"/>
          <a:ext cx="596900" cy="385763"/>
        </p:xfrm>
        <a:graphic>
          <a:graphicData uri="http://schemas.openxmlformats.org/presentationml/2006/ole">
            <mc:AlternateContent xmlns:mc="http://schemas.openxmlformats.org/markup-compatibility/2006">
              <mc:Choice xmlns:v="urn:schemas-microsoft-com:vml" Requires="v">
                <p:oleObj spid="_x0000_s44033" name="Equation" r:id="rId17" imgW="355320" imgH="228600" progId="Equation.DSMT4">
                  <p:embed/>
                </p:oleObj>
              </mc:Choice>
              <mc:Fallback>
                <p:oleObj name="Equation" r:id="rId17" imgW="355320" imgH="228600" progId="Equation.DSMT4">
                  <p:embed/>
                  <p:pic>
                    <p:nvPicPr>
                      <p:cNvPr id="0" name=""/>
                      <p:cNvPicPr/>
                      <p:nvPr/>
                    </p:nvPicPr>
                    <p:blipFill>
                      <a:blip r:embed="rId18"/>
                      <a:stretch>
                        <a:fillRect/>
                      </a:stretch>
                    </p:blipFill>
                    <p:spPr>
                      <a:xfrm>
                        <a:off x="1094780" y="5121275"/>
                        <a:ext cx="596900" cy="385763"/>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113159258"/>
              </p:ext>
            </p:extLst>
          </p:nvPr>
        </p:nvGraphicFramePr>
        <p:xfrm>
          <a:off x="2515890" y="5121275"/>
          <a:ext cx="615950" cy="406400"/>
        </p:xfrm>
        <a:graphic>
          <a:graphicData uri="http://schemas.openxmlformats.org/presentationml/2006/ole">
            <mc:AlternateContent xmlns:mc="http://schemas.openxmlformats.org/markup-compatibility/2006">
              <mc:Choice xmlns:v="urn:schemas-microsoft-com:vml" Requires="v">
                <p:oleObj spid="_x0000_s44034" name="Equation" r:id="rId19" imgW="368280" imgH="241200" progId="Equation.DSMT4">
                  <p:embed/>
                </p:oleObj>
              </mc:Choice>
              <mc:Fallback>
                <p:oleObj name="Equation" r:id="rId19" imgW="368280" imgH="241200" progId="Equation.DSMT4">
                  <p:embed/>
                  <p:pic>
                    <p:nvPicPr>
                      <p:cNvPr id="0" name=""/>
                      <p:cNvPicPr/>
                      <p:nvPr/>
                    </p:nvPicPr>
                    <p:blipFill>
                      <a:blip r:embed="rId20"/>
                      <a:stretch>
                        <a:fillRect/>
                      </a:stretch>
                    </p:blipFill>
                    <p:spPr>
                      <a:xfrm>
                        <a:off x="2515890" y="5121275"/>
                        <a:ext cx="615950" cy="4064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519628313"/>
              </p:ext>
            </p:extLst>
          </p:nvPr>
        </p:nvGraphicFramePr>
        <p:xfrm>
          <a:off x="3934147" y="5419502"/>
          <a:ext cx="277813" cy="385762"/>
        </p:xfrm>
        <a:graphic>
          <a:graphicData uri="http://schemas.openxmlformats.org/presentationml/2006/ole">
            <mc:AlternateContent xmlns:mc="http://schemas.openxmlformats.org/markup-compatibility/2006">
              <mc:Choice xmlns:v="urn:schemas-microsoft-com:vml" Requires="v">
                <p:oleObj spid="_x0000_s44035" name="Equation" r:id="rId21" imgW="164880" imgH="228600" progId="Equation.DSMT4">
                  <p:embed/>
                </p:oleObj>
              </mc:Choice>
              <mc:Fallback>
                <p:oleObj name="Equation" r:id="rId21" imgW="164880" imgH="228600" progId="Equation.DSMT4">
                  <p:embed/>
                  <p:pic>
                    <p:nvPicPr>
                      <p:cNvPr id="0" name=""/>
                      <p:cNvPicPr/>
                      <p:nvPr/>
                    </p:nvPicPr>
                    <p:blipFill>
                      <a:blip r:embed="rId22"/>
                      <a:stretch>
                        <a:fillRect/>
                      </a:stretch>
                    </p:blipFill>
                    <p:spPr>
                      <a:xfrm>
                        <a:off x="3934147" y="5419502"/>
                        <a:ext cx="277813" cy="385762"/>
                      </a:xfrm>
                      <a:prstGeom prst="rect">
                        <a:avLst/>
                      </a:prstGeom>
                    </p:spPr>
                  </p:pic>
                </p:oleObj>
              </mc:Fallback>
            </mc:AlternateContent>
          </a:graphicData>
        </a:graphic>
      </p:graphicFrame>
    </p:spTree>
    <p:extLst>
      <p:ext uri="{BB962C8B-B14F-4D97-AF65-F5344CB8AC3E}">
        <p14:creationId xmlns:p14="http://schemas.microsoft.com/office/powerpoint/2010/main" val="238030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0319" y="-12699"/>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2. Do Antiparticles Experience Antigravity?</a:t>
            </a:r>
            <a:endParaRPr lang="en-US" dirty="0">
              <a:ea typeface="宋体" pitchFamily="2" charset="-122"/>
            </a:endParaRPr>
          </a:p>
        </p:txBody>
      </p:sp>
      <p:sp>
        <p:nvSpPr>
          <p:cNvPr id="20483" name="TextBox 1"/>
          <p:cNvSpPr txBox="1">
            <a:spLocks noChangeArrowheads="1"/>
          </p:cNvSpPr>
          <p:nvPr/>
        </p:nvSpPr>
        <p:spPr bwMode="auto">
          <a:xfrm>
            <a:off x="35496" y="584684"/>
            <a:ext cx="8964996" cy="642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It is clear that the equation of geodesic motion is the same for particles and antiparticles (since no property of a particle except its location appears in this equation.</a:t>
            </a:r>
          </a:p>
          <a:p>
            <a:pPr eaLnBrk="1" hangingPunct="1"/>
            <a:endParaRPr lang="en-US" sz="1900" dirty="0">
              <a:solidFill>
                <a:srgbClr val="FF0000"/>
              </a:solidFill>
            </a:endParaRPr>
          </a:p>
          <a:p>
            <a:pPr eaLnBrk="1" hangingPunct="1"/>
            <a:r>
              <a:rPr lang="en-US" sz="1800" dirty="0"/>
              <a:t>Yet, it is desirable to have experimental confirmation of this claim, that the force of gravity on particle     and its antiparticle     are related by</a:t>
            </a:r>
          </a:p>
          <a:p>
            <a:pPr eaLnBrk="1" hangingPunct="1"/>
            <a:r>
              <a:rPr lang="en-US" sz="1800" dirty="0"/>
              <a:t>                        with             for “antimatter antigravity”. </a:t>
            </a:r>
          </a:p>
          <a:p>
            <a:pPr eaLnBrk="1" hangingPunct="1"/>
            <a:endParaRPr lang="en-US" sz="1800" dirty="0"/>
          </a:p>
          <a:p>
            <a:pPr eaLnBrk="1" hangingPunct="1"/>
            <a:r>
              <a:rPr lang="en-US" sz="1800" dirty="0">
                <a:solidFill>
                  <a:srgbClr val="FF0000"/>
                </a:solidFill>
              </a:rPr>
              <a:t>In 1960, Good gave an argument that as a                                  moves in the Earth’s gravitational potential, if the potential energy had opposite signs for particle and antiparticle, the        would evolve into a                                       which could then decay to                       </a:t>
            </a:r>
            <a:r>
              <a:rPr lang="en-US" sz="1600" i="1" dirty="0">
                <a:solidFill>
                  <a:srgbClr val="FF0000"/>
                </a:solidFill>
              </a:rPr>
              <a:t>M.L. Good, </a:t>
            </a:r>
            <a:r>
              <a:rPr lang="en-US" sz="1600" i="1" dirty="0">
                <a:solidFill>
                  <a:srgbClr val="FF0000"/>
                </a:solidFill>
                <a:hlinkClick r:id="rId3"/>
              </a:rPr>
              <a:t>Phys. Rev. </a:t>
            </a:r>
            <a:r>
              <a:rPr lang="en-US" sz="1600" b="1" i="1" dirty="0">
                <a:solidFill>
                  <a:srgbClr val="FF0000"/>
                </a:solidFill>
                <a:hlinkClick r:id="rId3"/>
              </a:rPr>
              <a:t>121</a:t>
            </a:r>
            <a:r>
              <a:rPr lang="en-US" sz="1600" i="1" dirty="0">
                <a:solidFill>
                  <a:srgbClr val="FF0000"/>
                </a:solidFill>
                <a:hlinkClick r:id="rId3"/>
              </a:rPr>
              <a:t>, 311 (1961) </a:t>
            </a:r>
            <a:endParaRPr lang="en-US" sz="1600" i="1" dirty="0">
              <a:solidFill>
                <a:srgbClr val="FF0000"/>
              </a:solidFill>
            </a:endParaRPr>
          </a:p>
          <a:p>
            <a:pPr eaLnBrk="1" hangingPunct="1"/>
            <a:endParaRPr lang="en-US" dirty="0">
              <a:solidFill>
                <a:srgbClr val="FF0000"/>
              </a:solidFill>
            </a:endParaRPr>
          </a:p>
          <a:p>
            <a:pPr eaLnBrk="1" hangingPunct="1"/>
            <a:r>
              <a:rPr lang="en-US" sz="1800" dirty="0"/>
              <a:t>Good presumed that CP conservation held, </a:t>
            </a:r>
            <a:r>
              <a:rPr lang="en-US" sz="1800" i="1" dirty="0"/>
              <a:t>i.e</a:t>
            </a:r>
            <a:r>
              <a:rPr lang="en-US" sz="1800" dirty="0"/>
              <a:t>., that       cannot decay to           and assumed a (non-gauge-invariant) absolute value for the gravitational potential.</a:t>
            </a:r>
          </a:p>
          <a:p>
            <a:pPr eaLnBrk="1" hangingPunct="1"/>
            <a:endParaRPr lang="en-US" sz="1400" dirty="0">
              <a:solidFill>
                <a:srgbClr val="FF0000"/>
              </a:solidFill>
            </a:endParaRPr>
          </a:p>
          <a:p>
            <a:pPr eaLnBrk="1" hangingPunct="1"/>
            <a:r>
              <a:rPr lang="en-US" sz="1800" dirty="0">
                <a:solidFill>
                  <a:srgbClr val="FF0000"/>
                </a:solidFill>
              </a:rPr>
              <a:t>Hence, many people doubt the validity of his claim that </a:t>
            </a:r>
          </a:p>
          <a:p>
            <a:pPr eaLnBrk="1" hangingPunct="1"/>
            <a:r>
              <a:rPr lang="en-US" sz="1800" dirty="0">
                <a:solidFill>
                  <a:srgbClr val="FF0000"/>
                </a:solidFill>
              </a:rPr>
              <a:t>           </a:t>
            </a:r>
            <a:r>
              <a:rPr lang="en-US" sz="1800" dirty="0"/>
              <a:t>Some people claim that antimatter antigravity causes CP violation:</a:t>
            </a:r>
          </a:p>
          <a:p>
            <a:pPr eaLnBrk="1" hangingPunct="1"/>
            <a:r>
              <a:rPr lang="en-US" sz="1200" i="1" dirty="0">
                <a:solidFill>
                  <a:srgbClr val="FF0000"/>
                </a:solidFill>
              </a:rPr>
              <a:t>                 </a:t>
            </a:r>
            <a:r>
              <a:rPr lang="en-US" sz="1000" i="1" dirty="0">
                <a:solidFill>
                  <a:srgbClr val="FF0000"/>
                </a:solidFill>
              </a:rPr>
              <a:t>J.S. Bell and  J.K. Perring, </a:t>
            </a:r>
            <a:r>
              <a:rPr lang="en-US" sz="1000" i="1" dirty="0">
                <a:solidFill>
                  <a:srgbClr val="FF0000"/>
                </a:solidFill>
                <a:hlinkClick r:id="rId4"/>
              </a:rPr>
              <a:t>Phys. Rev. Lett. </a:t>
            </a:r>
            <a:r>
              <a:rPr lang="en-US" sz="1000" b="1" i="1" dirty="0">
                <a:solidFill>
                  <a:srgbClr val="FF0000"/>
                </a:solidFill>
                <a:hlinkClick r:id="rId4"/>
              </a:rPr>
              <a:t>13</a:t>
            </a:r>
            <a:r>
              <a:rPr lang="en-US" sz="1000" i="1" dirty="0">
                <a:solidFill>
                  <a:srgbClr val="FF0000"/>
                </a:solidFill>
                <a:hlinkClick r:id="rId4"/>
              </a:rPr>
              <a:t>, 348 (1964) </a:t>
            </a:r>
            <a:r>
              <a:rPr lang="en-US" sz="1000" i="1" dirty="0">
                <a:solidFill>
                  <a:srgbClr val="FF0000"/>
                </a:solidFill>
              </a:rPr>
              <a:t>,           G. </a:t>
            </a:r>
            <a:r>
              <a:rPr lang="en-US" sz="1000" i="1" dirty="0" err="1">
                <a:solidFill>
                  <a:srgbClr val="FF0000"/>
                </a:solidFill>
              </a:rPr>
              <a:t>Piacentino</a:t>
            </a:r>
            <a:r>
              <a:rPr lang="en-US" sz="1000" i="1" dirty="0">
                <a:solidFill>
                  <a:srgbClr val="FF0000"/>
                </a:solidFill>
              </a:rPr>
              <a:t> et al., </a:t>
            </a:r>
            <a:r>
              <a:rPr lang="en-US" sz="1000" i="1" dirty="0">
                <a:solidFill>
                  <a:srgbClr val="FF0000"/>
                </a:solidFill>
                <a:hlinkClick r:id="rId5"/>
              </a:rPr>
              <a:t>INFN Group 2 Meeting Jan 30, 2017</a:t>
            </a:r>
            <a:endParaRPr lang="en-US" sz="1000" i="1" dirty="0">
              <a:solidFill>
                <a:srgbClr val="FF0000"/>
              </a:solidFill>
            </a:endParaRPr>
          </a:p>
          <a:p>
            <a:pPr eaLnBrk="1" hangingPunct="1"/>
            <a:endParaRPr lang="en-US" sz="1000" i="1" dirty="0">
              <a:solidFill>
                <a:srgbClr val="FF0000"/>
              </a:solidFill>
            </a:endParaRPr>
          </a:p>
          <a:p>
            <a:pPr eaLnBrk="1" hangingPunct="1"/>
            <a:endParaRPr lang="en-US" sz="1600" i="1" dirty="0">
              <a:solidFill>
                <a:srgbClr val="FF0000"/>
              </a:solidFill>
            </a:endParaRPr>
          </a:p>
        </p:txBody>
      </p:sp>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41070918"/>
              </p:ext>
            </p:extLst>
          </p:nvPr>
        </p:nvGraphicFramePr>
        <p:xfrm>
          <a:off x="107504" y="2410532"/>
          <a:ext cx="1603375" cy="406400"/>
        </p:xfrm>
        <a:graphic>
          <a:graphicData uri="http://schemas.openxmlformats.org/presentationml/2006/ole">
            <mc:AlternateContent xmlns:mc="http://schemas.openxmlformats.org/markup-compatibility/2006">
              <mc:Choice xmlns:v="urn:schemas-microsoft-com:vml" Requires="v">
                <p:oleObj spid="_x0000_s37313" name="Equation" r:id="rId6" imgW="952200" imgH="241200" progId="Equation.DSMT4">
                  <p:embed/>
                </p:oleObj>
              </mc:Choice>
              <mc:Fallback>
                <p:oleObj name="Equation" r:id="rId6" imgW="952200" imgH="241200" progId="Equation.DSMT4">
                  <p:embed/>
                  <p:pic>
                    <p:nvPicPr>
                      <p:cNvPr id="0" name=""/>
                      <p:cNvPicPr/>
                      <p:nvPr/>
                    </p:nvPicPr>
                    <p:blipFill>
                      <a:blip r:embed="rId7"/>
                      <a:stretch>
                        <a:fillRect/>
                      </a:stretch>
                    </p:blipFill>
                    <p:spPr>
                      <a:xfrm>
                        <a:off x="107504" y="2410532"/>
                        <a:ext cx="1603375" cy="406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34286"/>
              </p:ext>
            </p:extLst>
          </p:nvPr>
        </p:nvGraphicFramePr>
        <p:xfrm>
          <a:off x="3095836" y="2168860"/>
          <a:ext cx="255587" cy="279400"/>
        </p:xfrm>
        <a:graphic>
          <a:graphicData uri="http://schemas.openxmlformats.org/presentationml/2006/ole">
            <mc:AlternateContent xmlns:mc="http://schemas.openxmlformats.org/markup-compatibility/2006">
              <mc:Choice xmlns:v="urn:schemas-microsoft-com:vml" Requires="v">
                <p:oleObj spid="_x0000_s37314" name="Equation" r:id="rId8" imgW="152280" imgH="164880" progId="Equation.DSMT4">
                  <p:embed/>
                </p:oleObj>
              </mc:Choice>
              <mc:Fallback>
                <p:oleObj name="Equation" r:id="rId8" imgW="152280" imgH="164880" progId="Equation.DSMT4">
                  <p:embed/>
                  <p:pic>
                    <p:nvPicPr>
                      <p:cNvPr id="0" name=""/>
                      <p:cNvPicPr/>
                      <p:nvPr/>
                    </p:nvPicPr>
                    <p:blipFill>
                      <a:blip r:embed="rId9"/>
                      <a:stretch>
                        <a:fillRect/>
                      </a:stretch>
                    </p:blipFill>
                    <p:spPr>
                      <a:xfrm>
                        <a:off x="3095836" y="2168860"/>
                        <a:ext cx="255587" cy="279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88017282"/>
              </p:ext>
            </p:extLst>
          </p:nvPr>
        </p:nvGraphicFramePr>
        <p:xfrm>
          <a:off x="5436096" y="2134630"/>
          <a:ext cx="255588" cy="322262"/>
        </p:xfrm>
        <a:graphic>
          <a:graphicData uri="http://schemas.openxmlformats.org/presentationml/2006/ole">
            <mc:AlternateContent xmlns:mc="http://schemas.openxmlformats.org/markup-compatibility/2006">
              <mc:Choice xmlns:v="urn:schemas-microsoft-com:vml" Requires="v">
                <p:oleObj spid="_x0000_s37315" name="Equation" r:id="rId10" imgW="152280" imgH="190440" progId="Equation.DSMT4">
                  <p:embed/>
                </p:oleObj>
              </mc:Choice>
              <mc:Fallback>
                <p:oleObj name="Equation" r:id="rId10" imgW="152280" imgH="190440" progId="Equation.DSMT4">
                  <p:embed/>
                  <p:pic>
                    <p:nvPicPr>
                      <p:cNvPr id="0" name=""/>
                      <p:cNvPicPr/>
                      <p:nvPr/>
                    </p:nvPicPr>
                    <p:blipFill>
                      <a:blip r:embed="rId11"/>
                      <a:stretch>
                        <a:fillRect/>
                      </a:stretch>
                    </p:blipFill>
                    <p:spPr>
                      <a:xfrm>
                        <a:off x="5436096" y="2134630"/>
                        <a:ext cx="255588" cy="3222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98403038"/>
              </p:ext>
            </p:extLst>
          </p:nvPr>
        </p:nvGraphicFramePr>
        <p:xfrm>
          <a:off x="2303748" y="2444887"/>
          <a:ext cx="744537" cy="300037"/>
        </p:xfrm>
        <a:graphic>
          <a:graphicData uri="http://schemas.openxmlformats.org/presentationml/2006/ole">
            <mc:AlternateContent xmlns:mc="http://schemas.openxmlformats.org/markup-compatibility/2006">
              <mc:Choice xmlns:v="urn:schemas-microsoft-com:vml" Requires="v">
                <p:oleObj spid="_x0000_s37316" name="Equation" r:id="rId12" imgW="444240" imgH="177480" progId="Equation.DSMT4">
                  <p:embed/>
                </p:oleObj>
              </mc:Choice>
              <mc:Fallback>
                <p:oleObj name="Equation" r:id="rId12" imgW="444240" imgH="177480" progId="Equation.DSMT4">
                  <p:embed/>
                  <p:pic>
                    <p:nvPicPr>
                      <p:cNvPr id="0" name=""/>
                      <p:cNvPicPr/>
                      <p:nvPr/>
                    </p:nvPicPr>
                    <p:blipFill>
                      <a:blip r:embed="rId13"/>
                      <a:stretch>
                        <a:fillRect/>
                      </a:stretch>
                    </p:blipFill>
                    <p:spPr>
                      <a:xfrm>
                        <a:off x="2303748" y="2444887"/>
                        <a:ext cx="744537" cy="3000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53214241"/>
              </p:ext>
            </p:extLst>
          </p:nvPr>
        </p:nvGraphicFramePr>
        <p:xfrm>
          <a:off x="4644008" y="3036379"/>
          <a:ext cx="2171700" cy="428625"/>
        </p:xfrm>
        <a:graphic>
          <a:graphicData uri="http://schemas.openxmlformats.org/presentationml/2006/ole">
            <mc:AlternateContent xmlns:mc="http://schemas.openxmlformats.org/markup-compatibility/2006">
              <mc:Choice xmlns:v="urn:schemas-microsoft-com:vml" Requires="v">
                <p:oleObj spid="_x0000_s37317" name="Equation" r:id="rId14" imgW="1295280" imgH="253800" progId="Equation.DSMT4">
                  <p:embed/>
                </p:oleObj>
              </mc:Choice>
              <mc:Fallback>
                <p:oleObj name="Equation" r:id="rId14" imgW="1295280" imgH="253800" progId="Equation.DSMT4">
                  <p:embed/>
                  <p:pic>
                    <p:nvPicPr>
                      <p:cNvPr id="0" name=""/>
                      <p:cNvPicPr/>
                      <p:nvPr/>
                    </p:nvPicPr>
                    <p:blipFill>
                      <a:blip r:embed="rId15"/>
                      <a:stretch>
                        <a:fillRect/>
                      </a:stretch>
                    </p:blipFill>
                    <p:spPr>
                      <a:xfrm>
                        <a:off x="4644008" y="3036379"/>
                        <a:ext cx="2171700" cy="4286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46864429"/>
              </p:ext>
            </p:extLst>
          </p:nvPr>
        </p:nvGraphicFramePr>
        <p:xfrm>
          <a:off x="5796136" y="3612443"/>
          <a:ext cx="2235200" cy="428625"/>
        </p:xfrm>
        <a:graphic>
          <a:graphicData uri="http://schemas.openxmlformats.org/presentationml/2006/ole">
            <mc:AlternateContent xmlns:mc="http://schemas.openxmlformats.org/markup-compatibility/2006">
              <mc:Choice xmlns:v="urn:schemas-microsoft-com:vml" Requires="v">
                <p:oleObj spid="_x0000_s37318" name="Equation" r:id="rId16" imgW="1333440" imgH="253800" progId="Equation.DSMT4">
                  <p:embed/>
                </p:oleObj>
              </mc:Choice>
              <mc:Fallback>
                <p:oleObj name="Equation" r:id="rId16" imgW="1333440" imgH="253800" progId="Equation.DSMT4">
                  <p:embed/>
                  <p:pic>
                    <p:nvPicPr>
                      <p:cNvPr id="0" name=""/>
                      <p:cNvPicPr/>
                      <p:nvPr/>
                    </p:nvPicPr>
                    <p:blipFill>
                      <a:blip r:embed="rId17"/>
                      <a:stretch>
                        <a:fillRect/>
                      </a:stretch>
                    </p:blipFill>
                    <p:spPr>
                      <a:xfrm>
                        <a:off x="5796136" y="3612443"/>
                        <a:ext cx="2235200" cy="4286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520047473"/>
              </p:ext>
            </p:extLst>
          </p:nvPr>
        </p:nvGraphicFramePr>
        <p:xfrm>
          <a:off x="3273946" y="3597077"/>
          <a:ext cx="361950" cy="407987"/>
        </p:xfrm>
        <a:graphic>
          <a:graphicData uri="http://schemas.openxmlformats.org/presentationml/2006/ole">
            <mc:AlternateContent xmlns:mc="http://schemas.openxmlformats.org/markup-compatibility/2006">
              <mc:Choice xmlns:v="urn:schemas-microsoft-com:vml" Requires="v">
                <p:oleObj spid="_x0000_s37319" name="Equation" r:id="rId18" imgW="215640" imgH="241200" progId="Equation.DSMT4">
                  <p:embed/>
                </p:oleObj>
              </mc:Choice>
              <mc:Fallback>
                <p:oleObj name="Equation" r:id="rId18" imgW="215640" imgH="241200" progId="Equation.DSMT4">
                  <p:embed/>
                  <p:pic>
                    <p:nvPicPr>
                      <p:cNvPr id="0" name=""/>
                      <p:cNvPicPr/>
                      <p:nvPr/>
                    </p:nvPicPr>
                    <p:blipFill>
                      <a:blip r:embed="rId19"/>
                      <a:stretch>
                        <a:fillRect/>
                      </a:stretch>
                    </p:blipFill>
                    <p:spPr>
                      <a:xfrm>
                        <a:off x="3273946" y="3597077"/>
                        <a:ext cx="361950" cy="40798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12457635"/>
              </p:ext>
            </p:extLst>
          </p:nvPr>
        </p:nvGraphicFramePr>
        <p:xfrm>
          <a:off x="2915816" y="3878188"/>
          <a:ext cx="660400" cy="342900"/>
        </p:xfrm>
        <a:graphic>
          <a:graphicData uri="http://schemas.openxmlformats.org/presentationml/2006/ole">
            <mc:AlternateContent xmlns:mc="http://schemas.openxmlformats.org/markup-compatibility/2006">
              <mc:Choice xmlns:v="urn:schemas-microsoft-com:vml" Requires="v">
                <p:oleObj spid="_x0000_s37320" name="Equation" r:id="rId20" imgW="393480" imgH="203040" progId="Equation.DSMT4">
                  <p:embed/>
                </p:oleObj>
              </mc:Choice>
              <mc:Fallback>
                <p:oleObj name="Equation" r:id="rId20" imgW="393480" imgH="203040" progId="Equation.DSMT4">
                  <p:embed/>
                  <p:pic>
                    <p:nvPicPr>
                      <p:cNvPr id="0" name=""/>
                      <p:cNvPicPr/>
                      <p:nvPr/>
                    </p:nvPicPr>
                    <p:blipFill>
                      <a:blip r:embed="rId21"/>
                      <a:stretch>
                        <a:fillRect/>
                      </a:stretch>
                    </p:blipFill>
                    <p:spPr>
                      <a:xfrm>
                        <a:off x="2915816" y="3878188"/>
                        <a:ext cx="660400" cy="3429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87913306"/>
              </p:ext>
            </p:extLst>
          </p:nvPr>
        </p:nvGraphicFramePr>
        <p:xfrm>
          <a:off x="5652120" y="4641192"/>
          <a:ext cx="361950" cy="407988"/>
        </p:xfrm>
        <a:graphic>
          <a:graphicData uri="http://schemas.openxmlformats.org/presentationml/2006/ole">
            <mc:AlternateContent xmlns:mc="http://schemas.openxmlformats.org/markup-compatibility/2006">
              <mc:Choice xmlns:v="urn:schemas-microsoft-com:vml" Requires="v">
                <p:oleObj spid="_x0000_s37321" name="Equation" r:id="rId22" imgW="215640" imgH="241200" progId="Equation.DSMT4">
                  <p:embed/>
                </p:oleObj>
              </mc:Choice>
              <mc:Fallback>
                <p:oleObj name="Equation" r:id="rId22" imgW="215640" imgH="241200" progId="Equation.DSMT4">
                  <p:embed/>
                  <p:pic>
                    <p:nvPicPr>
                      <p:cNvPr id="0" name=""/>
                      <p:cNvPicPr/>
                      <p:nvPr/>
                    </p:nvPicPr>
                    <p:blipFill>
                      <a:blip r:embed="rId23"/>
                      <a:stretch>
                        <a:fillRect/>
                      </a:stretch>
                    </p:blipFill>
                    <p:spPr>
                      <a:xfrm>
                        <a:off x="5652120" y="4641192"/>
                        <a:ext cx="361950" cy="407988"/>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15591456"/>
              </p:ext>
            </p:extLst>
          </p:nvPr>
        </p:nvGraphicFramePr>
        <p:xfrm>
          <a:off x="7776356" y="4627414"/>
          <a:ext cx="682625" cy="385762"/>
        </p:xfrm>
        <a:graphic>
          <a:graphicData uri="http://schemas.openxmlformats.org/presentationml/2006/ole">
            <mc:AlternateContent xmlns:mc="http://schemas.openxmlformats.org/markup-compatibility/2006">
              <mc:Choice xmlns:v="urn:schemas-microsoft-com:vml" Requires="v">
                <p:oleObj spid="_x0000_s37322" name="Equation" r:id="rId24" imgW="406080" imgH="228600" progId="Equation.DSMT4">
                  <p:embed/>
                </p:oleObj>
              </mc:Choice>
              <mc:Fallback>
                <p:oleObj name="Equation" r:id="rId24" imgW="406080" imgH="228600" progId="Equation.DSMT4">
                  <p:embed/>
                  <p:pic>
                    <p:nvPicPr>
                      <p:cNvPr id="0" name=""/>
                      <p:cNvPicPr/>
                      <p:nvPr/>
                    </p:nvPicPr>
                    <p:blipFill>
                      <a:blip r:embed="rId25"/>
                      <a:stretch>
                        <a:fillRect/>
                      </a:stretch>
                    </p:blipFill>
                    <p:spPr>
                      <a:xfrm>
                        <a:off x="7776356" y="4627414"/>
                        <a:ext cx="682625" cy="38576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95323464"/>
              </p:ext>
            </p:extLst>
          </p:nvPr>
        </p:nvGraphicFramePr>
        <p:xfrm>
          <a:off x="6042025" y="5520655"/>
          <a:ext cx="1065213" cy="428625"/>
        </p:xfrm>
        <a:graphic>
          <a:graphicData uri="http://schemas.openxmlformats.org/presentationml/2006/ole">
            <mc:AlternateContent xmlns:mc="http://schemas.openxmlformats.org/markup-compatibility/2006">
              <mc:Choice xmlns:v="urn:schemas-microsoft-com:vml" Requires="v">
                <p:oleObj spid="_x0000_s37323" name="Equation" r:id="rId26" imgW="634680" imgH="253800" progId="Equation.DSMT4">
                  <p:embed/>
                </p:oleObj>
              </mc:Choice>
              <mc:Fallback>
                <p:oleObj name="Equation" r:id="rId26" imgW="634680" imgH="253800" progId="Equation.DSMT4">
                  <p:embed/>
                  <p:pic>
                    <p:nvPicPr>
                      <p:cNvPr id="0" name=""/>
                      <p:cNvPicPr/>
                      <p:nvPr/>
                    </p:nvPicPr>
                    <p:blipFill>
                      <a:blip r:embed="rId27"/>
                      <a:stretch>
                        <a:fillRect/>
                      </a:stretch>
                    </p:blipFill>
                    <p:spPr>
                      <a:xfrm>
                        <a:off x="6042025" y="5520655"/>
                        <a:ext cx="1065213" cy="4286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679969725"/>
              </p:ext>
            </p:extLst>
          </p:nvPr>
        </p:nvGraphicFramePr>
        <p:xfrm>
          <a:off x="8339786" y="3176972"/>
          <a:ext cx="804214" cy="1152128"/>
        </p:xfrm>
        <a:graphic>
          <a:graphicData uri="http://schemas.openxmlformats.org/presentationml/2006/ole">
            <mc:AlternateContent xmlns:mc="http://schemas.openxmlformats.org/markup-compatibility/2006">
              <mc:Choice xmlns:v="urn:schemas-microsoft-com:vml" Requires="v">
                <p:oleObj spid="_x0000_s37324" name="Image" r:id="rId28" imgW="3758400" imgH="5383800" progId="Photoshop.Image.11">
                  <p:embed/>
                </p:oleObj>
              </mc:Choice>
              <mc:Fallback>
                <p:oleObj name="Image" r:id="rId28" imgW="3758400" imgH="5383800" progId="Photoshop.Image.11">
                  <p:embed/>
                  <p:pic>
                    <p:nvPicPr>
                      <p:cNvPr id="0" name=""/>
                      <p:cNvPicPr/>
                      <p:nvPr/>
                    </p:nvPicPr>
                    <p:blipFill>
                      <a:blip r:embed="rId29"/>
                      <a:stretch>
                        <a:fillRect/>
                      </a:stretch>
                    </p:blipFill>
                    <p:spPr>
                      <a:xfrm>
                        <a:off x="8339786" y="3176972"/>
                        <a:ext cx="804214" cy="1152128"/>
                      </a:xfrm>
                      <a:prstGeom prst="rect">
                        <a:avLst/>
                      </a:prstGeom>
                    </p:spPr>
                  </p:pic>
                </p:oleObj>
              </mc:Fallback>
            </mc:AlternateContent>
          </a:graphicData>
        </a:graphic>
      </p:graphicFrame>
      <p:pic>
        <p:nvPicPr>
          <p:cNvPr id="17004" name="Picture 620" descr="Image result for john bell"/>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l="26292" t="2138" r="30506" b="27616"/>
          <a:stretch/>
        </p:blipFill>
        <p:spPr bwMode="auto">
          <a:xfrm>
            <a:off x="7956376" y="5242885"/>
            <a:ext cx="610805" cy="81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78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17286" y="584684"/>
            <a:ext cx="9126713" cy="598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Here we give a different argument, not involving potentials, but based on the observation of                 oscillations for up to 200 ns, for particles with</a:t>
            </a:r>
          </a:p>
          <a:p>
            <a:pPr eaLnBrk="1" hangingPunct="1"/>
            <a:r>
              <a:rPr lang="en-US" sz="1000" i="1" dirty="0">
                <a:solidFill>
                  <a:srgbClr val="FF0000"/>
                </a:solidFill>
              </a:rPr>
              <a:t>                            L.K. Gibbons et al., </a:t>
            </a:r>
            <a:r>
              <a:rPr lang="en-US" sz="1000" i="1" dirty="0">
                <a:solidFill>
                  <a:srgbClr val="FF0000"/>
                </a:solidFill>
                <a:hlinkClick r:id="rId3"/>
              </a:rPr>
              <a:t>Phys. Rev. Lett. </a:t>
            </a:r>
            <a:r>
              <a:rPr lang="en-US" sz="1000" b="1" i="1" dirty="0">
                <a:solidFill>
                  <a:srgbClr val="FF0000"/>
                </a:solidFill>
                <a:hlinkClick r:id="rId3"/>
              </a:rPr>
              <a:t>93</a:t>
            </a:r>
            <a:r>
              <a:rPr lang="en-US" sz="1000" i="1" dirty="0">
                <a:solidFill>
                  <a:srgbClr val="FF0000"/>
                </a:solidFill>
                <a:hlinkClick r:id="rId3"/>
              </a:rPr>
              <a:t>, 1199 (1993) </a:t>
            </a:r>
            <a:r>
              <a:rPr lang="en-US" sz="1000" i="1" dirty="0">
                <a:solidFill>
                  <a:srgbClr val="FF0000"/>
                </a:solidFill>
              </a:rPr>
              <a:t>, Figs 2 and 3, where  proper time of 1 ns = 200 ns in the lab for 90-GeV Kaons.</a:t>
            </a:r>
          </a:p>
          <a:p>
            <a:pPr eaLnBrk="1" hangingPunct="1"/>
            <a:endParaRPr lang="en-US" sz="1600" i="1" dirty="0">
              <a:solidFill>
                <a:srgbClr val="FF0000"/>
              </a:solidFill>
            </a:endParaRPr>
          </a:p>
          <a:p>
            <a:pPr eaLnBrk="1" hangingPunct="1"/>
            <a:r>
              <a:rPr lang="en-US" sz="1800" dirty="0"/>
              <a:t>For antimatter antigravity, the vertical separation of the       and      components of the neutral-Kaon wavefunction would vary as</a:t>
            </a:r>
          </a:p>
          <a:p>
            <a:pPr eaLnBrk="1" hangingPunct="1"/>
            <a:endParaRPr lang="en-US" sz="1800" dirty="0"/>
          </a:p>
          <a:p>
            <a:pPr eaLnBrk="1" hangingPunct="1"/>
            <a:r>
              <a:rPr lang="en-US" sz="1800" dirty="0">
                <a:solidFill>
                  <a:srgbClr val="FF0000"/>
                </a:solidFill>
              </a:rPr>
              <a:t> Once                                        the      and      </a:t>
            </a:r>
            <a:r>
              <a:rPr lang="en-US" sz="1800" dirty="0" err="1">
                <a:solidFill>
                  <a:srgbClr val="FF0000"/>
                </a:solidFill>
              </a:rPr>
              <a:t>wavefunctions</a:t>
            </a:r>
            <a:r>
              <a:rPr lang="en-US" sz="1800" dirty="0">
                <a:solidFill>
                  <a:srgbClr val="FF0000"/>
                </a:solidFill>
              </a:rPr>
              <a:t> would cease to</a:t>
            </a:r>
          </a:p>
          <a:p>
            <a:pPr eaLnBrk="1" hangingPunct="1"/>
            <a:endParaRPr lang="en-US" sz="1800" dirty="0">
              <a:solidFill>
                <a:srgbClr val="FF0000"/>
              </a:solidFill>
            </a:endParaRPr>
          </a:p>
          <a:p>
            <a:pPr eaLnBrk="1" hangingPunct="1"/>
            <a:r>
              <a:rPr lang="en-US" sz="1800" dirty="0">
                <a:solidFill>
                  <a:srgbClr val="FF0000"/>
                </a:solidFill>
              </a:rPr>
              <a:t>overlap, and the oscillations would </a:t>
            </a:r>
            <a:r>
              <a:rPr lang="en-US" sz="1800" dirty="0" err="1">
                <a:solidFill>
                  <a:srgbClr val="FF0000"/>
                </a:solidFill>
              </a:rPr>
              <a:t>decohere</a:t>
            </a:r>
            <a:r>
              <a:rPr lang="en-US" sz="1800" dirty="0">
                <a:solidFill>
                  <a:srgbClr val="FF0000"/>
                </a:solidFill>
              </a:rPr>
              <a:t> </a:t>
            </a:r>
            <a:r>
              <a:rPr lang="en-US" sz="1800" dirty="0">
                <a:solidFill>
                  <a:srgbClr val="FF0000"/>
                </a:solidFill>
                <a:sym typeface="Symbol" panose="05050102010706020507" pitchFamily="18" charset="2"/>
              </a:rPr>
              <a:t></a:t>
            </a:r>
            <a:r>
              <a:rPr lang="en-US" sz="1800" dirty="0">
                <a:solidFill>
                  <a:srgbClr val="FF0000"/>
                </a:solidFill>
              </a:rPr>
              <a:t> cease to exist.</a:t>
            </a:r>
          </a:p>
          <a:p>
            <a:pPr eaLnBrk="1" hangingPunct="1"/>
            <a:endParaRPr lang="en-US" sz="1800" dirty="0">
              <a:solidFill>
                <a:srgbClr val="FF0000"/>
              </a:solidFill>
            </a:endParaRPr>
          </a:p>
          <a:p>
            <a:pPr eaLnBrk="1" hangingPunct="1"/>
            <a:r>
              <a:rPr lang="en-US" sz="1800" dirty="0"/>
              <a:t>Since oscillations are observed for up to 200 ns, we infer that</a:t>
            </a:r>
          </a:p>
          <a:p>
            <a:pPr eaLnBrk="1" hangingPunct="1"/>
            <a:endParaRPr lang="en-US" sz="1800" dirty="0"/>
          </a:p>
          <a:p>
            <a:pPr eaLnBrk="1" hangingPunct="1"/>
            <a:endParaRPr lang="en-US" sz="1800" dirty="0"/>
          </a:p>
          <a:p>
            <a:pPr eaLnBrk="1" hangingPunct="1"/>
            <a:endParaRPr lang="en-US" sz="1800" dirty="0"/>
          </a:p>
          <a:p>
            <a:pPr marL="285750" indent="-285750" eaLnBrk="1" hangingPunct="1">
              <a:buFont typeface="Symbol" panose="05050102010706020507" pitchFamily="18" charset="2"/>
              <a:buChar char="Þ"/>
            </a:pPr>
            <a:r>
              <a:rPr lang="en-US" sz="1800" dirty="0">
                <a:solidFill>
                  <a:srgbClr val="FF0000"/>
                </a:solidFill>
              </a:rPr>
              <a:t>Antimatter antigravity with             is strongly excluded by experiment. </a:t>
            </a:r>
          </a:p>
          <a:p>
            <a:pPr marL="285750" indent="-285750" eaLnBrk="1" hangingPunct="1">
              <a:buFont typeface="Symbol" panose="05050102010706020507" pitchFamily="18" charset="2"/>
              <a:buChar char="Þ"/>
            </a:pPr>
            <a:endParaRPr lang="en-US" sz="1800" dirty="0">
              <a:solidFill>
                <a:srgbClr val="FF0000"/>
              </a:solidFill>
            </a:endParaRPr>
          </a:p>
          <a:p>
            <a:pPr eaLnBrk="1" hangingPunct="1"/>
            <a:r>
              <a:rPr lang="en-US" sz="1800" dirty="0"/>
              <a:t>                                </a:t>
            </a:r>
            <a:r>
              <a:rPr lang="en-US" sz="1400" i="1" dirty="0">
                <a:hlinkClick r:id="rId4"/>
              </a:rPr>
              <a:t>http://kirkmcd.princeton.edu/examples/antigravity.pdf</a:t>
            </a:r>
            <a:r>
              <a:rPr lang="en-US" sz="1400" i="1" dirty="0"/>
              <a:t> </a:t>
            </a:r>
          </a:p>
          <a:p>
            <a:pPr eaLnBrk="1" hangingPunct="1"/>
            <a:r>
              <a:rPr lang="en-US" sz="1400" i="1" dirty="0"/>
              <a:t>               </a:t>
            </a:r>
            <a:r>
              <a:rPr lang="en-US" sz="1200" i="1" dirty="0"/>
              <a:t>                    </a:t>
            </a:r>
          </a:p>
        </p:txBody>
      </p:sp>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2"/>
          <p:cNvSpPr txBox="1">
            <a:spLocks noChangeArrowheads="1"/>
          </p:cNvSpPr>
          <p:nvPr/>
        </p:nvSpPr>
        <p:spPr bwMode="auto">
          <a:xfrm>
            <a:off x="10319" y="-12699"/>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dirty="0"/>
              <a:t>Do Antiparticles Experience Antigravity?</a:t>
            </a:r>
            <a:endParaRPr lang="en-US" dirty="0">
              <a:ea typeface="宋体" pitchFamily="2" charset="-12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950172851"/>
              </p:ext>
            </p:extLst>
          </p:nvPr>
        </p:nvGraphicFramePr>
        <p:xfrm>
          <a:off x="1691680" y="836712"/>
          <a:ext cx="1065212" cy="342900"/>
        </p:xfrm>
        <a:graphic>
          <a:graphicData uri="http://schemas.openxmlformats.org/presentationml/2006/ole">
            <mc:AlternateContent xmlns:mc="http://schemas.openxmlformats.org/markup-compatibility/2006">
              <mc:Choice xmlns:v="urn:schemas-microsoft-com:vml" Requires="v">
                <p:oleObj spid="_x0000_s39217" name="Equation" r:id="rId5" imgW="634680" imgH="203040" progId="Equation.DSMT4">
                  <p:embed/>
                </p:oleObj>
              </mc:Choice>
              <mc:Fallback>
                <p:oleObj name="Equation" r:id="rId5" imgW="634680" imgH="203040" progId="Equation.DSMT4">
                  <p:embed/>
                  <p:pic>
                    <p:nvPicPr>
                      <p:cNvPr id="0" name=""/>
                      <p:cNvPicPr/>
                      <p:nvPr/>
                    </p:nvPicPr>
                    <p:blipFill>
                      <a:blip r:embed="rId6"/>
                      <a:stretch>
                        <a:fillRect/>
                      </a:stretch>
                    </p:blipFill>
                    <p:spPr>
                      <a:xfrm>
                        <a:off x="1691680" y="836712"/>
                        <a:ext cx="1065212" cy="3429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91724297"/>
              </p:ext>
            </p:extLst>
          </p:nvPr>
        </p:nvGraphicFramePr>
        <p:xfrm>
          <a:off x="7853363" y="862013"/>
          <a:ext cx="769937" cy="406400"/>
        </p:xfrm>
        <a:graphic>
          <a:graphicData uri="http://schemas.openxmlformats.org/presentationml/2006/ole">
            <mc:AlternateContent xmlns:mc="http://schemas.openxmlformats.org/markup-compatibility/2006">
              <mc:Choice xmlns:v="urn:schemas-microsoft-com:vml" Requires="v">
                <p:oleObj spid="_x0000_s39218" name="Equation" r:id="rId7" imgW="457200" imgH="241200" progId="Equation.DSMT4">
                  <p:embed/>
                </p:oleObj>
              </mc:Choice>
              <mc:Fallback>
                <p:oleObj name="Equation" r:id="rId7" imgW="457200" imgH="241200" progId="Equation.DSMT4">
                  <p:embed/>
                  <p:pic>
                    <p:nvPicPr>
                      <p:cNvPr id="0" name=""/>
                      <p:cNvPicPr/>
                      <p:nvPr/>
                    </p:nvPicPr>
                    <p:blipFill>
                      <a:blip r:embed="rId8"/>
                      <a:stretch>
                        <a:fillRect/>
                      </a:stretch>
                    </p:blipFill>
                    <p:spPr>
                      <a:xfrm>
                        <a:off x="7853363" y="862013"/>
                        <a:ext cx="769937" cy="406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44598587"/>
              </p:ext>
            </p:extLst>
          </p:nvPr>
        </p:nvGraphicFramePr>
        <p:xfrm>
          <a:off x="7128284" y="1666578"/>
          <a:ext cx="361950" cy="322262"/>
        </p:xfrm>
        <a:graphic>
          <a:graphicData uri="http://schemas.openxmlformats.org/presentationml/2006/ole">
            <mc:AlternateContent xmlns:mc="http://schemas.openxmlformats.org/markup-compatibility/2006">
              <mc:Choice xmlns:v="urn:schemas-microsoft-com:vml" Requires="v">
                <p:oleObj spid="_x0000_s39219" name="Equation" r:id="rId9" imgW="215640" imgH="190440" progId="Equation.DSMT4">
                  <p:embed/>
                </p:oleObj>
              </mc:Choice>
              <mc:Fallback>
                <p:oleObj name="Equation" r:id="rId9" imgW="215640" imgH="190440" progId="Equation.DSMT4">
                  <p:embed/>
                  <p:pic>
                    <p:nvPicPr>
                      <p:cNvPr id="0" name=""/>
                      <p:cNvPicPr/>
                      <p:nvPr/>
                    </p:nvPicPr>
                    <p:blipFill>
                      <a:blip r:embed="rId10"/>
                      <a:stretch>
                        <a:fillRect/>
                      </a:stretch>
                    </p:blipFill>
                    <p:spPr>
                      <a:xfrm>
                        <a:off x="7128284" y="1666578"/>
                        <a:ext cx="361950" cy="3222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44107321"/>
              </p:ext>
            </p:extLst>
          </p:nvPr>
        </p:nvGraphicFramePr>
        <p:xfrm>
          <a:off x="6300192" y="1655763"/>
          <a:ext cx="361950" cy="322262"/>
        </p:xfrm>
        <a:graphic>
          <a:graphicData uri="http://schemas.openxmlformats.org/presentationml/2006/ole">
            <mc:AlternateContent xmlns:mc="http://schemas.openxmlformats.org/markup-compatibility/2006">
              <mc:Choice xmlns:v="urn:schemas-microsoft-com:vml" Requires="v">
                <p:oleObj spid="_x0000_s39220" name="Equation" r:id="rId11" imgW="215640" imgH="190440" progId="Equation.DSMT4">
                  <p:embed/>
                </p:oleObj>
              </mc:Choice>
              <mc:Fallback>
                <p:oleObj name="Equation" r:id="rId11" imgW="215640" imgH="190440" progId="Equation.DSMT4">
                  <p:embed/>
                  <p:pic>
                    <p:nvPicPr>
                      <p:cNvPr id="0" name=""/>
                      <p:cNvPicPr/>
                      <p:nvPr/>
                    </p:nvPicPr>
                    <p:blipFill>
                      <a:blip r:embed="rId12"/>
                      <a:stretch>
                        <a:fillRect/>
                      </a:stretch>
                    </p:blipFill>
                    <p:spPr>
                      <a:xfrm>
                        <a:off x="6300192" y="1655763"/>
                        <a:ext cx="361950" cy="32226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4415896"/>
              </p:ext>
            </p:extLst>
          </p:nvPr>
        </p:nvGraphicFramePr>
        <p:xfrm>
          <a:off x="4896036" y="1919288"/>
          <a:ext cx="1277938" cy="430212"/>
        </p:xfrm>
        <a:graphic>
          <a:graphicData uri="http://schemas.openxmlformats.org/presentationml/2006/ole">
            <mc:AlternateContent xmlns:mc="http://schemas.openxmlformats.org/markup-compatibility/2006">
              <mc:Choice xmlns:v="urn:schemas-microsoft-com:vml" Requires="v">
                <p:oleObj spid="_x0000_s39221" name="Equation" r:id="rId13" imgW="761760" imgH="253800" progId="Equation.DSMT4">
                  <p:embed/>
                </p:oleObj>
              </mc:Choice>
              <mc:Fallback>
                <p:oleObj name="Equation" r:id="rId13" imgW="761760" imgH="253800" progId="Equation.DSMT4">
                  <p:embed/>
                  <p:pic>
                    <p:nvPicPr>
                      <p:cNvPr id="0" name=""/>
                      <p:cNvPicPr/>
                      <p:nvPr/>
                    </p:nvPicPr>
                    <p:blipFill>
                      <a:blip r:embed="rId14"/>
                      <a:stretch>
                        <a:fillRect/>
                      </a:stretch>
                    </p:blipFill>
                    <p:spPr>
                      <a:xfrm>
                        <a:off x="4896036" y="1919288"/>
                        <a:ext cx="1277938" cy="43021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18840701"/>
              </p:ext>
            </p:extLst>
          </p:nvPr>
        </p:nvGraphicFramePr>
        <p:xfrm>
          <a:off x="764493" y="2445135"/>
          <a:ext cx="2619375" cy="731837"/>
        </p:xfrm>
        <a:graphic>
          <a:graphicData uri="http://schemas.openxmlformats.org/presentationml/2006/ole">
            <mc:AlternateContent xmlns:mc="http://schemas.openxmlformats.org/markup-compatibility/2006">
              <mc:Choice xmlns:v="urn:schemas-microsoft-com:vml" Requires="v">
                <p:oleObj spid="_x0000_s39222" name="Equation" r:id="rId15" imgW="1562040" imgH="431640" progId="Equation.DSMT4">
                  <p:embed/>
                </p:oleObj>
              </mc:Choice>
              <mc:Fallback>
                <p:oleObj name="Equation" r:id="rId15" imgW="1562040" imgH="431640" progId="Equation.DSMT4">
                  <p:embed/>
                  <p:pic>
                    <p:nvPicPr>
                      <p:cNvPr id="0" name=""/>
                      <p:cNvPicPr/>
                      <p:nvPr/>
                    </p:nvPicPr>
                    <p:blipFill>
                      <a:blip r:embed="rId16"/>
                      <a:stretch>
                        <a:fillRect/>
                      </a:stretch>
                    </p:blipFill>
                    <p:spPr>
                      <a:xfrm>
                        <a:off x="764493" y="2445135"/>
                        <a:ext cx="2619375" cy="731837"/>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200070081"/>
              </p:ext>
            </p:extLst>
          </p:nvPr>
        </p:nvGraphicFramePr>
        <p:xfrm>
          <a:off x="3851920" y="2602682"/>
          <a:ext cx="361950" cy="322262"/>
        </p:xfrm>
        <a:graphic>
          <a:graphicData uri="http://schemas.openxmlformats.org/presentationml/2006/ole">
            <mc:AlternateContent xmlns:mc="http://schemas.openxmlformats.org/markup-compatibility/2006">
              <mc:Choice xmlns:v="urn:schemas-microsoft-com:vml" Requires="v">
                <p:oleObj spid="_x0000_s39223" name="Equation" r:id="rId17" imgW="215640" imgH="190440" progId="Equation.DSMT4">
                  <p:embed/>
                </p:oleObj>
              </mc:Choice>
              <mc:Fallback>
                <p:oleObj name="Equation" r:id="rId17" imgW="215640" imgH="190440" progId="Equation.DSMT4">
                  <p:embed/>
                  <p:pic>
                    <p:nvPicPr>
                      <p:cNvPr id="0" name=""/>
                      <p:cNvPicPr/>
                      <p:nvPr/>
                    </p:nvPicPr>
                    <p:blipFill>
                      <a:blip r:embed="rId18"/>
                      <a:stretch>
                        <a:fillRect/>
                      </a:stretch>
                    </p:blipFill>
                    <p:spPr>
                      <a:xfrm>
                        <a:off x="3851920" y="2602682"/>
                        <a:ext cx="361950" cy="32226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06401038"/>
              </p:ext>
            </p:extLst>
          </p:nvPr>
        </p:nvGraphicFramePr>
        <p:xfrm>
          <a:off x="4644008" y="2602682"/>
          <a:ext cx="361950" cy="322262"/>
        </p:xfrm>
        <a:graphic>
          <a:graphicData uri="http://schemas.openxmlformats.org/presentationml/2006/ole">
            <mc:AlternateContent xmlns:mc="http://schemas.openxmlformats.org/markup-compatibility/2006">
              <mc:Choice xmlns:v="urn:schemas-microsoft-com:vml" Requires="v">
                <p:oleObj spid="_x0000_s39224" name="Equation" r:id="rId19" imgW="215640" imgH="190440" progId="Equation.DSMT4">
                  <p:embed/>
                </p:oleObj>
              </mc:Choice>
              <mc:Fallback>
                <p:oleObj name="Equation" r:id="rId19" imgW="215640" imgH="190440" progId="Equation.DSMT4">
                  <p:embed/>
                  <p:pic>
                    <p:nvPicPr>
                      <p:cNvPr id="0" name=""/>
                      <p:cNvPicPr/>
                      <p:nvPr/>
                    </p:nvPicPr>
                    <p:blipFill>
                      <a:blip r:embed="rId20"/>
                      <a:stretch>
                        <a:fillRect/>
                      </a:stretch>
                    </p:blipFill>
                    <p:spPr>
                      <a:xfrm>
                        <a:off x="4644008" y="2602682"/>
                        <a:ext cx="361950" cy="322262"/>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511457798"/>
              </p:ext>
            </p:extLst>
          </p:nvPr>
        </p:nvGraphicFramePr>
        <p:xfrm>
          <a:off x="2489200" y="4346575"/>
          <a:ext cx="4197350" cy="774700"/>
        </p:xfrm>
        <a:graphic>
          <a:graphicData uri="http://schemas.openxmlformats.org/presentationml/2006/ole">
            <mc:AlternateContent xmlns:mc="http://schemas.openxmlformats.org/markup-compatibility/2006">
              <mc:Choice xmlns:v="urn:schemas-microsoft-com:vml" Requires="v">
                <p:oleObj spid="_x0000_s39225" name="Equation" r:id="rId21" imgW="2501640" imgH="457200" progId="Equation.DSMT4">
                  <p:embed/>
                </p:oleObj>
              </mc:Choice>
              <mc:Fallback>
                <p:oleObj name="Equation" r:id="rId21" imgW="2501640" imgH="457200" progId="Equation.DSMT4">
                  <p:embed/>
                  <p:pic>
                    <p:nvPicPr>
                      <p:cNvPr id="0" name=""/>
                      <p:cNvPicPr/>
                      <p:nvPr/>
                    </p:nvPicPr>
                    <p:blipFill>
                      <a:blip r:embed="rId22"/>
                      <a:stretch>
                        <a:fillRect/>
                      </a:stretch>
                    </p:blipFill>
                    <p:spPr>
                      <a:xfrm>
                        <a:off x="2489200" y="4346575"/>
                        <a:ext cx="4197350" cy="7747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82181998"/>
              </p:ext>
            </p:extLst>
          </p:nvPr>
        </p:nvGraphicFramePr>
        <p:xfrm>
          <a:off x="3395415" y="5265738"/>
          <a:ext cx="744537" cy="300037"/>
        </p:xfrm>
        <a:graphic>
          <a:graphicData uri="http://schemas.openxmlformats.org/presentationml/2006/ole">
            <mc:AlternateContent xmlns:mc="http://schemas.openxmlformats.org/markup-compatibility/2006">
              <mc:Choice xmlns:v="urn:schemas-microsoft-com:vml" Requires="v">
                <p:oleObj spid="_x0000_s39226" name="Equation" r:id="rId23" imgW="444240" imgH="177480" progId="Equation.DSMT4">
                  <p:embed/>
                </p:oleObj>
              </mc:Choice>
              <mc:Fallback>
                <p:oleObj name="Equation" r:id="rId23" imgW="444240" imgH="177480" progId="Equation.DSMT4">
                  <p:embed/>
                  <p:pic>
                    <p:nvPicPr>
                      <p:cNvPr id="0" name=""/>
                      <p:cNvPicPr/>
                      <p:nvPr/>
                    </p:nvPicPr>
                    <p:blipFill>
                      <a:blip r:embed="rId24"/>
                      <a:stretch>
                        <a:fillRect/>
                      </a:stretch>
                    </p:blipFill>
                    <p:spPr>
                      <a:xfrm>
                        <a:off x="3395415" y="5265738"/>
                        <a:ext cx="744537" cy="300037"/>
                      </a:xfrm>
                      <a:prstGeom prst="rect">
                        <a:avLst/>
                      </a:prstGeom>
                    </p:spPr>
                  </p:pic>
                </p:oleObj>
              </mc:Fallback>
            </mc:AlternateContent>
          </a:graphicData>
        </a:graphic>
      </p:graphicFrame>
    </p:spTree>
    <p:extLst>
      <p:ext uri="{BB962C8B-B14F-4D97-AF65-F5344CB8AC3E}">
        <p14:creationId xmlns:p14="http://schemas.microsoft.com/office/powerpoint/2010/main" val="373766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10319" y="8620"/>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sz="2000" dirty="0"/>
              <a:t>3. Does Looking thru a Window Involve Physics at the Planck Scale?</a:t>
            </a:r>
            <a:endParaRPr lang="en-US" sz="2000" dirty="0">
              <a:ea typeface="宋体" pitchFamily="2" charset="-122"/>
            </a:endParaRPr>
          </a:p>
        </p:txBody>
      </p:sp>
      <p:sp>
        <p:nvSpPr>
          <p:cNvPr id="20483" name="TextBox 1"/>
          <p:cNvSpPr txBox="1">
            <a:spLocks noChangeArrowheads="1"/>
          </p:cNvSpPr>
          <p:nvPr/>
        </p:nvSpPr>
        <p:spPr bwMode="auto">
          <a:xfrm>
            <a:off x="71500" y="584684"/>
            <a:ext cx="9072500" cy="605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            YES, according to J.D. </a:t>
            </a:r>
            <a:r>
              <a:rPr lang="en-US" sz="1800" dirty="0" err="1">
                <a:solidFill>
                  <a:srgbClr val="FF0000"/>
                </a:solidFill>
              </a:rPr>
              <a:t>Bekenstein</a:t>
            </a:r>
            <a:r>
              <a:rPr lang="en-US" sz="1800" dirty="0">
                <a:solidFill>
                  <a:srgbClr val="FF0000"/>
                </a:solidFill>
              </a:rPr>
              <a:t>:                    </a:t>
            </a:r>
            <a:r>
              <a:rPr lang="en-US" sz="1600" i="1" dirty="0">
                <a:solidFill>
                  <a:srgbClr val="FF0000"/>
                </a:solidFill>
                <a:hlinkClick r:id="rId3"/>
              </a:rPr>
              <a:t>Phys. Rev.</a:t>
            </a:r>
            <a:r>
              <a:rPr lang="en-US" sz="1600" i="1" dirty="0">
                <a:hlinkClick r:id="rId3"/>
              </a:rPr>
              <a:t> </a:t>
            </a:r>
            <a:r>
              <a:rPr lang="en-US" sz="1600" i="1" dirty="0">
                <a:solidFill>
                  <a:srgbClr val="FF0000"/>
                </a:solidFill>
                <a:hlinkClick r:id="rId3"/>
              </a:rPr>
              <a:t>D </a:t>
            </a:r>
            <a:r>
              <a:rPr lang="en-US" sz="1600" b="1" i="1" dirty="0">
                <a:solidFill>
                  <a:srgbClr val="FF0000"/>
                </a:solidFill>
                <a:hlinkClick r:id="rId3"/>
              </a:rPr>
              <a:t>86</a:t>
            </a:r>
            <a:r>
              <a:rPr lang="en-US" sz="1600" i="1" dirty="0">
                <a:solidFill>
                  <a:srgbClr val="FF0000"/>
                </a:solidFill>
                <a:hlinkClick r:id="rId3"/>
              </a:rPr>
              <a:t>, 124040 (2012)    </a:t>
            </a:r>
            <a:endParaRPr lang="en-US" sz="1600" i="1" dirty="0">
              <a:solidFill>
                <a:srgbClr val="FF0000"/>
              </a:solidFill>
            </a:endParaRPr>
          </a:p>
          <a:p>
            <a:pPr eaLnBrk="1" hangingPunct="1"/>
            <a:r>
              <a:rPr lang="en-US" sz="1600" i="1" dirty="0">
                <a:solidFill>
                  <a:srgbClr val="FF0000"/>
                </a:solidFill>
              </a:rPr>
              <a:t>                                                                                                       </a:t>
            </a:r>
            <a:r>
              <a:rPr lang="en-US" sz="1600" i="1" dirty="0">
                <a:solidFill>
                  <a:srgbClr val="FF0000"/>
                </a:solidFill>
                <a:hlinkClick r:id="rId4"/>
              </a:rPr>
              <a:t>Found. Phys. </a:t>
            </a:r>
            <a:r>
              <a:rPr lang="en-US" sz="1600" b="1" i="1" dirty="0">
                <a:solidFill>
                  <a:srgbClr val="FF0000"/>
                </a:solidFill>
                <a:hlinkClick r:id="rId4"/>
              </a:rPr>
              <a:t>44</a:t>
            </a:r>
            <a:r>
              <a:rPr lang="en-US" sz="1600" i="1" dirty="0">
                <a:solidFill>
                  <a:srgbClr val="FF0000"/>
                </a:solidFill>
                <a:hlinkClick r:id="rId4"/>
              </a:rPr>
              <a:t>, 452 (2014)</a:t>
            </a:r>
            <a:endParaRPr lang="en-US" sz="1600" i="1" dirty="0">
              <a:solidFill>
                <a:srgbClr val="FF0000"/>
              </a:solidFill>
            </a:endParaRPr>
          </a:p>
          <a:p>
            <a:pPr eaLnBrk="1" hangingPunct="1"/>
            <a:r>
              <a:rPr lang="en-US" sz="1400" dirty="0">
                <a:solidFill>
                  <a:srgbClr val="FF0000"/>
                </a:solidFill>
              </a:rPr>
              <a:t>                                                                                              </a:t>
            </a:r>
            <a:r>
              <a:rPr lang="en-US" sz="1400" i="1" dirty="0">
                <a:solidFill>
                  <a:srgbClr val="FF0000"/>
                </a:solidFill>
              </a:rPr>
              <a:t>C.L. Dodgson, </a:t>
            </a:r>
            <a:r>
              <a:rPr lang="en-US" sz="1400" i="1" dirty="0">
                <a:solidFill>
                  <a:srgbClr val="FF0000"/>
                </a:solidFill>
                <a:hlinkClick r:id="rId5"/>
              </a:rPr>
              <a:t>Through the Looking Glass (1871)</a:t>
            </a:r>
            <a:endParaRPr lang="en-US" sz="1400" i="1" dirty="0">
              <a:solidFill>
                <a:srgbClr val="FF0000"/>
              </a:solidFill>
            </a:endParaRPr>
          </a:p>
          <a:p>
            <a:pPr eaLnBrk="1" hangingPunct="1"/>
            <a:r>
              <a:rPr lang="en-US" sz="1800" dirty="0"/>
              <a:t>Planck length:                                               </a:t>
            </a:r>
            <a:r>
              <a:rPr lang="en-US" sz="1400" i="1" dirty="0"/>
              <a:t>M. Planck, </a:t>
            </a:r>
            <a:r>
              <a:rPr lang="en-US" sz="1400" i="1" dirty="0" err="1">
                <a:hlinkClick r:id="rId6"/>
              </a:rPr>
              <a:t>Sitz</a:t>
            </a:r>
            <a:r>
              <a:rPr lang="en-US" sz="1400" i="1" dirty="0">
                <a:hlinkClick r:id="rId6"/>
              </a:rPr>
              <a:t>. K.P. </a:t>
            </a:r>
            <a:r>
              <a:rPr lang="en-US" sz="1400" i="1" dirty="0" err="1">
                <a:hlinkClick r:id="rId6"/>
              </a:rPr>
              <a:t>Akad</a:t>
            </a:r>
            <a:r>
              <a:rPr lang="en-US" sz="1400" i="1" dirty="0">
                <a:hlinkClick r:id="rId6"/>
              </a:rPr>
              <a:t>. </a:t>
            </a:r>
            <a:r>
              <a:rPr lang="en-US" sz="1400" i="1" dirty="0" err="1">
                <a:hlinkClick r:id="rId6"/>
              </a:rPr>
              <a:t>Wissen</a:t>
            </a:r>
            <a:r>
              <a:rPr lang="en-US" sz="1400" i="1" dirty="0">
                <a:hlinkClick r:id="rId6"/>
              </a:rPr>
              <a:t>. </a:t>
            </a:r>
            <a:r>
              <a:rPr lang="en-US" sz="1400" b="1" i="1" dirty="0">
                <a:hlinkClick r:id="rId6"/>
              </a:rPr>
              <a:t>26</a:t>
            </a:r>
            <a:r>
              <a:rPr lang="en-US" sz="1400" i="1" dirty="0">
                <a:hlinkClick r:id="rId6"/>
              </a:rPr>
              <a:t>, 440 (1899)</a:t>
            </a:r>
            <a:endParaRPr lang="en-US" sz="1400" i="1" dirty="0"/>
          </a:p>
          <a:p>
            <a:pPr eaLnBrk="1" hangingPunct="1"/>
            <a:endParaRPr lang="en-US" sz="1000" i="1" dirty="0"/>
          </a:p>
          <a:p>
            <a:pPr eaLnBrk="1" hangingPunct="1"/>
            <a:r>
              <a:rPr lang="en-US" sz="1800" dirty="0">
                <a:solidFill>
                  <a:srgbClr val="FF0000"/>
                </a:solidFill>
              </a:rPr>
              <a:t>When a single photon of momentum    and energy            enters a transparent block</a:t>
            </a:r>
          </a:p>
          <a:p>
            <a:pPr eaLnBrk="1" hangingPunct="1"/>
            <a:r>
              <a:rPr lang="en-US" sz="1800" dirty="0">
                <a:solidFill>
                  <a:srgbClr val="FF0000"/>
                </a:solidFill>
              </a:rPr>
              <a:t>of mass      and index of refraction      which block is initially at rest, the</a:t>
            </a:r>
          </a:p>
          <a:p>
            <a:pPr eaLnBrk="1" hangingPunct="1"/>
            <a:r>
              <a:rPr lang="en-US" sz="1800" dirty="0">
                <a:solidFill>
                  <a:srgbClr val="FF0000"/>
                </a:solidFill>
              </a:rPr>
              <a:t>momentum of the photon is reduced to                         and the momentum of the</a:t>
            </a:r>
          </a:p>
          <a:p>
            <a:pPr eaLnBrk="1" hangingPunct="1"/>
            <a:r>
              <a:rPr lang="en-US" sz="1800" dirty="0">
                <a:solidFill>
                  <a:srgbClr val="FF0000"/>
                </a:solidFill>
              </a:rPr>
              <a:t>block is temporarily increased to                    for the time interval </a:t>
            </a:r>
          </a:p>
          <a:p>
            <a:pPr eaLnBrk="1" hangingPunct="1"/>
            <a:r>
              <a:rPr lang="en-US" sz="1800" dirty="0">
                <a:solidFill>
                  <a:srgbClr val="FF0000"/>
                </a:solidFill>
              </a:rPr>
              <a:t>where    is the length of the block,    is the speed of light in vacuum, and </a:t>
            </a:r>
          </a:p>
          <a:p>
            <a:pPr eaLnBrk="1" hangingPunct="1"/>
            <a:endParaRPr lang="en-US" dirty="0">
              <a:solidFill>
                <a:srgbClr val="FF0000"/>
              </a:solidFill>
            </a:endParaRPr>
          </a:p>
          <a:p>
            <a:pPr eaLnBrk="1" hangingPunct="1"/>
            <a:r>
              <a:rPr lang="en-US" sz="1800" dirty="0"/>
              <a:t>During this time interval the center of mass of the block moves along the direction</a:t>
            </a:r>
          </a:p>
          <a:p>
            <a:pPr eaLnBrk="1" hangingPunct="1"/>
            <a:r>
              <a:rPr lang="en-US" sz="1800" dirty="0"/>
              <a:t> of the photon by distance   </a:t>
            </a:r>
          </a:p>
          <a:p>
            <a:pPr eaLnBrk="1" hangingPunct="1"/>
            <a:r>
              <a:rPr lang="en-US" sz="1800" dirty="0"/>
              <a:t> </a:t>
            </a:r>
          </a:p>
          <a:p>
            <a:pPr eaLnBrk="1" hangingPunct="1"/>
            <a:r>
              <a:rPr lang="en-US" sz="1800" dirty="0">
                <a:solidFill>
                  <a:srgbClr val="FF0000"/>
                </a:solidFill>
              </a:rPr>
              <a:t>For example, if               </a:t>
            </a:r>
          </a:p>
          <a:p>
            <a:pPr eaLnBrk="1" hangingPunct="1"/>
            <a:r>
              <a:rPr lang="en-US" sz="1800" dirty="0">
                <a:solidFill>
                  <a:srgbClr val="FF0000"/>
                </a:solidFill>
              </a:rPr>
              <a:t>then </a:t>
            </a:r>
            <a:endParaRPr lang="en-US" sz="1800" dirty="0"/>
          </a:p>
          <a:p>
            <a:pPr eaLnBrk="1" hangingPunct="1"/>
            <a:r>
              <a:rPr lang="en-US" sz="1000" dirty="0"/>
              <a:t>                                                                                                                                                                                                                      </a:t>
            </a:r>
            <a:r>
              <a:rPr lang="en-US" sz="1000" i="1" dirty="0"/>
              <a:t>(TLG, p. 30)</a:t>
            </a:r>
          </a:p>
          <a:p>
            <a:pPr eaLnBrk="1" hangingPunct="1"/>
            <a:r>
              <a:rPr lang="en-US" sz="1800" dirty="0">
                <a:solidFill>
                  <a:srgbClr val="FF0000"/>
                </a:solidFill>
              </a:rPr>
              <a:t>          </a:t>
            </a:r>
            <a:r>
              <a:rPr lang="en-US" sz="1800" dirty="0">
                <a:sym typeface="Symbol" panose="05050102010706020507" pitchFamily="18" charset="2"/>
              </a:rPr>
              <a:t> T</a:t>
            </a:r>
            <a:r>
              <a:rPr lang="en-US" sz="1800" dirty="0"/>
              <a:t>he Planck scale is in some way relevant to</a:t>
            </a:r>
          </a:p>
          <a:p>
            <a:pPr eaLnBrk="1" hangingPunct="1"/>
            <a:r>
              <a:rPr lang="en-US" sz="1800" dirty="0"/>
              <a:t>               transmission of light through a window!          </a:t>
            </a:r>
            <a:endParaRPr lang="en-US" sz="1800" i="1" dirty="0"/>
          </a:p>
        </p:txBody>
      </p:sp>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63065509"/>
              </p:ext>
            </p:extLst>
          </p:nvPr>
        </p:nvGraphicFramePr>
        <p:xfrm>
          <a:off x="1853577" y="1407753"/>
          <a:ext cx="2754427" cy="437071"/>
        </p:xfrm>
        <a:graphic>
          <a:graphicData uri="http://schemas.openxmlformats.org/presentationml/2006/ole">
            <mc:AlternateContent xmlns:mc="http://schemas.openxmlformats.org/markup-compatibility/2006">
              <mc:Choice xmlns:v="urn:schemas-microsoft-com:vml" Requires="v">
                <p:oleObj spid="_x0000_s36555" name="Equation" r:id="rId7" imgW="1777680" imgH="279360" progId="Equation.DSMT4">
                  <p:embed/>
                </p:oleObj>
              </mc:Choice>
              <mc:Fallback>
                <p:oleObj name="Equation" r:id="rId7" imgW="1777680" imgH="279360" progId="Equation.DSMT4">
                  <p:embed/>
                  <p:pic>
                    <p:nvPicPr>
                      <p:cNvPr id="0" name=""/>
                      <p:cNvPicPr/>
                      <p:nvPr/>
                    </p:nvPicPr>
                    <p:blipFill>
                      <a:blip r:embed="rId8"/>
                      <a:stretch>
                        <a:fillRect/>
                      </a:stretch>
                    </p:blipFill>
                    <p:spPr>
                      <a:xfrm>
                        <a:off x="1853577" y="1407753"/>
                        <a:ext cx="2754427" cy="43707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953400"/>
              </p:ext>
            </p:extLst>
          </p:nvPr>
        </p:nvGraphicFramePr>
        <p:xfrm>
          <a:off x="3923928" y="2090117"/>
          <a:ext cx="236538" cy="258763"/>
        </p:xfrm>
        <a:graphic>
          <a:graphicData uri="http://schemas.openxmlformats.org/presentationml/2006/ole">
            <mc:AlternateContent xmlns:mc="http://schemas.openxmlformats.org/markup-compatibility/2006">
              <mc:Choice xmlns:v="urn:schemas-microsoft-com:vml" Requires="v">
                <p:oleObj spid="_x0000_s36556" name="Equation" r:id="rId9" imgW="152280" imgH="164880" progId="Equation.DSMT4">
                  <p:embed/>
                </p:oleObj>
              </mc:Choice>
              <mc:Fallback>
                <p:oleObj name="Equation" r:id="rId9" imgW="152280" imgH="164880" progId="Equation.DSMT4">
                  <p:embed/>
                  <p:pic>
                    <p:nvPicPr>
                      <p:cNvPr id="0" name=""/>
                      <p:cNvPicPr/>
                      <p:nvPr/>
                    </p:nvPicPr>
                    <p:blipFill>
                      <a:blip r:embed="rId10"/>
                      <a:stretch>
                        <a:fillRect/>
                      </a:stretch>
                    </p:blipFill>
                    <p:spPr>
                      <a:xfrm>
                        <a:off x="3923928" y="2090117"/>
                        <a:ext cx="236538" cy="2587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572675"/>
              </p:ext>
            </p:extLst>
          </p:nvPr>
        </p:nvGraphicFramePr>
        <p:xfrm>
          <a:off x="5365601" y="2031380"/>
          <a:ext cx="790575" cy="317500"/>
        </p:xfrm>
        <a:graphic>
          <a:graphicData uri="http://schemas.openxmlformats.org/presentationml/2006/ole">
            <mc:AlternateContent xmlns:mc="http://schemas.openxmlformats.org/markup-compatibility/2006">
              <mc:Choice xmlns:v="urn:schemas-microsoft-com:vml" Requires="v">
                <p:oleObj spid="_x0000_s36557" name="Equation" r:id="rId11" imgW="507960" imgH="203040" progId="Equation.DSMT4">
                  <p:embed/>
                </p:oleObj>
              </mc:Choice>
              <mc:Fallback>
                <p:oleObj name="Equation" r:id="rId11" imgW="507960" imgH="203040" progId="Equation.DSMT4">
                  <p:embed/>
                  <p:pic>
                    <p:nvPicPr>
                      <p:cNvPr id="0" name=""/>
                      <p:cNvPicPr/>
                      <p:nvPr/>
                    </p:nvPicPr>
                    <p:blipFill>
                      <a:blip r:embed="rId12"/>
                      <a:stretch>
                        <a:fillRect/>
                      </a:stretch>
                    </p:blipFill>
                    <p:spPr>
                      <a:xfrm>
                        <a:off x="5365601" y="2031380"/>
                        <a:ext cx="790575" cy="317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79977402"/>
              </p:ext>
            </p:extLst>
          </p:nvPr>
        </p:nvGraphicFramePr>
        <p:xfrm>
          <a:off x="3954785" y="2376562"/>
          <a:ext cx="257175" cy="260350"/>
        </p:xfrm>
        <a:graphic>
          <a:graphicData uri="http://schemas.openxmlformats.org/presentationml/2006/ole">
            <mc:AlternateContent xmlns:mc="http://schemas.openxmlformats.org/markup-compatibility/2006">
              <mc:Choice xmlns:v="urn:schemas-microsoft-com:vml" Requires="v">
                <p:oleObj spid="_x0000_s36558" name="Equation" r:id="rId13" imgW="164880" imgH="164880" progId="Equation.DSMT4">
                  <p:embed/>
                </p:oleObj>
              </mc:Choice>
              <mc:Fallback>
                <p:oleObj name="Equation" r:id="rId13" imgW="164880" imgH="164880" progId="Equation.DSMT4">
                  <p:embed/>
                  <p:pic>
                    <p:nvPicPr>
                      <p:cNvPr id="0" name=""/>
                      <p:cNvPicPr/>
                      <p:nvPr/>
                    </p:nvPicPr>
                    <p:blipFill>
                      <a:blip r:embed="rId14"/>
                      <a:stretch>
                        <a:fillRect/>
                      </a:stretch>
                    </p:blipFill>
                    <p:spPr>
                      <a:xfrm>
                        <a:off x="3954785" y="2376562"/>
                        <a:ext cx="257175" cy="2603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08295446"/>
              </p:ext>
            </p:extLst>
          </p:nvPr>
        </p:nvGraphicFramePr>
        <p:xfrm>
          <a:off x="3671900" y="3003488"/>
          <a:ext cx="1322388" cy="317500"/>
        </p:xfrm>
        <a:graphic>
          <a:graphicData uri="http://schemas.openxmlformats.org/presentationml/2006/ole">
            <mc:AlternateContent xmlns:mc="http://schemas.openxmlformats.org/markup-compatibility/2006">
              <mc:Choice xmlns:v="urn:schemas-microsoft-com:vml" Requires="v">
                <p:oleObj spid="_x0000_s36559" name="Equation" r:id="rId15" imgW="850680" imgH="203040" progId="Equation.DSMT4">
                  <p:embed/>
                </p:oleObj>
              </mc:Choice>
              <mc:Fallback>
                <p:oleObj name="Equation" r:id="rId15" imgW="850680" imgH="203040" progId="Equation.DSMT4">
                  <p:embed/>
                  <p:pic>
                    <p:nvPicPr>
                      <p:cNvPr id="0" name=""/>
                      <p:cNvPicPr/>
                      <p:nvPr/>
                    </p:nvPicPr>
                    <p:blipFill>
                      <a:blip r:embed="rId16"/>
                      <a:stretch>
                        <a:fillRect/>
                      </a:stretch>
                    </p:blipFill>
                    <p:spPr>
                      <a:xfrm>
                        <a:off x="3671900" y="3003488"/>
                        <a:ext cx="1322388" cy="3175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435913448"/>
              </p:ext>
            </p:extLst>
          </p:nvPr>
        </p:nvGraphicFramePr>
        <p:xfrm>
          <a:off x="1043608" y="2342146"/>
          <a:ext cx="315913" cy="258762"/>
        </p:xfrm>
        <a:graphic>
          <a:graphicData uri="http://schemas.openxmlformats.org/presentationml/2006/ole">
            <mc:AlternateContent xmlns:mc="http://schemas.openxmlformats.org/markup-compatibility/2006">
              <mc:Choice xmlns:v="urn:schemas-microsoft-com:vml" Requires="v">
                <p:oleObj spid="_x0000_s36560" name="Equation" r:id="rId17" imgW="203040" imgH="164880" progId="Equation.DSMT4">
                  <p:embed/>
                </p:oleObj>
              </mc:Choice>
              <mc:Fallback>
                <p:oleObj name="Equation" r:id="rId17" imgW="203040" imgH="164880" progId="Equation.DSMT4">
                  <p:embed/>
                  <p:pic>
                    <p:nvPicPr>
                      <p:cNvPr id="0" name=""/>
                      <p:cNvPicPr/>
                      <p:nvPr/>
                    </p:nvPicPr>
                    <p:blipFill>
                      <a:blip r:embed="rId18"/>
                      <a:stretch>
                        <a:fillRect/>
                      </a:stretch>
                    </p:blipFill>
                    <p:spPr>
                      <a:xfrm>
                        <a:off x="1043608" y="2342146"/>
                        <a:ext cx="315913" cy="258762"/>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845542871"/>
              </p:ext>
            </p:extLst>
          </p:nvPr>
        </p:nvGraphicFramePr>
        <p:xfrm>
          <a:off x="1687513" y="3627438"/>
          <a:ext cx="5799137" cy="377825"/>
        </p:xfrm>
        <a:graphic>
          <a:graphicData uri="http://schemas.openxmlformats.org/presentationml/2006/ole">
            <mc:AlternateContent xmlns:mc="http://schemas.openxmlformats.org/markup-compatibility/2006">
              <mc:Choice xmlns:v="urn:schemas-microsoft-com:vml" Requires="v">
                <p:oleObj spid="_x0000_s36561" name="Equation" r:id="rId19" imgW="3733560" imgH="241200" progId="Equation.DSMT4">
                  <p:embed/>
                </p:oleObj>
              </mc:Choice>
              <mc:Fallback>
                <p:oleObj name="Equation" r:id="rId19" imgW="3733560" imgH="241200" progId="Equation.DSMT4">
                  <p:embed/>
                  <p:pic>
                    <p:nvPicPr>
                      <p:cNvPr id="0" name=""/>
                      <p:cNvPicPr/>
                      <p:nvPr/>
                    </p:nvPicPr>
                    <p:blipFill>
                      <a:blip r:embed="rId20"/>
                      <a:stretch>
                        <a:fillRect/>
                      </a:stretch>
                    </p:blipFill>
                    <p:spPr>
                      <a:xfrm>
                        <a:off x="1687513" y="3627438"/>
                        <a:ext cx="5799137" cy="3778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716272640"/>
              </p:ext>
            </p:extLst>
          </p:nvPr>
        </p:nvGraphicFramePr>
        <p:xfrm>
          <a:off x="4427984" y="2655131"/>
          <a:ext cx="1500187" cy="377825"/>
        </p:xfrm>
        <a:graphic>
          <a:graphicData uri="http://schemas.openxmlformats.org/presentationml/2006/ole">
            <mc:AlternateContent xmlns:mc="http://schemas.openxmlformats.org/markup-compatibility/2006">
              <mc:Choice xmlns:v="urn:schemas-microsoft-com:vml" Requires="v">
                <p:oleObj spid="_x0000_s36562" name="Equation" r:id="rId21" imgW="965160" imgH="241200" progId="Equation.DSMT4">
                  <p:embed/>
                </p:oleObj>
              </mc:Choice>
              <mc:Fallback>
                <p:oleObj name="Equation" r:id="rId21" imgW="965160" imgH="241200" progId="Equation.DSMT4">
                  <p:embed/>
                  <p:pic>
                    <p:nvPicPr>
                      <p:cNvPr id="0" name=""/>
                      <p:cNvPicPr/>
                      <p:nvPr/>
                    </p:nvPicPr>
                    <p:blipFill>
                      <a:blip r:embed="rId22"/>
                      <a:stretch>
                        <a:fillRect/>
                      </a:stretch>
                    </p:blipFill>
                    <p:spPr>
                      <a:xfrm>
                        <a:off x="4427984" y="2655131"/>
                        <a:ext cx="1500187" cy="3778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149069318"/>
              </p:ext>
            </p:extLst>
          </p:nvPr>
        </p:nvGraphicFramePr>
        <p:xfrm>
          <a:off x="7236296" y="2979738"/>
          <a:ext cx="1895475" cy="377825"/>
        </p:xfrm>
        <a:graphic>
          <a:graphicData uri="http://schemas.openxmlformats.org/presentationml/2006/ole">
            <mc:AlternateContent xmlns:mc="http://schemas.openxmlformats.org/markup-compatibility/2006">
              <mc:Choice xmlns:v="urn:schemas-microsoft-com:vml" Requires="v">
                <p:oleObj spid="_x0000_s36563" name="Equation" r:id="rId23" imgW="1218960" imgH="241200" progId="Equation.DSMT4">
                  <p:embed/>
                </p:oleObj>
              </mc:Choice>
              <mc:Fallback>
                <p:oleObj name="Equation" r:id="rId23" imgW="1218960" imgH="241200" progId="Equation.DSMT4">
                  <p:embed/>
                  <p:pic>
                    <p:nvPicPr>
                      <p:cNvPr id="0" name=""/>
                      <p:cNvPicPr/>
                      <p:nvPr/>
                    </p:nvPicPr>
                    <p:blipFill>
                      <a:blip r:embed="rId24"/>
                      <a:stretch>
                        <a:fillRect/>
                      </a:stretch>
                    </p:blipFill>
                    <p:spPr>
                      <a:xfrm>
                        <a:off x="7236296" y="2979738"/>
                        <a:ext cx="1895475" cy="3778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212250710"/>
              </p:ext>
            </p:extLst>
          </p:nvPr>
        </p:nvGraphicFramePr>
        <p:xfrm>
          <a:off x="863588" y="3320988"/>
          <a:ext cx="217488" cy="258763"/>
        </p:xfrm>
        <a:graphic>
          <a:graphicData uri="http://schemas.openxmlformats.org/presentationml/2006/ole">
            <mc:AlternateContent xmlns:mc="http://schemas.openxmlformats.org/markup-compatibility/2006">
              <mc:Choice xmlns:v="urn:schemas-microsoft-com:vml" Requires="v">
                <p:oleObj spid="_x0000_s36564" name="Equation" r:id="rId25" imgW="139680" imgH="164880" progId="Equation.DSMT4">
                  <p:embed/>
                </p:oleObj>
              </mc:Choice>
              <mc:Fallback>
                <p:oleObj name="Equation" r:id="rId25" imgW="139680" imgH="164880" progId="Equation.DSMT4">
                  <p:embed/>
                  <p:pic>
                    <p:nvPicPr>
                      <p:cNvPr id="0" name=""/>
                      <p:cNvPicPr/>
                      <p:nvPr/>
                    </p:nvPicPr>
                    <p:blipFill>
                      <a:blip r:embed="rId26"/>
                      <a:stretch>
                        <a:fillRect/>
                      </a:stretch>
                    </p:blipFill>
                    <p:spPr>
                      <a:xfrm>
                        <a:off x="863588" y="3320988"/>
                        <a:ext cx="217488" cy="258763"/>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20387694"/>
              </p:ext>
            </p:extLst>
          </p:nvPr>
        </p:nvGraphicFramePr>
        <p:xfrm>
          <a:off x="3926148" y="3389945"/>
          <a:ext cx="177800" cy="219075"/>
        </p:xfrm>
        <a:graphic>
          <a:graphicData uri="http://schemas.openxmlformats.org/presentationml/2006/ole">
            <mc:AlternateContent xmlns:mc="http://schemas.openxmlformats.org/markup-compatibility/2006">
              <mc:Choice xmlns:v="urn:schemas-microsoft-com:vml" Requires="v">
                <p:oleObj spid="_x0000_s36565" name="Equation" r:id="rId27" imgW="114120" imgH="139680" progId="Equation.DSMT4">
                  <p:embed/>
                </p:oleObj>
              </mc:Choice>
              <mc:Fallback>
                <p:oleObj name="Equation" r:id="rId27" imgW="114120" imgH="139680" progId="Equation.DSMT4">
                  <p:embed/>
                  <p:pic>
                    <p:nvPicPr>
                      <p:cNvPr id="0" name=""/>
                      <p:cNvPicPr/>
                      <p:nvPr/>
                    </p:nvPicPr>
                    <p:blipFill>
                      <a:blip r:embed="rId28"/>
                      <a:stretch>
                        <a:fillRect/>
                      </a:stretch>
                    </p:blipFill>
                    <p:spPr>
                      <a:xfrm>
                        <a:off x="3926148" y="3389945"/>
                        <a:ext cx="177800" cy="21907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25942333"/>
              </p:ext>
            </p:extLst>
          </p:nvPr>
        </p:nvGraphicFramePr>
        <p:xfrm>
          <a:off x="3197225" y="4367213"/>
          <a:ext cx="5924550" cy="357187"/>
        </p:xfrm>
        <a:graphic>
          <a:graphicData uri="http://schemas.openxmlformats.org/presentationml/2006/ole">
            <mc:AlternateContent xmlns:mc="http://schemas.openxmlformats.org/markup-compatibility/2006">
              <mc:Choice xmlns:v="urn:schemas-microsoft-com:vml" Requires="v">
                <p:oleObj spid="_x0000_s36566" name="Equation" r:id="rId29" imgW="3822480" imgH="228600" progId="Equation.DSMT4">
                  <p:embed/>
                </p:oleObj>
              </mc:Choice>
              <mc:Fallback>
                <p:oleObj name="Equation" r:id="rId29" imgW="3822480" imgH="228600" progId="Equation.DSMT4">
                  <p:embed/>
                  <p:pic>
                    <p:nvPicPr>
                      <p:cNvPr id="0" name=""/>
                      <p:cNvPicPr/>
                      <p:nvPr/>
                    </p:nvPicPr>
                    <p:blipFill>
                      <a:blip r:embed="rId30"/>
                      <a:stretch>
                        <a:fillRect/>
                      </a:stretch>
                    </p:blipFill>
                    <p:spPr>
                      <a:xfrm>
                        <a:off x="3197225" y="4367213"/>
                        <a:ext cx="5924550" cy="357187"/>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16747965"/>
              </p:ext>
            </p:extLst>
          </p:nvPr>
        </p:nvGraphicFramePr>
        <p:xfrm>
          <a:off x="773113" y="5354638"/>
          <a:ext cx="2611437" cy="377825"/>
        </p:xfrm>
        <a:graphic>
          <a:graphicData uri="http://schemas.openxmlformats.org/presentationml/2006/ole">
            <mc:AlternateContent xmlns:mc="http://schemas.openxmlformats.org/markup-compatibility/2006">
              <mc:Choice xmlns:v="urn:schemas-microsoft-com:vml" Requires="v">
                <p:oleObj spid="_x0000_s36567" name="Equation" r:id="rId31" imgW="1676160" imgH="241200" progId="Equation.DSMT4">
                  <p:embed/>
                </p:oleObj>
              </mc:Choice>
              <mc:Fallback>
                <p:oleObj name="Equation" r:id="rId31" imgW="1676160" imgH="241200" progId="Equation.DSMT4">
                  <p:embed/>
                  <p:pic>
                    <p:nvPicPr>
                      <p:cNvPr id="0" name=""/>
                      <p:cNvPicPr/>
                      <p:nvPr/>
                    </p:nvPicPr>
                    <p:blipFill>
                      <a:blip r:embed="rId32"/>
                      <a:stretch>
                        <a:fillRect/>
                      </a:stretch>
                    </p:blipFill>
                    <p:spPr>
                      <a:xfrm>
                        <a:off x="773113" y="5354638"/>
                        <a:ext cx="2611437" cy="37782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187141395"/>
              </p:ext>
            </p:extLst>
          </p:nvPr>
        </p:nvGraphicFramePr>
        <p:xfrm>
          <a:off x="1937531" y="5050445"/>
          <a:ext cx="5838825" cy="358775"/>
        </p:xfrm>
        <a:graphic>
          <a:graphicData uri="http://schemas.openxmlformats.org/presentationml/2006/ole">
            <mc:AlternateContent xmlns:mc="http://schemas.openxmlformats.org/markup-compatibility/2006">
              <mc:Choice xmlns:v="urn:schemas-microsoft-com:vml" Requires="v">
                <p:oleObj spid="_x0000_s36568" name="Equation" r:id="rId33" imgW="3746160" imgH="228600" progId="Equation.DSMT4">
                  <p:embed/>
                </p:oleObj>
              </mc:Choice>
              <mc:Fallback>
                <p:oleObj name="Equation" r:id="rId33" imgW="3746160" imgH="228600" progId="Equation.DSMT4">
                  <p:embed/>
                  <p:pic>
                    <p:nvPicPr>
                      <p:cNvPr id="0" name=""/>
                      <p:cNvPicPr/>
                      <p:nvPr/>
                    </p:nvPicPr>
                    <p:blipFill>
                      <a:blip r:embed="rId34"/>
                      <a:stretch>
                        <a:fillRect/>
                      </a:stretch>
                    </p:blipFill>
                    <p:spPr>
                      <a:xfrm>
                        <a:off x="1937531" y="5050445"/>
                        <a:ext cx="5838825" cy="358775"/>
                      </a:xfrm>
                      <a:prstGeom prst="rect">
                        <a:avLst/>
                      </a:prstGeom>
                    </p:spPr>
                  </p:pic>
                </p:oleObj>
              </mc:Fallback>
            </mc:AlternateContent>
          </a:graphicData>
        </a:graphic>
      </p:graphicFrame>
      <p:pic>
        <p:nvPicPr>
          <p:cNvPr id="19076" name="Picture 644" descr="https://static01.nyt.com/images/2015/08/22/us/22bekenstein-2-obit/22bekenstein-2-obit-blog427.jpg"/>
          <p:cNvPicPr>
            <a:picLocks noChangeAspect="1" noChangeArrowheads="1"/>
          </p:cNvPicPr>
          <p:nvPr/>
        </p:nvPicPr>
        <p:blipFill rotWithShape="1">
          <a:blip r:embed="rId35">
            <a:extLst>
              <a:ext uri="{28A0092B-C50C-407E-A947-70E740481C1C}">
                <a14:useLocalDpi xmlns:a14="http://schemas.microsoft.com/office/drawing/2010/main" val="0"/>
              </a:ext>
            </a:extLst>
          </a:blip>
          <a:srcRect l="28049" t="13906" r="26980" b="45692"/>
          <a:stretch/>
        </p:blipFill>
        <p:spPr bwMode="auto">
          <a:xfrm>
            <a:off x="0" y="332656"/>
            <a:ext cx="935596" cy="11694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696236" y="5409220"/>
            <a:ext cx="1603751" cy="1116124"/>
          </a:xfrm>
          <a:prstGeom prst="rect">
            <a:avLst/>
          </a:prstGeom>
        </p:spPr>
      </p:pic>
      <p:pic>
        <p:nvPicPr>
          <p:cNvPr id="19204" name="Picture 772" descr="https://www.poets.org/sites/default/files/styles/286x289/public/images/biographies/lcarroll.jpg?itok=hb_EcvN8"/>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8684" t="-1" r="4043" b="10310"/>
          <a:stretch/>
        </p:blipFill>
        <p:spPr bwMode="auto">
          <a:xfrm>
            <a:off x="5726795" y="5481228"/>
            <a:ext cx="955949" cy="99271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755576" y="5373216"/>
            <a:ext cx="2664296" cy="3240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334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5292" y="512676"/>
            <a:ext cx="9077792" cy="611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eaLnBrk="1" hangingPunct="1"/>
            <a:r>
              <a:rPr lang="en-US" sz="1800" dirty="0">
                <a:solidFill>
                  <a:srgbClr val="FF0000"/>
                </a:solidFill>
              </a:rPr>
              <a:t>If space is grainy on the Planck scale (J.A. Wheeler, </a:t>
            </a:r>
            <a:r>
              <a:rPr lang="en-US" sz="1800" i="1" dirty="0" err="1">
                <a:solidFill>
                  <a:srgbClr val="FF0000"/>
                </a:solidFill>
                <a:hlinkClick r:id="rId3"/>
              </a:rPr>
              <a:t>Geometrodynamics</a:t>
            </a:r>
            <a:r>
              <a:rPr lang="en-US" sz="1800" dirty="0">
                <a:solidFill>
                  <a:srgbClr val="FF0000"/>
                </a:solidFill>
              </a:rPr>
              <a:t>),  a tiny displacement would be impossible, and the single photon                                    would not be transmitted, but would be reflected                                               (according to </a:t>
            </a:r>
            <a:r>
              <a:rPr lang="en-US" sz="1800" dirty="0" err="1">
                <a:solidFill>
                  <a:srgbClr val="FF0000"/>
                </a:solidFill>
              </a:rPr>
              <a:t>Bekenstein</a:t>
            </a:r>
            <a:r>
              <a:rPr lang="en-US" sz="1800" dirty="0">
                <a:solidFill>
                  <a:srgbClr val="FF0000"/>
                </a:solidFill>
              </a:rPr>
              <a:t>).</a:t>
            </a:r>
          </a:p>
          <a:p>
            <a:pPr eaLnBrk="1" hangingPunct="1"/>
            <a:endParaRPr lang="en-US" sz="3200" dirty="0"/>
          </a:p>
          <a:p>
            <a:pPr eaLnBrk="1" hangingPunct="1"/>
            <a:r>
              <a:rPr lang="en-US" sz="1800" dirty="0"/>
              <a:t>Hence, if the transmission coefficient of the window is smaller for a single photon than for a pulse, this could be evidence that space is grainy on the Planck scale. </a:t>
            </a:r>
          </a:p>
          <a:p>
            <a:pPr eaLnBrk="1" hangingPunct="1"/>
            <a:endParaRPr lang="en-US" sz="1800" dirty="0">
              <a:solidFill>
                <a:srgbClr val="FF0000"/>
              </a:solidFill>
            </a:endParaRPr>
          </a:p>
          <a:p>
            <a:pPr eaLnBrk="1" hangingPunct="1"/>
            <a:endParaRPr lang="en-US" sz="1800" dirty="0">
              <a:solidFill>
                <a:srgbClr val="FF0000"/>
              </a:solidFill>
            </a:endParaRPr>
          </a:p>
          <a:p>
            <a:pPr eaLnBrk="1" hangingPunct="1"/>
            <a:r>
              <a:rPr lang="en-US" sz="1800" dirty="0">
                <a:solidFill>
                  <a:srgbClr val="FF0000"/>
                </a:solidFill>
              </a:rPr>
              <a:t>But, “Unperformed experiments have no results.” </a:t>
            </a:r>
          </a:p>
          <a:p>
            <a:pPr eaLnBrk="1" hangingPunct="1"/>
            <a:r>
              <a:rPr lang="en-US" sz="1800" i="1" dirty="0">
                <a:solidFill>
                  <a:srgbClr val="FF0000"/>
                </a:solidFill>
              </a:rPr>
              <a:t>                        </a:t>
            </a:r>
            <a:r>
              <a:rPr lang="en-US" sz="1600" i="1" dirty="0"/>
              <a:t>A. Peres, </a:t>
            </a:r>
            <a:r>
              <a:rPr lang="en-US" sz="1600" i="1" dirty="0">
                <a:hlinkClick r:id="rId4"/>
              </a:rPr>
              <a:t>Am. J. Phys. </a:t>
            </a:r>
            <a:r>
              <a:rPr lang="en-US" sz="1600" b="1" i="1" dirty="0">
                <a:hlinkClick r:id="rId4"/>
              </a:rPr>
              <a:t>46</a:t>
            </a:r>
            <a:r>
              <a:rPr lang="en-US" sz="1600" i="1" dirty="0">
                <a:hlinkClick r:id="rId4"/>
              </a:rPr>
              <a:t>, 745 (1978)</a:t>
            </a:r>
            <a:endParaRPr lang="en-US" sz="1600" i="1" dirty="0">
              <a:solidFill>
                <a:srgbClr val="FF0000"/>
              </a:solidFill>
            </a:endParaRPr>
          </a:p>
          <a:p>
            <a:pPr eaLnBrk="1" hangingPunct="1"/>
            <a:endParaRPr lang="en-US" sz="1800" dirty="0"/>
          </a:p>
          <a:p>
            <a:pPr eaLnBrk="1" hangingPunct="1"/>
            <a:r>
              <a:rPr lang="en-US" sz="1800" dirty="0"/>
              <a:t>Quantum (gravity) factoid: Unless the experiment includes a measurement of the displacement       accurate to the Planck scale, then the center of mass of the block does not actually have the tiny displacement that might be forbidden by the graininess of space.</a:t>
            </a:r>
          </a:p>
          <a:p>
            <a:pPr eaLnBrk="1" hangingPunct="1"/>
            <a:endParaRPr lang="en-US" sz="1600" i="1" dirty="0">
              <a:solidFill>
                <a:srgbClr val="FF0000"/>
              </a:solidFill>
            </a:endParaRPr>
          </a:p>
          <a:p>
            <a:pPr eaLnBrk="1" hangingPunct="1"/>
            <a:r>
              <a:rPr lang="en-US" sz="1600" i="1" dirty="0">
                <a:solidFill>
                  <a:srgbClr val="FF0000"/>
                </a:solidFill>
              </a:rPr>
              <a:t>                               </a:t>
            </a:r>
            <a:r>
              <a:rPr lang="en-US" sz="1600" i="1" dirty="0">
                <a:solidFill>
                  <a:srgbClr val="FF0000"/>
                </a:solidFill>
                <a:hlinkClick r:id="rId5"/>
              </a:rPr>
              <a:t>http://kirkmcd.princeton.edu/examples/bekenstein.pdf </a:t>
            </a:r>
            <a:endParaRPr lang="en-US" sz="1600" i="1" dirty="0">
              <a:solidFill>
                <a:srgbClr val="FF0000"/>
              </a:solidFill>
            </a:endParaRPr>
          </a:p>
          <a:p>
            <a:pPr eaLnBrk="1" hangingPunct="1"/>
            <a:r>
              <a:rPr lang="en-US" sz="1600" dirty="0">
                <a:solidFill>
                  <a:srgbClr val="FF0000"/>
                </a:solidFill>
              </a:rPr>
              <a:t>                              includes additional comments as to why the answer is NO.</a:t>
            </a:r>
          </a:p>
        </p:txBody>
      </p:sp>
      <p:sp>
        <p:nvSpPr>
          <p:cNvPr id="2" name="AutoShape 4" descr="http://i.stack.imgur.com/8wu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2"/>
          <p:cNvSpPr txBox="1">
            <a:spLocks noChangeArrowheads="1"/>
          </p:cNvSpPr>
          <p:nvPr/>
        </p:nvSpPr>
        <p:spPr bwMode="auto">
          <a:xfrm>
            <a:off x="10319" y="23218"/>
            <a:ext cx="9144000"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0000FF"/>
                </a:solidFill>
                <a:latin typeface="Comic Sans MS" pitchFamily="66" charset="0"/>
              </a:defRPr>
            </a:lvl1pPr>
            <a:lvl2pPr marL="742950" indent="-285750" eaLnBrk="0" hangingPunct="0">
              <a:defRPr sz="2400">
                <a:solidFill>
                  <a:srgbClr val="0000FF"/>
                </a:solidFill>
                <a:latin typeface="Comic Sans MS" pitchFamily="66" charset="0"/>
              </a:defRPr>
            </a:lvl2pPr>
            <a:lvl3pPr marL="1143000" indent="-228600" eaLnBrk="0" hangingPunct="0">
              <a:defRPr sz="2400">
                <a:solidFill>
                  <a:srgbClr val="0000FF"/>
                </a:solidFill>
                <a:latin typeface="Comic Sans MS" pitchFamily="66" charset="0"/>
              </a:defRPr>
            </a:lvl3pPr>
            <a:lvl4pPr marL="1600200" indent="-228600" eaLnBrk="0" hangingPunct="0">
              <a:defRPr sz="2400">
                <a:solidFill>
                  <a:srgbClr val="0000FF"/>
                </a:solidFill>
                <a:latin typeface="Comic Sans MS" pitchFamily="66" charset="0"/>
              </a:defRPr>
            </a:lvl4pPr>
            <a:lvl5pPr marL="2057400" indent="-228600" eaLnBrk="0" hangingPunct="0">
              <a:defRPr sz="2400">
                <a:solidFill>
                  <a:srgbClr val="0000FF"/>
                </a:solidFill>
                <a:latin typeface="Comic Sans MS" pitchFamily="66" charset="0"/>
              </a:defRPr>
            </a:lvl5pPr>
            <a:lvl6pPr marL="2514600" indent="-228600" eaLnBrk="0" fontAlgn="base" hangingPunct="0">
              <a:spcBef>
                <a:spcPct val="20000"/>
              </a:spcBef>
              <a:spcAft>
                <a:spcPct val="0"/>
              </a:spcAft>
              <a:defRPr sz="2400">
                <a:solidFill>
                  <a:srgbClr val="0000FF"/>
                </a:solidFill>
                <a:latin typeface="Comic Sans MS" pitchFamily="66" charset="0"/>
              </a:defRPr>
            </a:lvl6pPr>
            <a:lvl7pPr marL="2971800" indent="-228600" eaLnBrk="0" fontAlgn="base" hangingPunct="0">
              <a:spcBef>
                <a:spcPct val="20000"/>
              </a:spcBef>
              <a:spcAft>
                <a:spcPct val="0"/>
              </a:spcAft>
              <a:defRPr sz="2400">
                <a:solidFill>
                  <a:srgbClr val="0000FF"/>
                </a:solidFill>
                <a:latin typeface="Comic Sans MS" pitchFamily="66" charset="0"/>
              </a:defRPr>
            </a:lvl7pPr>
            <a:lvl8pPr marL="3429000" indent="-228600" eaLnBrk="0" fontAlgn="base" hangingPunct="0">
              <a:spcBef>
                <a:spcPct val="20000"/>
              </a:spcBef>
              <a:spcAft>
                <a:spcPct val="0"/>
              </a:spcAft>
              <a:defRPr sz="2400">
                <a:solidFill>
                  <a:srgbClr val="0000FF"/>
                </a:solidFill>
                <a:latin typeface="Comic Sans MS" pitchFamily="66" charset="0"/>
              </a:defRPr>
            </a:lvl8pPr>
            <a:lvl9pPr marL="3886200" indent="-228600" eaLnBrk="0" fontAlgn="base" hangingPunct="0">
              <a:spcBef>
                <a:spcPct val="20000"/>
              </a:spcBef>
              <a:spcAft>
                <a:spcPct val="0"/>
              </a:spcAft>
              <a:defRPr sz="2400">
                <a:solidFill>
                  <a:srgbClr val="0000FF"/>
                </a:solidFill>
                <a:latin typeface="Comic Sans MS" pitchFamily="66" charset="0"/>
              </a:defRPr>
            </a:lvl9pPr>
          </a:lstStyle>
          <a:p>
            <a:pPr algn="ctr">
              <a:spcBef>
                <a:spcPct val="0"/>
              </a:spcBef>
            </a:pPr>
            <a:r>
              <a:rPr lang="en-US" sz="2000" dirty="0"/>
              <a:t>Does Looking thru a Window Involve Physics at the Planck Scale?</a:t>
            </a:r>
            <a:endParaRPr lang="en-US" sz="2000" dirty="0">
              <a:ea typeface="宋体" pitchFamily="2" charset="-12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811665492"/>
              </p:ext>
            </p:extLst>
          </p:nvPr>
        </p:nvGraphicFramePr>
        <p:xfrm>
          <a:off x="1475656" y="4778288"/>
          <a:ext cx="404812" cy="342900"/>
        </p:xfrm>
        <a:graphic>
          <a:graphicData uri="http://schemas.openxmlformats.org/presentationml/2006/ole">
            <mc:AlternateContent xmlns:mc="http://schemas.openxmlformats.org/markup-compatibility/2006">
              <mc:Choice xmlns:v="urn:schemas-microsoft-com:vml" Requires="v">
                <p:oleObj spid="_x0000_s19581" name="Equation" r:id="rId6" imgW="241200" imgH="203040" progId="Equation.DSMT4">
                  <p:embed/>
                </p:oleObj>
              </mc:Choice>
              <mc:Fallback>
                <p:oleObj name="Equation" r:id="rId6" imgW="241200" imgH="203040" progId="Equation.DSMT4">
                  <p:embed/>
                  <p:pic>
                    <p:nvPicPr>
                      <p:cNvPr id="0" name=""/>
                      <p:cNvPicPr/>
                      <p:nvPr/>
                    </p:nvPicPr>
                    <p:blipFill>
                      <a:blip r:embed="rId7"/>
                      <a:stretch>
                        <a:fillRect/>
                      </a:stretch>
                    </p:blipFill>
                    <p:spPr>
                      <a:xfrm>
                        <a:off x="1475656" y="4778288"/>
                        <a:ext cx="404812" cy="342900"/>
                      </a:xfrm>
                      <a:prstGeom prst="rect">
                        <a:avLst/>
                      </a:prstGeom>
                    </p:spPr>
                  </p:pic>
                </p:oleObj>
              </mc:Fallback>
            </mc:AlternateContent>
          </a:graphicData>
        </a:graphic>
      </p:graphicFrame>
      <p:pic>
        <p:nvPicPr>
          <p:cNvPr id="19500" name="Picture 44" descr="https://image.slidesharecdn.com/ted-dijkgraaf-091217065703-phpapp02/95/robbert-dijkgraaf-22-728.jpg?cb=126103316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572" t="7723" r="3439" b="4364"/>
          <a:stretch/>
        </p:blipFill>
        <p:spPr bwMode="auto">
          <a:xfrm>
            <a:off x="7200292" y="861035"/>
            <a:ext cx="1872208" cy="1356672"/>
          </a:xfrm>
          <a:prstGeom prst="rect">
            <a:avLst/>
          </a:prstGeom>
          <a:noFill/>
          <a:extLst>
            <a:ext uri="{909E8E84-426E-40DD-AFC4-6F175D3DCCD1}">
              <a14:hiddenFill xmlns:a14="http://schemas.microsoft.com/office/drawing/2010/main">
                <a:solidFill>
                  <a:srgbClr val="FFFFFF"/>
                </a:solidFill>
              </a14:hiddenFill>
            </a:ext>
          </a:extLst>
        </p:spPr>
      </p:pic>
      <p:pic>
        <p:nvPicPr>
          <p:cNvPr id="19507" name="Picture 51" descr="Image result for john archibald wheeler"/>
          <p:cNvPicPr>
            <a:picLocks noChangeAspect="1" noChangeArrowheads="1"/>
          </p:cNvPicPr>
          <p:nvPr/>
        </p:nvPicPr>
        <p:blipFill rotWithShape="1">
          <a:blip r:embed="rId9">
            <a:extLst>
              <a:ext uri="{28A0092B-C50C-407E-A947-70E740481C1C}">
                <a14:useLocalDpi xmlns:a14="http://schemas.microsoft.com/office/drawing/2010/main" val="0"/>
              </a:ext>
            </a:extLst>
          </a:blip>
          <a:srcRect l="10002" t="2230" r="9999" b="10270"/>
          <a:stretch/>
        </p:blipFill>
        <p:spPr bwMode="auto">
          <a:xfrm>
            <a:off x="6192180" y="879917"/>
            <a:ext cx="972108" cy="1360951"/>
          </a:xfrm>
          <a:prstGeom prst="rect">
            <a:avLst/>
          </a:prstGeom>
          <a:noFill/>
          <a:extLst>
            <a:ext uri="{909E8E84-426E-40DD-AFC4-6F175D3DCCD1}">
              <a14:hiddenFill xmlns:a14="http://schemas.microsoft.com/office/drawing/2010/main">
                <a:solidFill>
                  <a:srgbClr val="FFFFFF"/>
                </a:solidFill>
              </a14:hiddenFill>
            </a:ext>
          </a:extLst>
        </p:spPr>
      </p:pic>
      <p:pic>
        <p:nvPicPr>
          <p:cNvPr id="19510" name="Picture 54" descr="Image result for asher pere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02210" y="2924944"/>
            <a:ext cx="3442882" cy="162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89322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49204</TotalTime>
  <Words>6726</Words>
  <Application>Microsoft Office PowerPoint</Application>
  <PresentationFormat>On-screen Show (4:3)</PresentationFormat>
  <Paragraphs>656</Paragraphs>
  <Slides>42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42</vt:i4>
      </vt:variant>
    </vt:vector>
  </HeadingPairs>
  <TitlesOfParts>
    <vt:vector size="54" baseType="lpstr">
      <vt:lpstr>Arial</vt:lpstr>
      <vt:lpstr>Calibri</vt:lpstr>
      <vt:lpstr>Cambria Math</vt:lpstr>
      <vt:lpstr>Comic Sans MS</vt:lpstr>
      <vt:lpstr>Symbol</vt:lpstr>
      <vt:lpstr>Times New Roman</vt:lpstr>
      <vt:lpstr>1_Custom Design</vt:lpstr>
      <vt:lpstr>Equation</vt:lpstr>
      <vt:lpstr>MathType 6.0 Equation</vt:lpstr>
      <vt:lpstr>Image</vt:lpstr>
      <vt:lpstr>Acrobat Document</vt:lpstr>
      <vt:lpstr>AutoCAD Drawing</vt:lpstr>
      <vt:lpstr>Can Standard Model Neutrinos  Be Majorana States?  and Other Puzzlers Inspired by Adrian Melissinos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targettrans63</dc:title>
  <dc:creator>Kirk McDonald</dc:creator>
  <cp:lastModifiedBy>Kirk T. McDonald</cp:lastModifiedBy>
  <cp:revision>873</cp:revision>
  <cp:lastPrinted>2021-03-04T21:54:47Z</cp:lastPrinted>
  <dcterms:created xsi:type="dcterms:W3CDTF">2007-03-05T16:41:11Z</dcterms:created>
  <dcterms:modified xsi:type="dcterms:W3CDTF">2021-03-04T21:55:25Z</dcterms:modified>
</cp:coreProperties>
</file>