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6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Objects="1">
      <p:cViewPr varScale="1">
        <p:scale>
          <a:sx n="99" d="100"/>
          <a:sy n="9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E074-383F-4417-A7D3-0AC6C18256B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CA79-2CB0-4F45-86A6-1BCB40D1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0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E074-383F-4417-A7D3-0AC6C18256B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CA79-2CB0-4F45-86A6-1BCB40D1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9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E074-383F-4417-A7D3-0AC6C18256B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CA79-2CB0-4F45-86A6-1BCB40D1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8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E074-383F-4417-A7D3-0AC6C18256B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CA79-2CB0-4F45-86A6-1BCB40D1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3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E074-383F-4417-A7D3-0AC6C18256B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CA79-2CB0-4F45-86A6-1BCB40D1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3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E074-383F-4417-A7D3-0AC6C18256B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CA79-2CB0-4F45-86A6-1BCB40D1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8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E074-383F-4417-A7D3-0AC6C18256B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CA79-2CB0-4F45-86A6-1BCB40D1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E074-383F-4417-A7D3-0AC6C18256B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CA79-2CB0-4F45-86A6-1BCB40D1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E074-383F-4417-A7D3-0AC6C18256B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CA79-2CB0-4F45-86A6-1BCB40D1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5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E074-383F-4417-A7D3-0AC6C18256B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CA79-2CB0-4F45-86A6-1BCB40D1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E074-383F-4417-A7D3-0AC6C18256B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CA79-2CB0-4F45-86A6-1BCB40D1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4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4E074-383F-4417-A7D3-0AC6C18256B8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BCA79-2CB0-4F45-86A6-1BCB40D13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1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kirkmcd.princeton.edu/examples/EP/majorana_nc_14_171_37.pdf" TargetMode="External"/><Relationship Id="rId3" Type="http://schemas.openxmlformats.org/officeDocument/2006/relationships/hyperlink" Target="http://kirkmcd.princeton.edu/examples/majorana.pdf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hysics.princeton.edu/~mcdonald/examples/majorana_170811.pptx" TargetMode="External"/><Relationship Id="rId5" Type="http://schemas.openxmlformats.org/officeDocument/2006/relationships/hyperlink" Target="http://physics.princeton.edu/~mcdonald/examples/majorana_poster_lp17_v7.pptx" TargetMode="External"/><Relationship Id="rId4" Type="http://schemas.openxmlformats.org/officeDocument/2006/relationships/hyperlink" Target="http://kirkmcd.princeton.edu/examples/majorana_170307.pptx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-1"/>
            <a:ext cx="914400" cy="101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-109728" y="-155448"/>
            <a:ext cx="9363456" cy="27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8819" tIns="219410" rIns="438819" bIns="219410">
            <a:spAutoFit/>
          </a:bodyPr>
          <a:lstStyle>
            <a:lvl1pPr defTabSz="43862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43862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3333FF"/>
                </a:solidFill>
                <a:latin typeface="Comic Sans MS" panose="030F0702030302020204" pitchFamily="66" charset="0"/>
              </a:rPr>
              <a:t>Past Experiments Exclude Light </a:t>
            </a:r>
            <a:r>
              <a:rPr lang="en-US" dirty="0" err="1">
                <a:solidFill>
                  <a:srgbClr val="3333FF"/>
                </a:solidFill>
                <a:latin typeface="Comic Sans MS" panose="030F0702030302020204" pitchFamily="66" charset="0"/>
              </a:rPr>
              <a:t>Majorana</a:t>
            </a:r>
            <a:r>
              <a:rPr lang="en-US" dirty="0">
                <a:solidFill>
                  <a:srgbClr val="3333FF"/>
                </a:solidFill>
                <a:latin typeface="Comic Sans MS" panose="030F0702030302020204" pitchFamily="66" charset="0"/>
              </a:rPr>
              <a:t> Neutrinos</a:t>
            </a:r>
            <a:endParaRPr lang="en-US" b="1" dirty="0">
              <a:solidFill>
                <a:srgbClr val="3333FF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i="1" dirty="0">
                <a:solidFill>
                  <a:srgbClr val="FF0000"/>
                </a:solidFill>
                <a:latin typeface="Comic Sans MS" panose="030F0702030302020204" pitchFamily="66" charset="0"/>
              </a:rPr>
              <a:t>(Lepton Photon 2017, August 11, Guangzhou)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000" dirty="0">
                <a:latin typeface="Comic Sans MS" panose="030F0702030302020204" pitchFamily="66" charset="0"/>
                <a:cs typeface="Times New Roman" charset="0"/>
              </a:rPr>
              <a:t>U. Akhouri,</a:t>
            </a:r>
            <a:r>
              <a:rPr lang="en-GB" sz="2000" baseline="30000" dirty="0">
                <a:latin typeface="Comic Sans MS" panose="030F0702030302020204" pitchFamily="66" charset="0"/>
                <a:cs typeface="Times New Roman" charset="0"/>
              </a:rPr>
              <a:t>1</a:t>
            </a:r>
            <a:r>
              <a:rPr lang="en-GB" sz="2000" dirty="0">
                <a:latin typeface="Comic Sans MS" panose="030F0702030302020204" pitchFamily="66" charset="0"/>
                <a:cs typeface="Times New Roman" charset="0"/>
              </a:rPr>
              <a:t> K.T. McDonald</a:t>
            </a:r>
            <a:r>
              <a:rPr lang="en-GB" sz="2000" baseline="30000" dirty="0">
                <a:latin typeface="Comic Sans MS" panose="030F0702030302020204" pitchFamily="66" charset="0"/>
                <a:cs typeface="Times New Roman" charset="0"/>
              </a:rPr>
              <a:t>2 </a:t>
            </a:r>
            <a:endParaRPr lang="en-US" sz="2000" baseline="30000" dirty="0">
              <a:latin typeface="Comic Sans MS" panose="030F0702030302020204" pitchFamily="66" charset="0"/>
              <a:cs typeface="Times New Roman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i="1" baseline="30000" dirty="0">
                <a:solidFill>
                  <a:srgbClr val="3399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</a:t>
            </a:r>
            <a:r>
              <a:rPr lang="en-US" altLang="en-US" sz="1800" i="1" dirty="0">
                <a:solidFill>
                  <a:srgbClr val="3399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 Delhi, New Delhi, 10021 India, </a:t>
            </a:r>
            <a:r>
              <a:rPr lang="en-US" altLang="en-US" sz="1800" i="1" baseline="30000" dirty="0">
                <a:solidFill>
                  <a:srgbClr val="3399FF"/>
                </a:solidFill>
                <a:latin typeface="Comic Sans MS" panose="030F0702030302020204" pitchFamily="66" charset="0"/>
                <a:cs typeface="Times New Roman" charset="0"/>
              </a:rPr>
              <a:t>2</a:t>
            </a:r>
            <a:r>
              <a:rPr lang="en-US" sz="1800" i="1" dirty="0">
                <a:solidFill>
                  <a:srgbClr val="3399FF"/>
                </a:solidFill>
                <a:latin typeface="Comic Sans MS" panose="030F0702030302020204" pitchFamily="66" charset="0"/>
                <a:cs typeface="Times New Roman" charset="0"/>
              </a:rPr>
              <a:t>Princeton U,</a:t>
            </a:r>
            <a:r>
              <a:rPr lang="fr-FR" sz="1800" i="1" dirty="0">
                <a:solidFill>
                  <a:srgbClr val="3399FF"/>
                </a:solidFill>
                <a:latin typeface="Comic Sans MS" panose="030F0702030302020204" pitchFamily="66" charset="0"/>
                <a:cs typeface="Times New Roman" charset="0"/>
              </a:rPr>
              <a:t> Princeton, NJ 08544 USA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400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charset="0"/>
                <a:hlinkClick r:id="rId3"/>
              </a:rPr>
              <a:t>http://kirkmcd.princeton.edu/examples/majorana.pdf</a:t>
            </a:r>
            <a:r>
              <a:rPr lang="en-US" sz="1400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charset="0"/>
              </a:rPr>
              <a:t> 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400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charset="0"/>
              </a:rPr>
              <a:t>   </a:t>
            </a:r>
            <a:r>
              <a:rPr lang="en-US" sz="1400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charset="0"/>
                <a:hlinkClick r:id="rId4"/>
              </a:rPr>
              <a:t>http://kirkmcd.princeton.edu/examples/majorana_170307.pptx</a:t>
            </a:r>
            <a:endParaRPr lang="en-US" sz="1400" i="1" dirty="0">
              <a:solidFill>
                <a:srgbClr val="FF0000"/>
              </a:solidFill>
              <a:latin typeface="Comic Sans MS" panose="030F0702030302020204" pitchFamily="66" charset="0"/>
              <a:cs typeface="Times New Roman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400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charset="0"/>
                <a:hlinkClick r:id="rId5"/>
              </a:rPr>
              <a:t>http://kirkmcd.princeton.edu/examples/majorana_poster_lp17_v9.pptx</a:t>
            </a:r>
            <a:r>
              <a:rPr lang="en-US" sz="1400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400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charset="0"/>
              </a:rPr>
              <a:t>  </a:t>
            </a:r>
            <a:r>
              <a:rPr lang="en-US" sz="1400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charset="0"/>
                <a:hlinkClick r:id="rId6"/>
              </a:rPr>
              <a:t>http://kirkmcd.princeton.edu/~mcdonald/examples/majorana_170811.pptx</a:t>
            </a:r>
            <a:r>
              <a:rPr lang="en-US" sz="1400" i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charset="0"/>
              </a:rPr>
              <a:t> </a:t>
            </a:r>
          </a:p>
        </p:txBody>
      </p:sp>
      <p:pic>
        <p:nvPicPr>
          <p:cNvPr id="3" name="Picture 2" descr="https://upload.wikimedia.org/wikipedia/commons/6/62/Delhi_University's_official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36"/>
            <a:ext cx="914400" cy="90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728" y="2742069"/>
            <a:ext cx="2954494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Comic Sans MS" pitchFamily="66" charset="0"/>
                <a:ea typeface="ＭＳ Ｐゴシック" charset="0"/>
              </a:rPr>
              <a:t>In 1937, Majorana gave a “symmetric theory of electrons and positrons,” in which there might be no distinction between spin-1/2 particles and antiparticles.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0000FF"/>
                </a:solidFill>
                <a:latin typeface="Comic Sans MS" pitchFamily="66" charset="0"/>
                <a:ea typeface="ＭＳ Ｐゴシック" charset="0"/>
              </a:rPr>
              <a:t>                                                                                     E</a:t>
            </a:r>
            <a:r>
              <a:rPr lang="en-US" sz="1400" i="1" dirty="0">
                <a:solidFill>
                  <a:srgbClr val="0000FF"/>
                </a:solidFill>
                <a:latin typeface="Comic Sans MS" pitchFamily="66" charset="0"/>
                <a:ea typeface="ＭＳ Ｐゴシック" charset="0"/>
              </a:rPr>
              <a:t>. Majorana,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00FF"/>
                </a:solidFill>
                <a:latin typeface="Comic Sans MS" pitchFamily="66" charset="0"/>
                <a:ea typeface="ＭＳ Ｐゴシック" charset="0"/>
                <a:hlinkClick r:id="rId8"/>
              </a:rPr>
              <a:t>Nuovo </a:t>
            </a:r>
            <a:r>
              <a:rPr lang="en-US" sz="1400" i="1" dirty="0" err="1">
                <a:solidFill>
                  <a:srgbClr val="0000FF"/>
                </a:solidFill>
                <a:latin typeface="Comic Sans MS" pitchFamily="66" charset="0"/>
                <a:ea typeface="ＭＳ Ｐゴシック" charset="0"/>
                <a:hlinkClick r:id="rId8"/>
              </a:rPr>
              <a:t>Cimento</a:t>
            </a:r>
            <a:r>
              <a:rPr lang="en-US" sz="1400" i="1" dirty="0">
                <a:solidFill>
                  <a:srgbClr val="0000FF"/>
                </a:solidFill>
                <a:latin typeface="Comic Sans MS" pitchFamily="66" charset="0"/>
                <a:ea typeface="ＭＳ Ｐゴシック" charset="0"/>
                <a:hlinkClick r:id="rId8"/>
              </a:rPr>
              <a:t> </a:t>
            </a:r>
            <a:r>
              <a:rPr lang="en-US" sz="1400" b="1" i="1" dirty="0">
                <a:solidFill>
                  <a:srgbClr val="0000FF"/>
                </a:solidFill>
                <a:latin typeface="Comic Sans MS" pitchFamily="66" charset="0"/>
                <a:ea typeface="ＭＳ Ｐゴシック" charset="0"/>
                <a:hlinkClick r:id="rId8"/>
              </a:rPr>
              <a:t>14</a:t>
            </a:r>
            <a:r>
              <a:rPr lang="en-US" sz="1400" i="1" dirty="0">
                <a:solidFill>
                  <a:srgbClr val="0000FF"/>
                </a:solidFill>
                <a:latin typeface="Comic Sans MS" pitchFamily="66" charset="0"/>
                <a:ea typeface="ＭＳ Ｐゴシック" charset="0"/>
                <a:hlinkClick r:id="rId8"/>
              </a:rPr>
              <a:t>, 171 (1937)</a:t>
            </a:r>
            <a:endParaRPr lang="en-US" sz="1400" i="1" dirty="0">
              <a:solidFill>
                <a:srgbClr val="0000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1400" i="1" dirty="0">
              <a:solidFill>
                <a:srgbClr val="0000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Comic Sans MS" pitchFamily="66" charset="0"/>
                <a:ea typeface="ＭＳ Ｐゴシック" charset="0"/>
              </a:rPr>
              <a:t>                                       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1600" dirty="0">
              <a:solidFill>
                <a:srgbClr val="0000FF"/>
              </a:solidFill>
              <a:latin typeface="Comic Sans MS" pitchFamily="66" charset="0"/>
              <a:ea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22" y="2331721"/>
            <a:ext cx="6172832" cy="450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8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09" y="868680"/>
            <a:ext cx="3707623" cy="1300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Comic Sans MS" pitchFamily="66" charset="0"/>
                <a:ea typeface="ＭＳ Ｐゴシック" charset="0"/>
              </a:rPr>
              <a:t>Majorana  noted that this theory doesn’t apply to charged particles like electrons and positrons, but might apply to neutrinos.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1600" dirty="0">
              <a:solidFill>
                <a:srgbClr val="0000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600" dirty="0">
                <a:solidFill>
                  <a:srgbClr val="3333FF"/>
                </a:solidFill>
                <a:latin typeface="Comic Sans MS" pitchFamily="66" charset="0"/>
                <a:ea typeface="ＭＳ Ｐゴシック" charset="0"/>
              </a:rPr>
              <a:t> However, in a gauge theory, interacting fermions and </a:t>
            </a:r>
            <a:r>
              <a:rPr lang="en-US" sz="1600" dirty="0" err="1">
                <a:solidFill>
                  <a:srgbClr val="3333FF"/>
                </a:solidFill>
                <a:latin typeface="Comic Sans MS" pitchFamily="66" charset="0"/>
                <a:ea typeface="ＭＳ Ｐゴシック" charset="0"/>
              </a:rPr>
              <a:t>antifermions</a:t>
            </a:r>
            <a:r>
              <a:rPr lang="en-US" sz="1600" dirty="0">
                <a:solidFill>
                  <a:srgbClr val="3333FF"/>
                </a:solidFill>
                <a:latin typeface="Comic Sans MS" pitchFamily="66" charset="0"/>
                <a:ea typeface="ＭＳ Ｐゴシック" charset="0"/>
              </a:rPr>
              <a:t> have different quantum numbers, and cannot form Majorana states.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1600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Comic Sans MS" pitchFamily="66" charset="0"/>
                <a:ea typeface="ＭＳ Ｐゴシック" charset="0"/>
              </a:rPr>
              <a:t>Interacting neutrinos carry nonzero weak isospin and weak hypercharge in the Glashow-Weinberg-Salam model, and antineutrinos carry the opposite “charges”.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1600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600" dirty="0">
                <a:solidFill>
                  <a:srgbClr val="3333FF"/>
                </a:solidFill>
                <a:latin typeface="Comic Sans MS" pitchFamily="66" charset="0"/>
                <a:ea typeface="ＭＳ Ｐゴシック" charset="0"/>
              </a:rPr>
              <a:t>Hence, these neutrinos cannot form Majorana states (unless one only considers electric-charge conjugation as defining particles </a:t>
            </a:r>
            <a:r>
              <a:rPr lang="en-US" sz="1600">
                <a:solidFill>
                  <a:srgbClr val="3333FF"/>
                </a:solidFill>
                <a:latin typeface="Comic Sans MS" pitchFamily="66" charset="0"/>
                <a:ea typeface="ＭＳ Ｐゴシック" charset="0"/>
              </a:rPr>
              <a:t>and antiparticles).</a:t>
            </a:r>
            <a:endParaRPr lang="en-US" sz="1600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Comic Sans MS" pitchFamily="66" charset="0"/>
                <a:ea typeface="ＭＳ Ｐゴシック" charset="0"/>
              </a:rPr>
              <a:t>                                       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Comic Sans MS" pitchFamily="66" charset="0"/>
              <a:ea typeface="ＭＳ Ｐゴシック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1600" dirty="0">
              <a:solidFill>
                <a:srgbClr val="0000FF"/>
              </a:solidFill>
              <a:latin typeface="Comic Sans MS" pitchFamily="66" charset="0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32" y="210312"/>
            <a:ext cx="5105537" cy="64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4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9948" y="100584"/>
                <a:ext cx="8924544" cy="1335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FF"/>
                    </a:solidFill>
                    <a:latin typeface="Comic Sans MS" pitchFamily="66" charset="0"/>
                    <a:ea typeface="ＭＳ Ｐゴシック" charset="0"/>
                  </a:rPr>
                  <a:t>The literature appears to consider two different possible forms for the hypothetical Majorana neutrino states (in terms of 4-spinors),                                                             .</a:t>
                </a: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FF"/>
                  </a:solidFill>
                  <a:latin typeface="Comic Sans MS" pitchFamily="66" charset="0"/>
                  <a:ea typeface="ＭＳ Ｐゴシック" charset="0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FF"/>
                  </a:solidFill>
                  <a:latin typeface="Comic Sans MS" pitchFamily="66" charset="0"/>
                  <a:ea typeface="ＭＳ Ｐゴシック" charset="0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FF0000"/>
                  </a:solidFill>
                  <a:latin typeface="Comic Sans MS" pitchFamily="66" charset="0"/>
                  <a:ea typeface="ＭＳ Ｐゴシック" charset="0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FF0000"/>
                  </a:solidFill>
                  <a:latin typeface="Comic Sans MS" pitchFamily="66" charset="0"/>
                  <a:ea typeface="ＭＳ Ｐゴシック" charset="0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FF0000"/>
                  </a:solidFill>
                  <a:latin typeface="Comic Sans MS" pitchFamily="66" charset="0"/>
                  <a:ea typeface="ＭＳ Ｐゴシック" charset="0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FF0000"/>
                  </a:solidFill>
                  <a:latin typeface="Comic Sans MS" pitchFamily="66" charset="0"/>
                  <a:ea typeface="ＭＳ Ｐゴシック" charset="0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FF0000"/>
                  </a:solidFill>
                  <a:latin typeface="Comic Sans MS" pitchFamily="66" charset="0"/>
                  <a:ea typeface="ＭＳ Ｐゴシック" charset="0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  <a:ea typeface="ＭＳ Ｐゴシック" charset="0"/>
                  </a:rPr>
                  <a:t>The first form would imply, for example, that the decays</a:t>
                </a: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  <a:ea typeface="ＭＳ Ｐゴシック" charset="0"/>
                  </a:rPr>
                  <a:t>could occur with roughly equal rates, and hence conventional neutrino beams would be 50:50 neutrino and antineutrino, contrary to experiment</a:t>
                </a: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FF"/>
                  </a:solidFill>
                  <a:latin typeface="Comic Sans MS" pitchFamily="66" charset="0"/>
                  <a:ea typeface="ＭＳ Ｐゴシック" charset="0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FF"/>
                    </a:solidFill>
                    <a:latin typeface="Comic Sans MS" pitchFamily="66" charset="0"/>
                    <a:ea typeface="ＭＳ Ｐゴシック" charset="0"/>
                  </a:rPr>
                  <a:t>The second form would imply that the electroweak coupling constant g would have to be</a:t>
                </a: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g>
                      <m:e>
                        <m: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600" dirty="0">
                    <a:solidFill>
                      <a:srgbClr val="0000FF"/>
                    </a:solidFill>
                    <a:latin typeface="Comic Sans MS" pitchFamily="66" charset="0"/>
                    <a:ea typeface="+mn-ea"/>
                    <a:cs typeface="+mn-cs"/>
                  </a:rPr>
                  <a:t> larger to keep the observed rates of single-neutrino interactions with an internal W the same.  But the, to keep the Weinberg angle the same, the coupling constant g’ would also have to be multiplied by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g>
                      <m:e>
                        <m:r>
                          <a:rPr lang="en-US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600" dirty="0">
                    <a:solidFill>
                      <a:srgbClr val="0000FF"/>
                    </a:solidFill>
                    <a:latin typeface="Comic Sans MS" pitchFamily="66" charset="0"/>
                    <a:ea typeface="+mn-ea"/>
                    <a:cs typeface="+mn-cs"/>
                  </a:rPr>
                  <a:t> , in disagreement with the observed width of the Z</a:t>
                </a:r>
                <a:r>
                  <a:rPr lang="en-US" sz="1600" baseline="30000" dirty="0">
                    <a:solidFill>
                      <a:srgbClr val="0000FF"/>
                    </a:solidFill>
                    <a:latin typeface="Comic Sans MS" pitchFamily="66" charset="0"/>
                    <a:ea typeface="+mn-ea"/>
                    <a:cs typeface="+mn-cs"/>
                  </a:rPr>
                  <a:t>0</a:t>
                </a:r>
                <a:r>
                  <a:rPr lang="en-US" sz="1600" dirty="0">
                    <a:solidFill>
                      <a:srgbClr val="0000FF"/>
                    </a:solidFill>
                    <a:latin typeface="Comic Sans MS" pitchFamily="66" charset="0"/>
                    <a:ea typeface="+mn-ea"/>
                    <a:cs typeface="+mn-cs"/>
                  </a:rPr>
                  <a:t> by 200 </a:t>
                </a:r>
                <a:r>
                  <a:rPr lang="el-GR" sz="1600" dirty="0">
                    <a:solidFill>
                      <a:srgbClr val="0000FF"/>
                    </a:solidFill>
                    <a:latin typeface="Comic Sans MS" pitchFamily="66" charset="0"/>
                    <a:ea typeface="+mn-ea"/>
                    <a:cs typeface="+mn-cs"/>
                  </a:rPr>
                  <a:t>σ</a:t>
                </a:r>
                <a:r>
                  <a:rPr lang="en-US" sz="1600" dirty="0">
                    <a:solidFill>
                      <a:srgbClr val="0000FF"/>
                    </a:solidFill>
                    <a:latin typeface="Comic Sans MS" pitchFamily="66" charset="0"/>
                    <a:ea typeface="+mn-ea"/>
                    <a:cs typeface="+mn-cs"/>
                  </a:rPr>
                  <a:t>.  </a:t>
                </a: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Conventional wisdom is that the only experiment which could determine whether of not neutrinos are Majorana states is neutrinoless double-beta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  <a:ea typeface="+mn-ea"/>
                    <a:cs typeface="+mn-cs"/>
                  </a:rPr>
                  <a:t> decay.  However, this view was developed before the W and Z gauge bosons were discovered, and it has been overlooked that experiments on the decay of the W and Z strongly exclude that the known light neutrinos are Majorana states (while permitting Majorana mass terms, </a:t>
                </a:r>
                <a:r>
                  <a:rPr lang="en-US" sz="1600" dirty="0" err="1">
                    <a:solidFill>
                      <a:srgbClr val="FF0000"/>
                    </a:solidFill>
                    <a:latin typeface="Comic Sans MS" pitchFamily="66" charset="0"/>
                    <a:ea typeface="+mn-ea"/>
                    <a:cs typeface="+mn-cs"/>
                  </a:rPr>
                  <a:t>neutrinoless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itchFamily="66" charset="0"/>
                    <a:ea typeface="+mn-ea"/>
                    <a:cs typeface="+mn-cs"/>
                  </a:rPr>
                  <a:t> double beta decay, and the see-saw mechanism).</a:t>
                </a: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3200" i="1" dirty="0">
                  <a:solidFill>
                    <a:srgbClr val="3333FF"/>
                  </a:solidFill>
                  <a:latin typeface="Comic Sans MS" pitchFamily="66" charset="0"/>
                  <a:ea typeface="ＭＳ Ｐゴシック" charset="0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3200" i="1" dirty="0">
                  <a:solidFill>
                    <a:srgbClr val="3333FF"/>
                  </a:solidFill>
                  <a:latin typeface="Comic Sans MS" pitchFamily="66" charset="0"/>
                  <a:ea typeface="ＭＳ Ｐゴシック" charset="0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3200" i="1" dirty="0">
                  <a:solidFill>
                    <a:srgbClr val="3333FF"/>
                  </a:solidFill>
                  <a:latin typeface="Comic Sans MS" pitchFamily="66" charset="0"/>
                  <a:ea typeface="ＭＳ Ｐゴシック" charset="0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3200" i="1" dirty="0">
                  <a:solidFill>
                    <a:srgbClr val="3333FF"/>
                  </a:solidFill>
                  <a:latin typeface="Comic Sans MS" pitchFamily="66" charset="0"/>
                  <a:ea typeface="ＭＳ Ｐゴシック" charset="0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3200" i="1" dirty="0">
                  <a:solidFill>
                    <a:srgbClr val="3333FF"/>
                  </a:solidFill>
                  <a:latin typeface="Comic Sans MS" pitchFamily="66" charset="0"/>
                  <a:ea typeface="ＭＳ Ｐゴシック" charset="0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3200" i="1" dirty="0">
                  <a:solidFill>
                    <a:srgbClr val="3333FF"/>
                  </a:solidFill>
                  <a:latin typeface="Comic Sans MS" pitchFamily="66" charset="0"/>
                  <a:ea typeface="ＭＳ Ｐゴシック" charset="0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3200" i="1" dirty="0">
                  <a:solidFill>
                    <a:srgbClr val="3333FF"/>
                  </a:solidFill>
                  <a:latin typeface="Comic Sans MS" pitchFamily="66" charset="0"/>
                  <a:ea typeface="ＭＳ Ｐゴシック" charset="0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3200" i="1" dirty="0">
                  <a:solidFill>
                    <a:srgbClr val="3333FF"/>
                  </a:solidFill>
                  <a:latin typeface="Comic Sans MS" pitchFamily="66" charset="0"/>
                  <a:ea typeface="ＭＳ Ｐゴシック" charset="0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3200" i="1" dirty="0">
                  <a:solidFill>
                    <a:srgbClr val="3333FF"/>
                  </a:solidFill>
                  <a:latin typeface="Comic Sans MS" pitchFamily="66" charset="0"/>
                  <a:ea typeface="ＭＳ Ｐゴシック" charset="0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2000" dirty="0">
                  <a:solidFill>
                    <a:srgbClr val="FF0000"/>
                  </a:solidFill>
                  <a:latin typeface="Comic Sans MS" pitchFamily="66" charset="0"/>
                  <a:ea typeface="ＭＳ Ｐゴシック" charset="0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FF"/>
                  </a:solidFill>
                  <a:latin typeface="Comic Sans MS" pitchFamily="66" charset="0"/>
                  <a:ea typeface="ＭＳ Ｐゴシック" charset="0"/>
                </a:endParaRPr>
              </a:p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:endParaRPr lang="en-US" sz="1600" dirty="0">
                  <a:solidFill>
                    <a:srgbClr val="0000FF"/>
                  </a:solidFill>
                  <a:latin typeface="Comic Sans MS" pitchFamily="66" charset="0"/>
                  <a:ea typeface="ＭＳ Ｐゴシック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8" y="100584"/>
                <a:ext cx="8924544" cy="13355003"/>
              </a:xfrm>
              <a:prstGeom prst="rect">
                <a:avLst/>
              </a:prstGeom>
              <a:blipFill>
                <a:blip r:embed="rId3"/>
                <a:stretch>
                  <a:fillRect l="-410" t="-91" r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2724" y="862545"/>
                <a:ext cx="1389888" cy="5009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6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16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6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  <a:latin typeface="Comic Sans MS" pitchFamily="66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24" y="862545"/>
                <a:ext cx="1389888" cy="5009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05210" y="826141"/>
                <a:ext cx="1389888" cy="5009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600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16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6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  <a:latin typeface="Comic Sans MS" pitchFamily="66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210" y="826141"/>
                <a:ext cx="1389888" cy="5009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20173"/>
              </p:ext>
            </p:extLst>
          </p:nvPr>
        </p:nvGraphicFramePr>
        <p:xfrm>
          <a:off x="5800154" y="2624328"/>
          <a:ext cx="30146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6" imgW="1803240" imgH="241200" progId="Equation.DSMT4">
                  <p:embed/>
                </p:oleObj>
              </mc:Choice>
              <mc:Fallback>
                <p:oleObj name="Equation" r:id="rId6" imgW="1803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00154" y="2624328"/>
                        <a:ext cx="3014662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45" y="1344168"/>
            <a:ext cx="2769920" cy="1204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76" y="1344168"/>
            <a:ext cx="2889442" cy="122808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684492" y="1204516"/>
            <a:ext cx="263556" cy="30842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511195" y="1214095"/>
            <a:ext cx="271444" cy="29884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9948" y="5257800"/>
            <a:ext cx="8812570" cy="36576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35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0976" y="2514600"/>
            <a:ext cx="7059168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i="1" dirty="0">
                <a:solidFill>
                  <a:srgbClr val="0000FF"/>
                </a:solidFill>
                <a:latin typeface="Comic Sans MS" pitchFamily="66" charset="0"/>
                <a:ea typeface="ＭＳ Ｐゴシック" charset="0"/>
              </a:rPr>
              <a:t>Thank you</a:t>
            </a:r>
            <a:r>
              <a:rPr lang="en-US" sz="1400" i="1" dirty="0">
                <a:solidFill>
                  <a:srgbClr val="0000FF"/>
                </a:solidFill>
                <a:latin typeface="Comic Sans MS" pitchFamily="66" charset="0"/>
                <a:ea typeface="ＭＳ Ｐゴシック" charset="0"/>
              </a:rPr>
              <a:t>.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Comic Sans MS" pitchFamily="66" charset="0"/>
                <a:ea typeface="ＭＳ Ｐゴシック" charset="0"/>
              </a:rPr>
              <a:t>                                       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 i="1" dirty="0">
              <a:solidFill>
                <a:srgbClr val="3333FF"/>
              </a:solidFill>
              <a:latin typeface="Comic Sans MS" pitchFamily="66" charset="0"/>
              <a:ea typeface="ＭＳ Ｐゴシック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Comic Sans MS" pitchFamily="66" charset="0"/>
              <a:ea typeface="ＭＳ Ｐゴシック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dirty="0">
              <a:solidFill>
                <a:srgbClr val="0000FF"/>
              </a:solidFill>
              <a:latin typeface="Comic Sans MS" pitchFamily="66" charset="0"/>
              <a:ea typeface="ＭＳ Ｐゴシック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600" dirty="0">
              <a:solidFill>
                <a:srgbClr val="0000FF"/>
              </a:solidFill>
              <a:latin typeface="Comic Sans MS" pitchFamily="66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91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454</Words>
  <Application>Microsoft Office PowerPoint</Application>
  <PresentationFormat>On-screen Show (4:3)</PresentationFormat>
  <Paragraphs>83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Comic Sans MS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</dc:creator>
  <cp:lastModifiedBy>Kirk T. McDonald</cp:lastModifiedBy>
  <cp:revision>16</cp:revision>
  <dcterms:created xsi:type="dcterms:W3CDTF">2017-08-11T02:36:21Z</dcterms:created>
  <dcterms:modified xsi:type="dcterms:W3CDTF">2021-03-04T22:30:15Z</dcterms:modified>
</cp:coreProperties>
</file>