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4688800" cy="32918400"/>
  <p:notesSz cx="7315200" cy="96012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3428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685766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028649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37153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1714414" algn="l" defTabSz="342883" rtl="0" eaLnBrk="1" latinLnBrk="0" hangingPunct="1"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057297" algn="l" defTabSz="342883" rtl="0" eaLnBrk="1" latinLnBrk="0" hangingPunct="1"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2400180" algn="l" defTabSz="342883" rtl="0" eaLnBrk="1" latinLnBrk="0" hangingPunct="1"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2743063" algn="l" defTabSz="342883" rtl="0" eaLnBrk="1" latinLnBrk="0" hangingPunct="1">
      <a:defRPr sz="1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333FF"/>
    <a:srgbClr val="C3C8CF"/>
    <a:srgbClr val="8785AE"/>
    <a:srgbClr val="A7C1D3"/>
    <a:srgbClr val="F5D697"/>
    <a:srgbClr val="CC9900"/>
    <a:srgbClr val="FF9933"/>
    <a:srgbClr val="96969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54" autoAdjust="0"/>
  </p:normalViewPr>
  <p:slideViewPr>
    <p:cSldViewPr snapToGrid="0" snapToObjects="1">
      <p:cViewPr>
        <p:scale>
          <a:sx n="50" d="100"/>
          <a:sy n="50" d="100"/>
        </p:scale>
        <p:origin x="12" y="-1074"/>
      </p:cViewPr>
      <p:guideLst>
        <p:guide orient="horz" pos="10368"/>
        <p:guide pos="777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1098" cy="53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4" tIns="48118" rIns="96234" bIns="48118" numCol="1" anchor="t" anchorCtr="0" compatLnSpc="1">
            <a:prstTxWarp prst="textNoShape">
              <a:avLst/>
            </a:prstTxWarp>
          </a:bodyPr>
          <a:lstStyle>
            <a:lvl1pPr defTabSz="96275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103" y="0"/>
            <a:ext cx="3171097" cy="53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4" tIns="48118" rIns="96234" bIns="48118" numCol="1" anchor="t" anchorCtr="0" compatLnSpc="1">
            <a:prstTxWarp prst="textNoShape">
              <a:avLst/>
            </a:prstTxWarp>
          </a:bodyPr>
          <a:lstStyle>
            <a:lvl1pPr algn="r" defTabSz="96275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066445"/>
            <a:ext cx="3171098" cy="53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4" tIns="48118" rIns="96234" bIns="48118" numCol="1" anchor="b" anchorCtr="0" compatLnSpc="1">
            <a:prstTxWarp prst="textNoShape">
              <a:avLst/>
            </a:prstTxWarp>
          </a:bodyPr>
          <a:lstStyle>
            <a:lvl1pPr defTabSz="96275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103" y="9066445"/>
            <a:ext cx="3171097" cy="53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4" tIns="48118" rIns="96234" bIns="48118" numCol="1" anchor="b" anchorCtr="0" compatLnSpc="1">
            <a:prstTxWarp prst="textNoShape">
              <a:avLst/>
            </a:prstTxWarp>
          </a:bodyPr>
          <a:lstStyle>
            <a:lvl1pPr algn="r" defTabSz="961582">
              <a:defRPr sz="1200">
                <a:cs typeface="Times New Roman" charset="0"/>
              </a:defRPr>
            </a:lvl1pPr>
          </a:lstStyle>
          <a:p>
            <a:fld id="{F14F88E4-F11E-B84A-A776-7724B88E0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3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92" cy="479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24" tIns="9414" rIns="18824" bIns="9414" numCol="1" anchor="t" anchorCtr="0" compatLnSpc="1">
            <a:prstTxWarp prst="textNoShape">
              <a:avLst/>
            </a:prstTxWarp>
          </a:bodyPr>
          <a:lstStyle>
            <a:lvl1pPr defTabSz="188955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497" y="0"/>
            <a:ext cx="3171098" cy="479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24" tIns="9414" rIns="18824" bIns="9414" numCol="1" anchor="t" anchorCtr="0" compatLnSpc="1">
            <a:prstTxWarp prst="textNoShape">
              <a:avLst/>
            </a:prstTxWarp>
          </a:bodyPr>
          <a:lstStyle>
            <a:lvl1pPr algn="r" defTabSz="188955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6638" y="722313"/>
            <a:ext cx="2701925" cy="3602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63" y="4560855"/>
            <a:ext cx="5850875" cy="432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24" tIns="9414" rIns="18824" bIns="9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084"/>
            <a:ext cx="3169492" cy="477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24" tIns="9414" rIns="18824" bIns="9414" numCol="1" anchor="b" anchorCtr="0" compatLnSpc="1">
            <a:prstTxWarp prst="textNoShape">
              <a:avLst/>
            </a:prstTxWarp>
          </a:bodyPr>
          <a:lstStyle>
            <a:lvl1pPr defTabSz="188955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497" y="9120084"/>
            <a:ext cx="3171098" cy="477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24" tIns="9414" rIns="18824" bIns="9414" numCol="1" anchor="b" anchorCtr="0" compatLnSpc="1">
            <a:prstTxWarp prst="textNoShape">
              <a:avLst/>
            </a:prstTxWarp>
          </a:bodyPr>
          <a:lstStyle>
            <a:lvl1pPr algn="r" defTabSz="187468">
              <a:defRPr sz="200">
                <a:cs typeface="Times New Roman" charset="0"/>
              </a:defRPr>
            </a:lvl1pPr>
          </a:lstStyle>
          <a:p>
            <a:fld id="{B1F903FE-D65F-634F-A48D-A39B1EED3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27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34288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68576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028649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371531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1508" y="10226675"/>
            <a:ext cx="20985786" cy="70548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3014" y="18653126"/>
            <a:ext cx="17282773" cy="8413749"/>
          </a:xfrm>
        </p:spPr>
        <p:txBody>
          <a:bodyPr/>
          <a:lstStyle>
            <a:lvl1pPr marL="0" indent="0" algn="ctr">
              <a:buNone/>
              <a:defRPr/>
            </a:lvl1pPr>
            <a:lvl2pPr marL="342883" indent="0" algn="ctr">
              <a:buNone/>
              <a:defRPr/>
            </a:lvl2pPr>
            <a:lvl3pPr marL="685766" indent="0" algn="ctr">
              <a:buNone/>
              <a:defRPr/>
            </a:lvl3pPr>
            <a:lvl4pPr marL="1028649" indent="0" algn="ctr">
              <a:buNone/>
              <a:defRPr/>
            </a:lvl4pPr>
            <a:lvl5pPr marL="1371531" indent="0" algn="ctr">
              <a:buNone/>
              <a:defRPr/>
            </a:lvl5pPr>
            <a:lvl6pPr marL="1714414" indent="0" algn="ctr">
              <a:buNone/>
              <a:defRPr/>
            </a:lvl6pPr>
            <a:lvl7pPr marL="2057297" indent="0" algn="ctr">
              <a:buNone/>
              <a:defRPr/>
            </a:lvl7pPr>
            <a:lvl8pPr marL="2400180" indent="0" algn="ctr">
              <a:buNone/>
              <a:defRPr/>
            </a:lvl8pPr>
            <a:lvl9pPr marL="27430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EFEFB-9CD5-4C4B-B4A5-A94FE955D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3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AA4ED-EAB8-FE43-97F1-879667A05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9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590464" y="2922588"/>
            <a:ext cx="5246064" cy="26338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2274" y="2922588"/>
            <a:ext cx="15664713" cy="26338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CAE5-4566-8F47-889C-2D07FD55D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6A0F7-33F4-9642-B7A6-24E6634B7D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7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245" y="21153440"/>
            <a:ext cx="20985786" cy="653732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245" y="13952538"/>
            <a:ext cx="20985786" cy="720090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83" indent="0">
              <a:buNone/>
              <a:defRPr sz="1350"/>
            </a:lvl2pPr>
            <a:lvl3pPr marL="685766" indent="0">
              <a:buNone/>
              <a:defRPr sz="1200"/>
            </a:lvl3pPr>
            <a:lvl4pPr marL="1028649" indent="0">
              <a:buNone/>
              <a:defRPr sz="1050"/>
            </a:lvl4pPr>
            <a:lvl5pPr marL="1371531" indent="0">
              <a:buNone/>
              <a:defRPr sz="1050"/>
            </a:lvl5pPr>
            <a:lvl6pPr marL="1714414" indent="0">
              <a:buNone/>
              <a:defRPr sz="1050"/>
            </a:lvl6pPr>
            <a:lvl7pPr marL="2057297" indent="0">
              <a:buNone/>
              <a:defRPr sz="1050"/>
            </a:lvl7pPr>
            <a:lvl8pPr marL="2400180" indent="0">
              <a:buNone/>
              <a:defRPr sz="1050"/>
            </a:lvl8pPr>
            <a:lvl9pPr marL="2743063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48BAD-F5F9-D744-A585-E03611AB46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4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2273" y="9510715"/>
            <a:ext cx="10455388" cy="1975008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81140" y="9510715"/>
            <a:ext cx="10455388" cy="1975008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21213-F9C7-914E-BFB2-93B470664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94" y="1317625"/>
            <a:ext cx="2221961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595" y="7369177"/>
            <a:ext cx="10908507" cy="30702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1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95" y="10439402"/>
            <a:ext cx="10908507" cy="189658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541874" y="7369177"/>
            <a:ext cx="10912334" cy="30702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1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541874" y="10439402"/>
            <a:ext cx="10912334" cy="189658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D126-D142-D140-A57E-1D86DC709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8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7D5E2-0C28-EE4F-8129-86B4C0392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8927F-FACB-1D4C-A51D-7DADA2DB96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95" y="1311275"/>
            <a:ext cx="8122443" cy="557688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483" y="1311275"/>
            <a:ext cx="13801725" cy="2809398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95" y="6888163"/>
            <a:ext cx="8122443" cy="22517100"/>
          </a:xfrm>
        </p:spPr>
        <p:txBody>
          <a:bodyPr/>
          <a:lstStyle>
            <a:lvl1pPr marL="0" indent="0">
              <a:buNone/>
              <a:defRPr sz="1050"/>
            </a:lvl1pPr>
            <a:lvl2pPr marL="342883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1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ADE62-DD6A-E041-A770-96B136C3E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871" y="23042565"/>
            <a:ext cx="14813586" cy="2720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38871" y="2941640"/>
            <a:ext cx="14813586" cy="19750087"/>
          </a:xfrm>
        </p:spPr>
        <p:txBody>
          <a:bodyPr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1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38871" y="25763540"/>
            <a:ext cx="14813586" cy="3862387"/>
          </a:xfrm>
        </p:spPr>
        <p:txBody>
          <a:bodyPr/>
          <a:lstStyle>
            <a:lvl1pPr marL="0" indent="0">
              <a:buNone/>
              <a:defRPr sz="1050"/>
            </a:lvl1pPr>
            <a:lvl2pPr marL="342883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1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E3913-8A65-0C4A-AACA-9CC078A2A0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1422" y="2922985"/>
            <a:ext cx="2098595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445" tIns="41722" rIns="83445" bIns="41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51422" y="9510713"/>
            <a:ext cx="20985957" cy="1975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51423" y="29995416"/>
            <a:ext cx="5143500" cy="218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35579" y="29995416"/>
            <a:ext cx="7818834" cy="218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693878" y="29995416"/>
            <a:ext cx="5143500" cy="218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cs typeface="Times New Roman" charset="0"/>
              </a:defRPr>
            </a:lvl1pPr>
          </a:lstStyle>
          <a:p>
            <a:fld id="{34D671FC-4FD2-A749-B86D-6B2F839FD1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8619" rtl="0" eaLnBrk="0" fontAlgn="base" hangingPunct="0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628619" rtl="0" eaLnBrk="0" fontAlgn="base" hangingPunct="0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628619" rtl="0" eaLnBrk="0" fontAlgn="base" hangingPunct="0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628619" rtl="0" eaLnBrk="0" fontAlgn="base" hangingPunct="0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628619" rtl="0" eaLnBrk="0" fontAlgn="base" hangingPunct="0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342883" algn="ctr" defTabSz="628619" rtl="0" fontAlgn="base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</a:defRPr>
      </a:lvl6pPr>
      <a:lvl7pPr marL="685766" algn="ctr" defTabSz="628619" rtl="0" fontAlgn="base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</a:defRPr>
      </a:lvl7pPr>
      <a:lvl8pPr marL="1028649" algn="ctr" defTabSz="628619" rtl="0" fontAlgn="base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</a:defRPr>
      </a:lvl8pPr>
      <a:lvl9pPr marL="1371531" algn="ctr" defTabSz="628619" rtl="0" fontAlgn="base">
        <a:spcBef>
          <a:spcPct val="0"/>
        </a:spcBef>
        <a:spcAft>
          <a:spcPct val="0"/>
        </a:spcAft>
        <a:defRPr sz="3225">
          <a:solidFill>
            <a:schemeClr val="tx2"/>
          </a:solidFill>
          <a:latin typeface="Times New Roman" pitchFamily="18" charset="0"/>
        </a:defRPr>
      </a:lvl9pPr>
    </p:titleStyle>
    <p:bodyStyle>
      <a:lvl1pPr marL="233351" indent="-233351" algn="l" defTabSz="628619" rtl="0" eaLnBrk="0" fontAlgn="base" hangingPunct="0">
        <a:spcBef>
          <a:spcPct val="20000"/>
        </a:spcBef>
        <a:spcAft>
          <a:spcPct val="0"/>
        </a:spcAft>
        <a:buChar char="•"/>
        <a:defRPr sz="225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10753" indent="-196444" algn="l" defTabSz="628619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ＭＳ Ｐゴシック" charset="-128"/>
        </a:defRPr>
      </a:lvl2pPr>
      <a:lvl3pPr marL="783392" indent="-154773" algn="l" defTabSz="628619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</a:defRPr>
      </a:lvl3pPr>
      <a:lvl4pPr marL="1097702" indent="-161917" algn="l" defTabSz="628619" rtl="0" eaLnBrk="0" fontAlgn="base" hangingPunct="0">
        <a:spcBef>
          <a:spcPct val="20000"/>
        </a:spcBef>
        <a:spcAft>
          <a:spcPct val="0"/>
        </a:spcAft>
        <a:buChar char="–"/>
        <a:defRPr sz="1425">
          <a:solidFill>
            <a:schemeClr val="tx1"/>
          </a:solidFill>
          <a:latin typeface="+mn-lt"/>
          <a:ea typeface="ＭＳ Ｐゴシック" charset="-128"/>
        </a:defRPr>
      </a:lvl4pPr>
      <a:lvl5pPr marL="1412011" indent="-161917" algn="l" defTabSz="628619" rtl="0" eaLnBrk="0" fontAlgn="base" hangingPunct="0">
        <a:spcBef>
          <a:spcPct val="20000"/>
        </a:spcBef>
        <a:spcAft>
          <a:spcPct val="0"/>
        </a:spcAft>
        <a:buChar char="»"/>
        <a:defRPr sz="1425">
          <a:solidFill>
            <a:schemeClr val="tx1"/>
          </a:solidFill>
          <a:latin typeface="+mn-lt"/>
          <a:ea typeface="ＭＳ Ｐゴシック" charset="-128"/>
        </a:defRPr>
      </a:lvl5pPr>
      <a:lvl6pPr marL="1754893" indent="-161917" algn="l" defTabSz="628619" rtl="0" fontAlgn="base">
        <a:spcBef>
          <a:spcPct val="20000"/>
        </a:spcBef>
        <a:spcAft>
          <a:spcPct val="0"/>
        </a:spcAft>
        <a:buChar char="»"/>
        <a:defRPr sz="1425">
          <a:solidFill>
            <a:schemeClr val="tx1"/>
          </a:solidFill>
          <a:latin typeface="+mn-lt"/>
        </a:defRPr>
      </a:lvl6pPr>
      <a:lvl7pPr marL="2097776" indent="-161917" algn="l" defTabSz="628619" rtl="0" fontAlgn="base">
        <a:spcBef>
          <a:spcPct val="20000"/>
        </a:spcBef>
        <a:spcAft>
          <a:spcPct val="0"/>
        </a:spcAft>
        <a:buChar char="»"/>
        <a:defRPr sz="1425">
          <a:solidFill>
            <a:schemeClr val="tx1"/>
          </a:solidFill>
          <a:latin typeface="+mn-lt"/>
        </a:defRPr>
      </a:lvl7pPr>
      <a:lvl8pPr marL="2440659" indent="-161917" algn="l" defTabSz="628619" rtl="0" fontAlgn="base">
        <a:spcBef>
          <a:spcPct val="20000"/>
        </a:spcBef>
        <a:spcAft>
          <a:spcPct val="0"/>
        </a:spcAft>
        <a:buChar char="»"/>
        <a:defRPr sz="1425">
          <a:solidFill>
            <a:schemeClr val="tx1"/>
          </a:solidFill>
          <a:latin typeface="+mn-lt"/>
        </a:defRPr>
      </a:lvl8pPr>
      <a:lvl9pPr marL="2783542" indent="-161917" algn="l" defTabSz="628619" rtl="0" fontAlgn="base">
        <a:spcBef>
          <a:spcPct val="20000"/>
        </a:spcBef>
        <a:spcAft>
          <a:spcPct val="0"/>
        </a:spcAft>
        <a:buChar char="»"/>
        <a:defRPr sz="14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1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7.bin"/><Relationship Id="rId21" Type="http://schemas.openxmlformats.org/officeDocument/2006/relationships/image" Target="../media/image4.wmf"/><Relationship Id="rId34" Type="http://schemas.openxmlformats.org/officeDocument/2006/relationships/oleObject" Target="../embeddings/oleObject11.bin"/><Relationship Id="rId42" Type="http://schemas.openxmlformats.org/officeDocument/2006/relationships/image" Target="../media/image27.png"/><Relationship Id="rId47" Type="http://schemas.openxmlformats.org/officeDocument/2006/relationships/image" Target="../media/image30.png"/><Relationship Id="rId50" Type="http://schemas.openxmlformats.org/officeDocument/2006/relationships/image" Target="../media/image33.png"/><Relationship Id="rId55" Type="http://schemas.openxmlformats.org/officeDocument/2006/relationships/image" Target="../media/image320.png"/><Relationship Id="rId63" Type="http://schemas.openxmlformats.org/officeDocument/2006/relationships/image" Target="../media/image18.wmf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.bin"/><Relationship Id="rId29" Type="http://schemas.openxmlformats.org/officeDocument/2006/relationships/image" Target="../media/image8.wmf"/><Relationship Id="rId11" Type="http://schemas.openxmlformats.org/officeDocument/2006/relationships/hyperlink" Target="http://kirkmcd.princeton.edu/examples/majorana.pdf" TargetMode="External"/><Relationship Id="rId24" Type="http://schemas.openxmlformats.org/officeDocument/2006/relationships/oleObject" Target="../embeddings/oleObject6.bin"/><Relationship Id="rId32" Type="http://schemas.openxmlformats.org/officeDocument/2006/relationships/oleObject" Target="../embeddings/oleObject10.bin"/><Relationship Id="rId37" Type="http://schemas.openxmlformats.org/officeDocument/2006/relationships/image" Target="../media/image12.wmf"/><Relationship Id="rId40" Type="http://schemas.openxmlformats.org/officeDocument/2006/relationships/oleObject" Target="../embeddings/oleObject14.bin"/><Relationship Id="rId45" Type="http://schemas.openxmlformats.org/officeDocument/2006/relationships/image" Target="../media/image15.wmf"/><Relationship Id="rId53" Type="http://schemas.openxmlformats.org/officeDocument/2006/relationships/image" Target="../media/image35.png"/><Relationship Id="rId58" Type="http://schemas.openxmlformats.org/officeDocument/2006/relationships/oleObject" Target="../embeddings/oleObject16.bin"/><Relationship Id="rId66" Type="http://schemas.openxmlformats.org/officeDocument/2006/relationships/oleObject" Target="../embeddings/oleObject20.bin"/><Relationship Id="rId5" Type="http://schemas.openxmlformats.org/officeDocument/2006/relationships/hyperlink" Target="http://kirkmcd.princeton.edu/examples/neutrinos/pontecorvo_spjetp_26_984_68.pdf" TargetMode="External"/><Relationship Id="rId61" Type="http://schemas.openxmlformats.org/officeDocument/2006/relationships/image" Target="../media/image17.wmf"/><Relationship Id="rId19" Type="http://schemas.openxmlformats.org/officeDocument/2006/relationships/image" Target="../media/image3.wmf"/><Relationship Id="rId14" Type="http://schemas.openxmlformats.org/officeDocument/2006/relationships/image" Target="../media/image24.png"/><Relationship Id="rId22" Type="http://schemas.openxmlformats.org/officeDocument/2006/relationships/oleObject" Target="../embeddings/oleObject5.bin"/><Relationship Id="rId27" Type="http://schemas.openxmlformats.org/officeDocument/2006/relationships/image" Target="../media/image7.wmf"/><Relationship Id="rId30" Type="http://schemas.openxmlformats.org/officeDocument/2006/relationships/oleObject" Target="../embeddings/oleObject9.bin"/><Relationship Id="rId35" Type="http://schemas.openxmlformats.org/officeDocument/2006/relationships/image" Target="../media/image11.wmf"/><Relationship Id="rId43" Type="http://schemas.openxmlformats.org/officeDocument/2006/relationships/image" Target="../media/image26.png"/><Relationship Id="rId48" Type="http://schemas.openxmlformats.org/officeDocument/2006/relationships/image" Target="../media/image29.png"/><Relationship Id="rId56" Type="http://schemas.openxmlformats.org/officeDocument/2006/relationships/image" Target="../media/image37.png"/><Relationship Id="rId64" Type="http://schemas.openxmlformats.org/officeDocument/2006/relationships/oleObject" Target="../embeddings/oleObject19.bin"/><Relationship Id="rId8" Type="http://schemas.openxmlformats.org/officeDocument/2006/relationships/oleObject" Target="../embeddings/oleObject1.bin"/><Relationship Id="rId51" Type="http://schemas.openxmlformats.org/officeDocument/2006/relationships/hyperlink" Target="http://kirkmcd.princeton.edu/examples/EP/fritzsch_pl_b59_256_75.pdf" TargetMode="External"/><Relationship Id="rId3" Type="http://schemas.openxmlformats.org/officeDocument/2006/relationships/hyperlink" Target="http://kirkmcd.princeton.edu/examples/EP/majorana_nc_14_171_37.pdf" TargetMode="External"/><Relationship Id="rId12" Type="http://schemas.openxmlformats.org/officeDocument/2006/relationships/hyperlink" Target="http://physics.princeton.edu/~mcdonald/examples/majorana_170307.pptx" TargetMode="External"/><Relationship Id="rId17" Type="http://schemas.openxmlformats.org/officeDocument/2006/relationships/image" Target="../media/image2.wmf"/><Relationship Id="rId25" Type="http://schemas.openxmlformats.org/officeDocument/2006/relationships/image" Target="../media/image6.wmf"/><Relationship Id="rId33" Type="http://schemas.openxmlformats.org/officeDocument/2006/relationships/image" Target="../media/image10.wmf"/><Relationship Id="rId38" Type="http://schemas.openxmlformats.org/officeDocument/2006/relationships/oleObject" Target="../embeddings/oleObject13.bin"/><Relationship Id="rId46" Type="http://schemas.openxmlformats.org/officeDocument/2006/relationships/image" Target="../media/image28.png"/><Relationship Id="rId59" Type="http://schemas.openxmlformats.org/officeDocument/2006/relationships/image" Target="../media/image16.wmf"/><Relationship Id="rId67" Type="http://schemas.openxmlformats.org/officeDocument/2006/relationships/image" Target="../media/image20.wmf"/><Relationship Id="rId20" Type="http://schemas.openxmlformats.org/officeDocument/2006/relationships/oleObject" Target="../embeddings/oleObject4.bin"/><Relationship Id="rId41" Type="http://schemas.openxmlformats.org/officeDocument/2006/relationships/image" Target="../media/image14.wmf"/><Relationship Id="rId54" Type="http://schemas.openxmlformats.org/officeDocument/2006/relationships/image" Target="../media/image36.png"/><Relationship Id="rId62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jpeg"/><Relationship Id="rId15" Type="http://schemas.openxmlformats.org/officeDocument/2006/relationships/image" Target="../media/image25.jpeg"/><Relationship Id="rId23" Type="http://schemas.openxmlformats.org/officeDocument/2006/relationships/image" Target="../media/image5.wmf"/><Relationship Id="rId28" Type="http://schemas.openxmlformats.org/officeDocument/2006/relationships/oleObject" Target="../embeddings/oleObject8.bin"/><Relationship Id="rId36" Type="http://schemas.openxmlformats.org/officeDocument/2006/relationships/oleObject" Target="../embeddings/oleObject12.bin"/><Relationship Id="rId49" Type="http://schemas.openxmlformats.org/officeDocument/2006/relationships/image" Target="../media/image31.png"/><Relationship Id="rId57" Type="http://schemas.openxmlformats.org/officeDocument/2006/relationships/image" Target="../media/image39.png"/><Relationship Id="rId10" Type="http://schemas.openxmlformats.org/officeDocument/2006/relationships/image" Target="../media/image22.png"/><Relationship Id="rId31" Type="http://schemas.openxmlformats.org/officeDocument/2006/relationships/image" Target="../media/image9.wmf"/><Relationship Id="rId44" Type="http://schemas.openxmlformats.org/officeDocument/2006/relationships/oleObject" Target="../embeddings/oleObject15.bin"/><Relationship Id="rId52" Type="http://schemas.openxmlformats.org/officeDocument/2006/relationships/image" Target="../media/image32.png"/><Relationship Id="rId60" Type="http://schemas.openxmlformats.org/officeDocument/2006/relationships/oleObject" Target="../embeddings/oleObject17.bin"/><Relationship Id="rId65" Type="http://schemas.openxmlformats.org/officeDocument/2006/relationships/image" Target="../media/image19.wmf"/><Relationship Id="rId4" Type="http://schemas.openxmlformats.org/officeDocument/2006/relationships/hyperlink" Target="http://kirkmcd.princeton.edu/examples/EP/glashow_np_22_579_61.pdf" TargetMode="External"/><Relationship Id="rId9" Type="http://schemas.openxmlformats.org/officeDocument/2006/relationships/image" Target="../media/image1.wmf"/><Relationship Id="rId13" Type="http://schemas.openxmlformats.org/officeDocument/2006/relationships/image" Target="../media/image23.png"/><Relationship Id="rId18" Type="http://schemas.openxmlformats.org/officeDocument/2006/relationships/oleObject" Target="../embeddings/oleObject3.bin"/><Relationship Id="rId3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Box 73"/>
          <p:cNvSpPr txBox="1"/>
          <p:nvPr/>
        </p:nvSpPr>
        <p:spPr>
          <a:xfrm>
            <a:off x="2705943" y="3631993"/>
            <a:ext cx="21297057" cy="801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70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In 1937, Majorana gave a “symmetric theory of electrons and positrons,” in which there might be no distinction between spin-1/2 particles and antiparticles.                                                                                                        </a:t>
            </a:r>
            <a:r>
              <a:rPr lang="en-US" sz="2400" i="1" dirty="0">
                <a:solidFill>
                  <a:srgbClr val="0000FF"/>
                </a:solidFill>
                <a:latin typeface="Comic Sans MS" pitchFamily="66" charset="0"/>
                <a:cs typeface="+mn-cs"/>
              </a:rPr>
              <a:t>E. Majorana, </a:t>
            </a:r>
            <a:r>
              <a:rPr lang="en-US" sz="2400" i="1" dirty="0">
                <a:solidFill>
                  <a:srgbClr val="0000FF"/>
                </a:solidFill>
                <a:latin typeface="Comic Sans MS" pitchFamily="66" charset="0"/>
                <a:cs typeface="+mn-cs"/>
                <a:hlinkClick r:id="rId3"/>
              </a:rPr>
              <a:t>Nuovo </a:t>
            </a:r>
            <a:r>
              <a:rPr lang="en-US" sz="2400" i="1" dirty="0" err="1">
                <a:solidFill>
                  <a:srgbClr val="0000FF"/>
                </a:solidFill>
                <a:latin typeface="Comic Sans MS" pitchFamily="66" charset="0"/>
                <a:cs typeface="+mn-cs"/>
                <a:hlinkClick r:id="rId3"/>
              </a:rPr>
              <a:t>Cimento</a:t>
            </a:r>
            <a:r>
              <a:rPr lang="en-US" sz="2400" i="1" dirty="0">
                <a:solidFill>
                  <a:srgbClr val="0000FF"/>
                </a:solidFill>
                <a:latin typeface="Comic Sans MS" pitchFamily="66" charset="0"/>
                <a:cs typeface="+mn-cs"/>
                <a:hlinkClick r:id="rId3"/>
              </a:rPr>
              <a:t> </a:t>
            </a:r>
            <a:r>
              <a:rPr lang="en-US" sz="2400" b="1" i="1" dirty="0">
                <a:solidFill>
                  <a:srgbClr val="0000FF"/>
                </a:solidFill>
                <a:latin typeface="Comic Sans MS" pitchFamily="66" charset="0"/>
                <a:cs typeface="+mn-cs"/>
                <a:hlinkClick r:id="rId3"/>
              </a:rPr>
              <a:t>14</a:t>
            </a:r>
            <a:r>
              <a:rPr lang="en-US" sz="2400" i="1" dirty="0">
                <a:solidFill>
                  <a:srgbClr val="0000FF"/>
                </a:solidFill>
                <a:latin typeface="Comic Sans MS" pitchFamily="66" charset="0"/>
                <a:cs typeface="+mn-cs"/>
                <a:hlinkClick r:id="rId3"/>
              </a:rPr>
              <a:t>, 171 (1937)</a:t>
            </a:r>
            <a:endParaRPr lang="en-US" sz="2400" i="1" dirty="0">
              <a:solidFill>
                <a:srgbClr val="0000FF"/>
              </a:solidFill>
              <a:latin typeface="Comic Sans MS" pitchFamily="66" charset="0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He noted that this theory doesn’t apply to charged particles like electrons and positrons, but might apply to neutrinos.</a:t>
            </a:r>
          </a:p>
          <a:p>
            <a:pPr>
              <a:spcBef>
                <a:spcPct val="20000"/>
              </a:spcBef>
            </a:pPr>
            <a:endParaRPr lang="en-US" sz="1350" dirty="0">
              <a:solidFill>
                <a:srgbClr val="0000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lang="en-US" sz="1350" dirty="0">
                <a:solidFill>
                  <a:srgbClr val="3333FF"/>
                </a:solidFill>
                <a:latin typeface="Comic Sans MS" pitchFamily="66" charset="0"/>
                <a:ea typeface="+mn-ea"/>
                <a:cs typeface="+mn-cs"/>
              </a:rPr>
              <a:t> </a:t>
            </a:r>
            <a:r>
              <a:rPr lang="en-US" sz="2700" dirty="0">
                <a:solidFill>
                  <a:srgbClr val="3333FF"/>
                </a:solidFill>
                <a:latin typeface="Comic Sans MS" pitchFamily="66" charset="0"/>
                <a:ea typeface="+mn-ea"/>
                <a:cs typeface="+mn-cs"/>
              </a:rPr>
              <a:t>However, </a:t>
            </a:r>
            <a:r>
              <a:rPr lang="en-US" sz="2700" dirty="0">
                <a:solidFill>
                  <a:srgbClr val="3333FF"/>
                </a:solidFill>
                <a:latin typeface="Comic Sans MS" pitchFamily="66" charset="0"/>
                <a:cs typeface="+mn-cs"/>
              </a:rPr>
              <a:t>in a gauge theory,  interacting fermions and antifermions have different quantum numbers, and cannot form Majorana states (unless only electric-charge conjugation defines particles and antiparticles).</a:t>
            </a:r>
          </a:p>
          <a:p>
            <a:pPr>
              <a:spcBef>
                <a:spcPct val="20000"/>
              </a:spcBef>
            </a:pPr>
            <a:r>
              <a:rPr lang="en-US" sz="135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                                        </a:t>
            </a:r>
            <a:endParaRPr lang="en-US" sz="2400" dirty="0">
              <a:solidFill>
                <a:srgbClr val="0000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endParaRPr lang="en-US" sz="2400" i="1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endParaRPr lang="en-US" sz="1350" dirty="0">
              <a:solidFill>
                <a:srgbClr val="0000FF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endParaRPr lang="en-US" sz="1200" dirty="0">
              <a:solidFill>
                <a:srgbClr val="0000FF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36544" y="6151219"/>
            <a:ext cx="17766456" cy="48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700" dirty="0">
                <a:solidFill>
                  <a:srgbClr val="3333FF"/>
                </a:solidFill>
                <a:latin typeface="Comic Sans MS" pitchFamily="66" charset="0"/>
                <a:cs typeface="+mn-cs"/>
              </a:rPr>
              <a:t>In 1960, Glashow postulated a new symmetry,                          based on weak isospin,      and the conserved quantum numbers/charges      and weak hypercharge,                                 </a:t>
            </a:r>
            <a:r>
              <a:rPr lang="en-US" sz="2400" i="1" dirty="0">
                <a:solidFill>
                  <a:srgbClr val="3333FF"/>
                </a:solidFill>
                <a:latin typeface="Comic Sans MS" pitchFamily="66" charset="0"/>
                <a:cs typeface="+mn-cs"/>
              </a:rPr>
              <a:t>S.L. Glashow, </a:t>
            </a:r>
            <a:r>
              <a:rPr lang="en-US" sz="2400" i="1" dirty="0" err="1">
                <a:solidFill>
                  <a:srgbClr val="3333FF"/>
                </a:solidFill>
                <a:latin typeface="Comic Sans MS" pitchFamily="66" charset="0"/>
                <a:cs typeface="+mn-cs"/>
                <a:hlinkClick r:id="rId4"/>
              </a:rPr>
              <a:t>Nucl</a:t>
            </a:r>
            <a:r>
              <a:rPr lang="en-US" sz="2400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4"/>
              </a:rPr>
              <a:t>. Phys. </a:t>
            </a:r>
            <a:r>
              <a:rPr lang="en-US" sz="2400" b="1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4"/>
              </a:rPr>
              <a:t>22</a:t>
            </a:r>
            <a:r>
              <a:rPr lang="en-US" sz="2400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4"/>
              </a:rPr>
              <a:t>, 579 (1961)</a:t>
            </a:r>
            <a:endParaRPr lang="en-US" sz="2400" i="1" dirty="0">
              <a:solidFill>
                <a:srgbClr val="3333FF"/>
              </a:solidFill>
              <a:latin typeface="Comic Sans MS" pitchFamily="66" charset="0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1575" dirty="0">
                <a:solidFill>
                  <a:srgbClr val="3333FF"/>
                </a:solidFill>
                <a:latin typeface="Comic Sans MS" pitchFamily="66" charset="0"/>
                <a:cs typeface="+mn-cs"/>
              </a:rPr>
              <a:t>                         </a:t>
            </a:r>
            <a:endParaRPr lang="en-US" sz="1575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Antiparticles have the opposite quantum numbers of those in the table.</a:t>
            </a: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00FF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                                                                      </a:t>
            </a:r>
            <a:r>
              <a:rPr lang="en-US" sz="2700" dirty="0">
                <a:solidFill>
                  <a:srgbClr val="3333FF"/>
                </a:solidFill>
                <a:latin typeface="Comic Sans MS" pitchFamily="66" charset="0"/>
                <a:ea typeface="+mn-ea"/>
                <a:cs typeface="+mn-cs"/>
              </a:rPr>
              <a:t>where                  is the weak-hypercharge-conjugation operator.  </a:t>
            </a:r>
            <a:r>
              <a:rPr lang="en-US" sz="270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                          </a:t>
            </a:r>
          </a:p>
          <a:p>
            <a:pPr>
              <a:spcBef>
                <a:spcPct val="20000"/>
              </a:spcBef>
            </a:pPr>
            <a:endParaRPr lang="en-US" sz="2800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2700" i="1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Recall that in the            theory, and in the  Glashow-Weinberg-Salam electroweak theory,  only the neutrino states      and       </a:t>
            </a:r>
            <a:r>
              <a:rPr lang="en-US" sz="2700" i="1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interact.     </a:t>
            </a:r>
            <a:endParaRPr lang="en-US" sz="2700" i="1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endParaRPr lang="en-US" sz="2000" i="1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lang="en-US" sz="2700" i="1" dirty="0">
                <a:solidFill>
                  <a:srgbClr val="3333FF"/>
                </a:solidFill>
                <a:latin typeface="Comic Sans MS" pitchFamily="66" charset="0"/>
                <a:ea typeface="+mn-ea"/>
                <a:cs typeface="+mn-cs"/>
              </a:rPr>
              <a:t>The       and       are sterile neutrinos and could be Majorana states.     </a:t>
            </a:r>
            <a:r>
              <a:rPr lang="en-US" sz="2100" i="1" dirty="0">
                <a:solidFill>
                  <a:srgbClr val="3333FF"/>
                </a:solidFill>
                <a:latin typeface="Comic Sans MS" pitchFamily="66" charset="0"/>
                <a:cs typeface="+mn-cs"/>
              </a:rPr>
              <a:t>B. Pontecorvo, </a:t>
            </a:r>
            <a:r>
              <a:rPr lang="en-US" sz="2100" i="1" dirty="0" err="1">
                <a:solidFill>
                  <a:srgbClr val="3333FF"/>
                </a:solidFill>
                <a:latin typeface="Comic Sans MS" pitchFamily="66" charset="0"/>
                <a:cs typeface="+mn-cs"/>
                <a:hlinkClick r:id="rId5"/>
              </a:rPr>
              <a:t>Sov</a:t>
            </a:r>
            <a:r>
              <a:rPr lang="en-US" sz="2100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5"/>
              </a:rPr>
              <a:t>. J. </a:t>
            </a:r>
            <a:r>
              <a:rPr lang="en-US" sz="2100" i="1" dirty="0" err="1">
                <a:solidFill>
                  <a:srgbClr val="3333FF"/>
                </a:solidFill>
                <a:latin typeface="Comic Sans MS" pitchFamily="66" charset="0"/>
                <a:cs typeface="+mn-cs"/>
                <a:hlinkClick r:id="rId5"/>
              </a:rPr>
              <a:t>Nucl</a:t>
            </a:r>
            <a:r>
              <a:rPr lang="en-US" sz="2100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5"/>
              </a:rPr>
              <a:t>. Phys. </a:t>
            </a:r>
            <a:r>
              <a:rPr lang="en-US" sz="2100" b="1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5"/>
              </a:rPr>
              <a:t>26</a:t>
            </a:r>
            <a:r>
              <a:rPr lang="en-US" sz="2100" i="1" dirty="0">
                <a:solidFill>
                  <a:srgbClr val="3333FF"/>
                </a:solidFill>
                <a:latin typeface="Comic Sans MS" pitchFamily="66" charset="0"/>
                <a:cs typeface="+mn-cs"/>
                <a:hlinkClick r:id="rId5"/>
              </a:rPr>
              <a:t>, 984 (1968)</a:t>
            </a:r>
            <a:r>
              <a:rPr lang="en-US" sz="2700" i="1" dirty="0">
                <a:solidFill>
                  <a:srgbClr val="3333FF"/>
                </a:solidFill>
                <a:latin typeface="Comic Sans MS" pitchFamily="66" charset="0"/>
                <a:ea typeface="+mn-ea"/>
                <a:cs typeface="+mn-cs"/>
                <a:hlinkClick r:id="rId5"/>
              </a:rPr>
              <a:t>                                                                                        </a:t>
            </a:r>
            <a:endParaRPr lang="en-US" sz="2100" dirty="0">
              <a:solidFill>
                <a:srgbClr val="3333FF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75" name="Picture 9" descr="https://nige.files.wordpress.com/2010/03/charg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36" y="6214981"/>
            <a:ext cx="5594186" cy="4976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03504" y="16848314"/>
                <a:ext cx="23234013" cy="6516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If the lefthanded-chirality neutrinos that participate in the </a:t>
                </a:r>
                <a:r>
                  <a:rPr lang="en-US" sz="27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 - A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weak interaction had the form  </a:t>
                </a:r>
                <a:r>
                  <a:rPr lang="en-US" sz="30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                  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then many existing experiments exclude this.</a:t>
                </a:r>
              </a:p>
              <a:p>
                <a:pPr>
                  <a:spcBef>
                    <a:spcPct val="20000"/>
                  </a:spcBef>
                </a:pPr>
                <a:endParaRPr lang="en-US" sz="120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A good place to start is the charged-pion decay,                                         where the muon is almost at rest in the pion frame,  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Here, a lefthanded chirality       (or righthanded chirality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𝑅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) has essentially equal probability to be either positive or negative helicity. 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The pion has spin zero, a lefthanded neutrino has almost pure negative helicity, and a righthanded antineutrino has almost pure positive helicity.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Hence, a neutrino can only appear in the final state together with a negative-helicity muon (and an antineutrino can appear only with a positive-helicity muon).</a:t>
                </a:r>
              </a:p>
              <a:p>
                <a:pPr>
                  <a:spcBef>
                    <a:spcPct val="20000"/>
                  </a:spcBef>
                </a:pPr>
                <a:endParaRPr lang="en-US" sz="27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If Form 1 held, there would be essentially equal rates for the two decay modes                                                     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and also for the two modes</a:t>
                </a:r>
              </a:p>
              <a:p>
                <a:pPr>
                  <a:spcBef>
                    <a:spcPct val="20000"/>
                  </a:spcBef>
                </a:pPr>
                <a:endParaRPr lang="en-US" sz="270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                                                                   Only the first of each pair is observed in experiment!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005" y="22464417"/>
                <a:ext cx="30978683" cy="8762270"/>
              </a:xfrm>
              <a:prstGeom prst="rect">
                <a:avLst/>
              </a:prstGeom>
              <a:blipFill rotWithShape="0">
                <a:blip r:embed="rId7"/>
                <a:stretch>
                  <a:fillRect l="-610" t="-626" r="-512" b="-2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304583"/>
              </p:ext>
            </p:extLst>
          </p:nvPr>
        </p:nvGraphicFramePr>
        <p:xfrm>
          <a:off x="5637957" y="18002421"/>
          <a:ext cx="13697181" cy="5703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1" name="AutoCAD Drawing" r:id="rId8" imgW="12125160" imgH="5048280" progId="AutoCAD.Drawing.16">
                  <p:embed/>
                </p:oleObj>
              </mc:Choice>
              <mc:Fallback>
                <p:oleObj name="AutoCAD Drawing" r:id="rId8" imgW="12125160" imgH="5048280" progId="AutoCAD.Drawing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37957" y="18002421"/>
                        <a:ext cx="13697181" cy="5703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Freeform 467"/>
          <p:cNvSpPr>
            <a:spLocks/>
          </p:cNvSpPr>
          <p:nvPr/>
        </p:nvSpPr>
        <p:spPr bwMode="auto">
          <a:xfrm>
            <a:off x="420291" y="848917"/>
            <a:ext cx="0" cy="161925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10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575"/>
          </a:p>
        </p:txBody>
      </p:sp>
      <p:grpSp>
        <p:nvGrpSpPr>
          <p:cNvPr id="15375" name="Group 184"/>
          <p:cNvGrpSpPr>
            <a:grpSpLocks/>
          </p:cNvGrpSpPr>
          <p:nvPr/>
        </p:nvGrpSpPr>
        <p:grpSpPr bwMode="auto">
          <a:xfrm>
            <a:off x="2358817" y="357989"/>
            <a:ext cx="19971165" cy="3263902"/>
            <a:chOff x="9580163" y="1246525"/>
            <a:chExt cx="28351769" cy="4300713"/>
          </a:xfrm>
        </p:grpSpPr>
        <p:sp>
          <p:nvSpPr>
            <p:cNvPr id="184" name="Round Diagonal Corner Rectangle 183"/>
            <p:cNvSpPr/>
            <p:nvPr/>
          </p:nvSpPr>
          <p:spPr>
            <a:xfrm>
              <a:off x="11036115" y="1280957"/>
              <a:ext cx="25792513" cy="4193587"/>
            </a:xfrm>
            <a:prstGeom prst="round2Diag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575"/>
            </a:p>
          </p:txBody>
        </p:sp>
        <p:sp>
          <p:nvSpPr>
            <p:cNvPr id="15472" name="Text Box 10"/>
            <p:cNvSpPr txBox="1">
              <a:spLocks noChangeArrowheads="1"/>
            </p:cNvSpPr>
            <p:nvPr/>
          </p:nvSpPr>
          <p:spPr bwMode="auto">
            <a:xfrm>
              <a:off x="9580163" y="1246525"/>
              <a:ext cx="28351769" cy="4300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329115" tIns="164558" rIns="329115" bIns="164558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4800" dirty="0">
                  <a:solidFill>
                    <a:srgbClr val="3333FF"/>
                  </a:solidFill>
                  <a:latin typeface="Comic Sans MS" panose="030F0702030302020204" pitchFamily="66" charset="0"/>
                </a:rPr>
                <a:t>Past Experiments Exclude Light Majorana Neutrino States</a:t>
              </a:r>
              <a:endParaRPr lang="en-US" sz="4800" b="1" dirty="0">
                <a:solidFill>
                  <a:srgbClr val="3333FF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3600" i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(Lepton Photon 2017, August 7-12, Guangzhou; updated Mar 4, 2021)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sz="3600" dirty="0">
                  <a:latin typeface="Comic Sans MS" panose="030F0702030302020204" pitchFamily="66" charset="0"/>
                  <a:cs typeface="Times New Roman" charset="0"/>
                </a:rPr>
                <a:t>U. Akhouri,</a:t>
              </a:r>
              <a:r>
                <a:rPr lang="en-GB" sz="3600" baseline="30000" dirty="0">
                  <a:latin typeface="Comic Sans MS" panose="030F0702030302020204" pitchFamily="66" charset="0"/>
                  <a:cs typeface="Times New Roman" charset="0"/>
                </a:rPr>
                <a:t>1</a:t>
              </a:r>
              <a:r>
                <a:rPr lang="en-GB" sz="3600" dirty="0">
                  <a:latin typeface="Comic Sans MS" panose="030F0702030302020204" pitchFamily="66" charset="0"/>
                  <a:cs typeface="Times New Roman" charset="0"/>
                </a:rPr>
                <a:t> K.T. McDonald</a:t>
              </a:r>
              <a:r>
                <a:rPr lang="en-GB" sz="3600" baseline="30000" dirty="0">
                  <a:latin typeface="Comic Sans MS" panose="030F0702030302020204" pitchFamily="66" charset="0"/>
                  <a:cs typeface="Times New Roman" charset="0"/>
                </a:rPr>
                <a:t>2 </a:t>
              </a:r>
              <a:endParaRPr lang="en-US" sz="3600" baseline="30000" dirty="0">
                <a:latin typeface="Comic Sans MS" panose="030F0702030302020204" pitchFamily="66" charset="0"/>
                <a:cs typeface="Times New Roman" charset="0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3600" i="1" baseline="30000" dirty="0">
                  <a:solidFill>
                    <a:srgbClr val="3399FF"/>
                  </a:solidFill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r>
                <a:rPr lang="en-US" altLang="en-US" sz="3600" i="1" dirty="0">
                  <a:solidFill>
                    <a:srgbClr val="3399FF"/>
                  </a:solidFill>
                  <a:latin typeface="Comic Sans MS" panose="030F0702030302020204" pitchFamily="66" charset="0"/>
                  <a:cs typeface="Times New Roman" panose="02020603050405020304" pitchFamily="18" charset="0"/>
                </a:rPr>
                <a:t>U Delhi, New Delhi, 10021 India, </a:t>
              </a:r>
              <a:r>
                <a:rPr lang="en-US" altLang="en-US" sz="3600" i="1" baseline="30000" dirty="0">
                  <a:solidFill>
                    <a:srgbClr val="3399FF"/>
                  </a:solidFill>
                  <a:latin typeface="Comic Sans MS" panose="030F0702030302020204" pitchFamily="66" charset="0"/>
                  <a:cs typeface="Times New Roman" charset="0"/>
                </a:rPr>
                <a:t>2</a:t>
              </a:r>
              <a:r>
                <a:rPr lang="en-US" sz="3600" i="1" dirty="0">
                  <a:solidFill>
                    <a:srgbClr val="3399FF"/>
                  </a:solidFill>
                  <a:latin typeface="Comic Sans MS" panose="030F0702030302020204" pitchFamily="66" charset="0"/>
                  <a:cs typeface="Times New Roman" charset="0"/>
                </a:rPr>
                <a:t>Princeton U,</a:t>
              </a:r>
              <a:r>
                <a:rPr lang="fr-FR" sz="3600" i="1" dirty="0">
                  <a:solidFill>
                    <a:srgbClr val="3399FF"/>
                  </a:solidFill>
                  <a:latin typeface="Comic Sans MS" panose="030F0702030302020204" pitchFamily="66" charset="0"/>
                  <a:cs typeface="Times New Roman" charset="0"/>
                </a:rPr>
                <a:t> Princeton, NJ 08544 USA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2100" i="1" dirty="0">
                  <a:solidFill>
                    <a:srgbClr val="FF0000"/>
                  </a:solidFill>
                  <a:latin typeface="Comic Sans MS" panose="030F0702030302020204" pitchFamily="66" charset="0"/>
                  <a:cs typeface="Times New Roman" charset="0"/>
                  <a:hlinkClick r:id="rId11"/>
                </a:rPr>
                <a:t>http://kirkmcd.princeton.edu/examples/majorana.pdf</a:t>
              </a:r>
              <a:r>
                <a:rPr lang="en-US" sz="2100" i="1" dirty="0">
                  <a:solidFill>
                    <a:srgbClr val="FF0000"/>
                  </a:solidFill>
                  <a:latin typeface="Comic Sans MS" panose="030F0702030302020204" pitchFamily="66" charset="0"/>
                  <a:cs typeface="Times New Roman" charset="0"/>
                </a:rPr>
                <a:t>     </a:t>
              </a:r>
              <a:r>
                <a:rPr lang="en-US" sz="2100" i="1" dirty="0">
                  <a:solidFill>
                    <a:srgbClr val="FF0000"/>
                  </a:solidFill>
                  <a:latin typeface="Comic Sans MS" panose="030F0702030302020204" pitchFamily="66" charset="0"/>
                  <a:cs typeface="Times New Roman" charset="0"/>
                  <a:hlinkClick r:id="rId12"/>
                </a:rPr>
                <a:t>http://kirkmcd.princeton.edu/examples/majorana_170307.pptx</a:t>
              </a:r>
              <a:r>
                <a:rPr lang="en-US" sz="2100" i="1" dirty="0">
                  <a:solidFill>
                    <a:srgbClr val="FF0000"/>
                  </a:solidFill>
                  <a:latin typeface="Comic Sans MS" panose="030F0702030302020204" pitchFamily="66" charset="0"/>
                  <a:cs typeface="Times New Roman" charset="0"/>
                </a:rPr>
                <a:t>  </a:t>
              </a:r>
            </a:p>
          </p:txBody>
        </p:sp>
      </p:grpSp>
      <p:sp>
        <p:nvSpPr>
          <p:cNvPr id="15379" name="Rectangle 139"/>
          <p:cNvSpPr>
            <a:spLocks noChangeArrowheads="1"/>
          </p:cNvSpPr>
          <p:nvPr/>
        </p:nvSpPr>
        <p:spPr bwMode="auto">
          <a:xfrm>
            <a:off x="11593116" y="15503129"/>
            <a:ext cx="24688800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575"/>
          </a:p>
        </p:txBody>
      </p:sp>
      <p:sp>
        <p:nvSpPr>
          <p:cNvPr id="15380" name="Rectangle 141"/>
          <p:cNvSpPr>
            <a:spLocks noChangeArrowheads="1"/>
          </p:cNvSpPr>
          <p:nvPr/>
        </p:nvSpPr>
        <p:spPr bwMode="auto">
          <a:xfrm>
            <a:off x="11593116" y="15503129"/>
            <a:ext cx="24688800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575"/>
          </a:p>
        </p:txBody>
      </p:sp>
      <p:sp>
        <p:nvSpPr>
          <p:cNvPr id="15381" name="Rectangle 160"/>
          <p:cNvSpPr>
            <a:spLocks noChangeArrowheads="1"/>
          </p:cNvSpPr>
          <p:nvPr/>
        </p:nvSpPr>
        <p:spPr bwMode="auto">
          <a:xfrm>
            <a:off x="11593116" y="15503129"/>
            <a:ext cx="24688800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575"/>
          </a:p>
        </p:txBody>
      </p:sp>
      <p:sp>
        <p:nvSpPr>
          <p:cNvPr id="15382" name="Rectangle 162"/>
          <p:cNvSpPr>
            <a:spLocks noChangeArrowheads="1"/>
          </p:cNvSpPr>
          <p:nvPr/>
        </p:nvSpPr>
        <p:spPr bwMode="auto">
          <a:xfrm>
            <a:off x="11593116" y="15503129"/>
            <a:ext cx="24688800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575"/>
          </a:p>
        </p:txBody>
      </p:sp>
      <p:sp>
        <p:nvSpPr>
          <p:cNvPr id="15384" name="Rectangle 470"/>
          <p:cNvSpPr>
            <a:spLocks noChangeArrowheads="1"/>
          </p:cNvSpPr>
          <p:nvPr/>
        </p:nvSpPr>
        <p:spPr bwMode="auto">
          <a:xfrm>
            <a:off x="341901" y="245155"/>
            <a:ext cx="24015758" cy="32429897"/>
          </a:xfrm>
          <a:prstGeom prst="rect">
            <a:avLst/>
          </a:prstGeom>
          <a:noFill/>
          <a:ln w="165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575"/>
          </a:p>
        </p:txBody>
      </p:sp>
      <p:sp>
        <p:nvSpPr>
          <p:cNvPr id="15385" name="Rectangle 623"/>
          <p:cNvSpPr>
            <a:spLocks noChangeArrowheads="1"/>
          </p:cNvSpPr>
          <p:nvPr/>
        </p:nvSpPr>
        <p:spPr bwMode="auto">
          <a:xfrm>
            <a:off x="-9525040" y="18632838"/>
            <a:ext cx="137122" cy="30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 anchor="ctr">
            <a:spAutoFit/>
          </a:bodyPr>
          <a:lstStyle/>
          <a:p>
            <a:endParaRPr lang="en-US" sz="1575"/>
          </a:p>
        </p:txBody>
      </p:sp>
      <p:sp>
        <p:nvSpPr>
          <p:cNvPr id="15386" name="Rectangle 624"/>
          <p:cNvSpPr>
            <a:spLocks noChangeArrowheads="1"/>
          </p:cNvSpPr>
          <p:nvPr/>
        </p:nvSpPr>
        <p:spPr bwMode="auto">
          <a:xfrm>
            <a:off x="-9525040" y="15561025"/>
            <a:ext cx="137122" cy="30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 anchor="ctr">
            <a:spAutoFit/>
          </a:bodyPr>
          <a:lstStyle/>
          <a:p>
            <a:endParaRPr lang="en-US" sz="1575"/>
          </a:p>
        </p:txBody>
      </p:sp>
      <p:sp>
        <p:nvSpPr>
          <p:cNvPr id="15387" name="Rectangle 625"/>
          <p:cNvSpPr>
            <a:spLocks noChangeArrowheads="1"/>
          </p:cNvSpPr>
          <p:nvPr/>
        </p:nvSpPr>
        <p:spPr bwMode="auto">
          <a:xfrm>
            <a:off x="-9525040" y="15561025"/>
            <a:ext cx="137122" cy="30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 anchor="ctr">
            <a:spAutoFit/>
          </a:bodyPr>
          <a:lstStyle/>
          <a:p>
            <a:endParaRPr lang="en-US" sz="1575"/>
          </a:p>
        </p:txBody>
      </p:sp>
      <p:sp>
        <p:nvSpPr>
          <p:cNvPr id="15388" name="Rectangle 626"/>
          <p:cNvSpPr>
            <a:spLocks noChangeArrowheads="1"/>
          </p:cNvSpPr>
          <p:nvPr/>
        </p:nvSpPr>
        <p:spPr bwMode="auto">
          <a:xfrm>
            <a:off x="-9525040" y="15561025"/>
            <a:ext cx="137122" cy="30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 anchor="ctr">
            <a:spAutoFit/>
          </a:bodyPr>
          <a:lstStyle/>
          <a:p>
            <a:endParaRPr lang="en-US" sz="1575"/>
          </a:p>
        </p:txBody>
      </p:sp>
      <p:sp>
        <p:nvSpPr>
          <p:cNvPr id="15389" name="Rectangle 629"/>
          <p:cNvSpPr>
            <a:spLocks noChangeArrowheads="1"/>
          </p:cNvSpPr>
          <p:nvPr/>
        </p:nvSpPr>
        <p:spPr bwMode="auto">
          <a:xfrm>
            <a:off x="-9476225" y="18591762"/>
            <a:ext cx="137122" cy="30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 anchor="ctr">
            <a:spAutoFit/>
          </a:bodyPr>
          <a:lstStyle/>
          <a:p>
            <a:endParaRPr lang="en-US" sz="1575"/>
          </a:p>
        </p:txBody>
      </p:sp>
      <p:sp>
        <p:nvSpPr>
          <p:cNvPr id="15390" name="Rectangle 631"/>
          <p:cNvSpPr>
            <a:spLocks noChangeArrowheads="1"/>
          </p:cNvSpPr>
          <p:nvPr/>
        </p:nvSpPr>
        <p:spPr bwMode="auto">
          <a:xfrm>
            <a:off x="-9525040" y="18785238"/>
            <a:ext cx="137122" cy="30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 anchor="ctr">
            <a:spAutoFit/>
          </a:bodyPr>
          <a:lstStyle/>
          <a:p>
            <a:endParaRPr lang="en-US" sz="1575"/>
          </a:p>
        </p:txBody>
      </p:sp>
      <p:sp>
        <p:nvSpPr>
          <p:cNvPr id="58" name="Freeform 467"/>
          <p:cNvSpPr>
            <a:spLocks/>
          </p:cNvSpPr>
          <p:nvPr/>
        </p:nvSpPr>
        <p:spPr bwMode="auto">
          <a:xfrm>
            <a:off x="420291" y="1448991"/>
            <a:ext cx="0" cy="161925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10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575"/>
          </a:p>
        </p:txBody>
      </p:sp>
      <p:sp>
        <p:nvSpPr>
          <p:cNvPr id="59" name="Freeform 467"/>
          <p:cNvSpPr>
            <a:spLocks/>
          </p:cNvSpPr>
          <p:nvPr/>
        </p:nvSpPr>
        <p:spPr bwMode="auto">
          <a:xfrm>
            <a:off x="420291" y="1448991"/>
            <a:ext cx="0" cy="161925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10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575"/>
          </a:p>
        </p:txBody>
      </p:sp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2306" y="632137"/>
            <a:ext cx="2032822" cy="226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upload.wikimedia.org/wikipedia/commons/6/62/Delhi_University's_official_logo.png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91" y="705883"/>
            <a:ext cx="2261610" cy="225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4" descr="http://www.ilmondo.tv/images/EttoreMajorana-Bini.jpg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" r="52567" b="17426"/>
          <a:stretch/>
        </p:blipFill>
        <p:spPr bwMode="auto">
          <a:xfrm>
            <a:off x="586349" y="3636004"/>
            <a:ext cx="1941516" cy="232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877232"/>
              </p:ext>
            </p:extLst>
          </p:nvPr>
        </p:nvGraphicFramePr>
        <p:xfrm>
          <a:off x="13662280" y="6145467"/>
          <a:ext cx="2539906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" name="Equation" r:id="rId16" imgW="1066680" imgH="228600" progId="Equation.DSMT4">
                  <p:embed/>
                </p:oleObj>
              </mc:Choice>
              <mc:Fallback>
                <p:oleObj name="Equation" r:id="rId16" imgW="1066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3662280" y="6145467"/>
                        <a:ext cx="2539906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331019"/>
              </p:ext>
            </p:extLst>
          </p:nvPr>
        </p:nvGraphicFramePr>
        <p:xfrm>
          <a:off x="19891877" y="6154080"/>
          <a:ext cx="474574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" name="Equation" r:id="rId18" imgW="177480" imgH="203040" progId="Equation.DSMT4">
                  <p:embed/>
                </p:oleObj>
              </mc:Choice>
              <mc:Fallback>
                <p:oleObj name="Equation" r:id="rId18" imgW="177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9891877" y="6154080"/>
                        <a:ext cx="474574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602251"/>
              </p:ext>
            </p:extLst>
          </p:nvPr>
        </p:nvGraphicFramePr>
        <p:xfrm>
          <a:off x="10652609" y="6559715"/>
          <a:ext cx="383439" cy="582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" name="Equation" r:id="rId20" imgW="152280" imgH="228600" progId="Equation.DSMT4">
                  <p:embed/>
                </p:oleObj>
              </mc:Choice>
              <mc:Fallback>
                <p:oleObj name="Equation" r:id="rId20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0652609" y="6559715"/>
                        <a:ext cx="383439" cy="582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384067"/>
              </p:ext>
            </p:extLst>
          </p:nvPr>
        </p:nvGraphicFramePr>
        <p:xfrm>
          <a:off x="14828549" y="6580551"/>
          <a:ext cx="2228702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5" name="Equation" r:id="rId22" imgW="939600" imgH="228600" progId="Equation.DSMT4">
                  <p:embed/>
                </p:oleObj>
              </mc:Choice>
              <mc:Fallback>
                <p:oleObj name="Equation" r:id="rId22" imgW="939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4828549" y="6580551"/>
                        <a:ext cx="2228702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202562"/>
              </p:ext>
            </p:extLst>
          </p:nvPr>
        </p:nvGraphicFramePr>
        <p:xfrm>
          <a:off x="6259349" y="7914660"/>
          <a:ext cx="7141369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6" name="Equation" r:id="rId24" imgW="3085920" imgH="482400" progId="Equation.DSMT4">
                  <p:embed/>
                </p:oleObj>
              </mc:Choice>
              <mc:Fallback>
                <p:oleObj name="Equation" r:id="rId24" imgW="30859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259349" y="7914660"/>
                        <a:ext cx="7141369" cy="113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5506" y="10772379"/>
            <a:ext cx="18473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endParaRPr lang="en-US" sz="2700" dirty="0">
              <a:solidFill>
                <a:srgbClr val="FF0000"/>
              </a:solidFill>
              <a:latin typeface="Comic Sans MS" pitchFamily="66" charset="0"/>
              <a:cs typeface="+mn-cs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414641"/>
              </p:ext>
            </p:extLst>
          </p:nvPr>
        </p:nvGraphicFramePr>
        <p:xfrm>
          <a:off x="14760516" y="8192728"/>
          <a:ext cx="1453899" cy="576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7" name="Equation" r:id="rId26" imgW="634680" imgH="241200" progId="Equation.DSMT4">
                  <p:embed/>
                </p:oleObj>
              </mc:Choice>
              <mc:Fallback>
                <p:oleObj name="Equation" r:id="rId26" imgW="634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4760516" y="8192728"/>
                        <a:ext cx="1453899" cy="5763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148545"/>
              </p:ext>
            </p:extLst>
          </p:nvPr>
        </p:nvGraphicFramePr>
        <p:xfrm>
          <a:off x="9259888" y="9266238"/>
          <a:ext cx="9191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8" name="Equation" r:id="rId28" imgW="406080" imgH="177480" progId="Equation.DSMT4">
                  <p:embed/>
                </p:oleObj>
              </mc:Choice>
              <mc:Fallback>
                <p:oleObj name="Equation" r:id="rId28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9259888" y="9266238"/>
                        <a:ext cx="919162" cy="40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623399"/>
              </p:ext>
            </p:extLst>
          </p:nvPr>
        </p:nvGraphicFramePr>
        <p:xfrm>
          <a:off x="7418631" y="9553577"/>
          <a:ext cx="48855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" name="Equation" r:id="rId30" imgW="164880" imgH="228600" progId="Equation.DSMT4">
                  <p:embed/>
                </p:oleObj>
              </mc:Choice>
              <mc:Fallback>
                <p:oleObj name="Equation" r:id="rId30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418631" y="9553577"/>
                        <a:ext cx="488555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277309"/>
              </p:ext>
            </p:extLst>
          </p:nvPr>
        </p:nvGraphicFramePr>
        <p:xfrm>
          <a:off x="8636897" y="9577776"/>
          <a:ext cx="5249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0" name="Equation" r:id="rId32" imgW="177480" imgH="228600" progId="Equation.DSMT4">
                  <p:embed/>
                </p:oleObj>
              </mc:Choice>
              <mc:Fallback>
                <p:oleObj name="Equation" r:id="rId32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8636897" y="9577776"/>
                        <a:ext cx="52497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548493"/>
              </p:ext>
            </p:extLst>
          </p:nvPr>
        </p:nvGraphicFramePr>
        <p:xfrm>
          <a:off x="7072614" y="10438747"/>
          <a:ext cx="472475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1" name="Equation" r:id="rId34" imgW="177480" imgH="228600" progId="Equation.DSMT4">
                  <p:embed/>
                </p:oleObj>
              </mc:Choice>
              <mc:Fallback>
                <p:oleObj name="Equation" r:id="rId34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7072614" y="10438747"/>
                        <a:ext cx="472475" cy="617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906915"/>
              </p:ext>
            </p:extLst>
          </p:nvPr>
        </p:nvGraphicFramePr>
        <p:xfrm>
          <a:off x="8417521" y="10389470"/>
          <a:ext cx="537411" cy="75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" name="Equation" r:id="rId36" imgW="164880" imgH="228600" progId="Equation.DSMT4">
                  <p:embed/>
                </p:oleObj>
              </mc:Choice>
              <mc:Fallback>
                <p:oleObj name="Equation" r:id="rId36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8417521" y="10389470"/>
                        <a:ext cx="537411" cy="754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85506" y="12047347"/>
            <a:ext cx="23443227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Despite the incompatibility of </a:t>
            </a:r>
            <a:r>
              <a:rPr lang="en-US" sz="2700" dirty="0" err="1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Majorana</a:t>
            </a: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 states with Standard Model neutrinos of nonzero weak hypercharge, people consider two possibilities:</a:t>
            </a:r>
          </a:p>
          <a:p>
            <a:pPr>
              <a:spcBef>
                <a:spcPct val="20000"/>
              </a:spcBef>
            </a:pPr>
            <a:endParaRPr lang="en-US" sz="2100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1.                                                                                                                             based on weak-hypercharge conjugation.</a:t>
            </a:r>
          </a:p>
          <a:p>
            <a:pPr>
              <a:spcBef>
                <a:spcPct val="20000"/>
              </a:spcBef>
            </a:pPr>
            <a:endParaRPr lang="en-US" sz="4050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2.</a:t>
            </a:r>
            <a:r>
              <a:rPr lang="en-US" sz="270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                                                                                                                          </a:t>
            </a: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  based on electric-charge conjugation.</a:t>
            </a:r>
          </a:p>
          <a:p>
            <a:pPr>
              <a:spcBef>
                <a:spcPct val="20000"/>
              </a:spcBef>
            </a:pPr>
            <a:r>
              <a:rPr lang="en-US" sz="2700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        </a:t>
            </a:r>
          </a:p>
          <a:p>
            <a:pPr>
              <a:spcBef>
                <a:spcPct val="20000"/>
              </a:spcBef>
            </a:pPr>
            <a:r>
              <a:rPr lang="en-US" sz="2700" i="1" dirty="0">
                <a:solidFill>
                  <a:srgbClr val="FF0000"/>
                </a:solidFill>
                <a:latin typeface="Comic Sans MS" pitchFamily="66" charset="0"/>
                <a:ea typeface="+mn-ea"/>
                <a:cs typeface="+mn-cs"/>
              </a:rPr>
              <a:t>                                                             Form 2 appears much more often in the literature than Form 1.</a:t>
            </a:r>
            <a:endParaRPr lang="en-US" sz="1350" dirty="0">
              <a:solidFill>
                <a:srgbClr val="FF0000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156200"/>
              </p:ext>
            </p:extLst>
          </p:nvPr>
        </p:nvGraphicFramePr>
        <p:xfrm>
          <a:off x="1789511" y="12599579"/>
          <a:ext cx="11375231" cy="1110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" name="Equation" r:id="rId38" imgW="4597200" imgH="444240" progId="Equation.DSMT4">
                  <p:embed/>
                </p:oleObj>
              </mc:Choice>
              <mc:Fallback>
                <p:oleObj name="Equation" r:id="rId38" imgW="45972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789511" y="12599579"/>
                        <a:ext cx="11375231" cy="11108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785505" y="11351989"/>
            <a:ext cx="229520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262546" y="11374862"/>
            <a:ext cx="8077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dirty="0" err="1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Majorana</a:t>
            </a:r>
            <a:r>
              <a:rPr lang="en-US" sz="3600" dirty="0">
                <a:solidFill>
                  <a:srgbClr val="0000FF"/>
                </a:solidFill>
                <a:latin typeface="Comic Sans MS" pitchFamily="66" charset="0"/>
                <a:ea typeface="+mn-ea"/>
                <a:cs typeface="+mn-cs"/>
              </a:rPr>
              <a:t> Neutrino Chirality States?</a:t>
            </a:r>
            <a:endParaRPr lang="en-US" sz="3600" dirty="0">
              <a:solidFill>
                <a:srgbClr val="0000FF"/>
              </a:solidFill>
              <a:latin typeface="Comic Sans MS" pitchFamily="66" charset="0"/>
              <a:ea typeface="宋体" pitchFamily="2" charset="-122"/>
              <a:cs typeface="+mn-cs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72839"/>
              </p:ext>
            </p:extLst>
          </p:nvPr>
        </p:nvGraphicFramePr>
        <p:xfrm>
          <a:off x="1807369" y="13830685"/>
          <a:ext cx="11339512" cy="1168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" name="Equation" r:id="rId40" imgW="4356000" imgH="444240" progId="Equation.DSMT4">
                  <p:embed/>
                </p:oleObj>
              </mc:Choice>
              <mc:Fallback>
                <p:oleObj name="Equation" r:id="rId40" imgW="43560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807369" y="13830685"/>
                        <a:ext cx="11339512" cy="1168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Connector 43"/>
          <p:cNvCxnSpPr/>
          <p:nvPr/>
        </p:nvCxnSpPr>
        <p:spPr>
          <a:xfrm>
            <a:off x="833437" y="15735945"/>
            <a:ext cx="229520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5708009" y="15887920"/>
            <a:ext cx="13228923" cy="80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defTabSz="68576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kern="0" dirty="0">
                <a:ea typeface="+mn-ea"/>
                <a:cs typeface="+mn-cs"/>
              </a:rPr>
              <a:t>Confrontation of Form 1,                    , with Experiment    </a:t>
            </a:r>
            <a:endParaRPr lang="en-US" sz="3600" kern="0" dirty="0">
              <a:ea typeface="宋体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1694379" y="15758068"/>
                <a:ext cx="2777052" cy="9391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𝜓</m:t>
                          </m:r>
                        </m:e>
                        <m: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</m:sSub>
                      <m:r>
                        <a:rPr lang="en-US" sz="30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 </m:t>
                          </m:r>
                          <m:sSub>
                            <m:sSubPr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3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3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𝑅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30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2505" y="21010757"/>
                <a:ext cx="3702736" cy="1252266"/>
              </a:xfrm>
              <a:prstGeom prst="rect">
                <a:avLst/>
              </a:prstGeom>
              <a:blipFill rotWithShape="0"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6566122" y="16826569"/>
                <a:ext cx="2322489" cy="6194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7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27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𝜓</m:t>
                        </m:r>
                      </m:e>
                      <m:sub>
                        <m:r>
                          <a:rPr lang="en-US" sz="27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𝐿</m:t>
                        </m:r>
                      </m:sub>
                    </m:sSub>
                    <m:r>
                      <a:rPr lang="en-US" sz="27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f>
                      <m:fPr>
                        <m:ctrlPr>
                          <a:rPr lang="en-US" sz="27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𝐿</m:t>
                            </m:r>
                          </m:sub>
                        </m:sSub>
                        <m:r>
                          <a:rPr lang="en-US" sz="27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 </m:t>
                        </m:r>
                        <m:sSub>
                          <m:sSubPr>
                            <m:ctrlP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27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accPr>
                              <m:e>
                                <m:r>
                                  <a:rPr lang="en-US" sz="27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𝑣</m:t>
                                </m:r>
                              </m:e>
                            </m:acc>
                          </m:e>
                          <m:sub>
                            <m: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lang="en-US" sz="27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,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6122" y="16826569"/>
                <a:ext cx="2322489" cy="619465"/>
              </a:xfrm>
              <a:prstGeom prst="rect">
                <a:avLst/>
              </a:prstGeom>
              <a:blipFill rotWithShape="0">
                <a:blip r:embed="rId43"/>
                <a:stretch>
                  <a:fillRect t="-1961" b="-1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292532"/>
              </p:ext>
            </p:extLst>
          </p:nvPr>
        </p:nvGraphicFramePr>
        <p:xfrm>
          <a:off x="8594697" y="17975150"/>
          <a:ext cx="4060502" cy="61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5" name="Equation" r:id="rId44" imgW="1536480" imgH="228600" progId="Equation.DSMT4">
                  <p:embed/>
                </p:oleObj>
              </mc:Choice>
              <mc:Fallback>
                <p:oleObj name="Equation" r:id="rId44" imgW="1536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8594697" y="17975150"/>
                        <a:ext cx="4060502" cy="611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1030285" y="18041197"/>
                <a:ext cx="2535374" cy="498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𝐾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𝐸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𝜇</m:t>
                          </m:r>
                        </m:sub>
                      </m:sSub>
                      <m:r>
                        <a:rPr lang="en-US" sz="3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lang="en-US" sz="3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≈4 </m:t>
                      </m:r>
                      <m:r>
                        <a:rPr lang="en-US" sz="3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𝑀𝑒𝑉</m:t>
                      </m:r>
                      <m:r>
                        <a:rPr lang="en-US" sz="30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.</m:t>
                      </m:r>
                    </m:oMath>
                  </m:oMathPara>
                </a14:m>
                <a:endParaRPr lang="en-US" sz="30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0285" y="18041197"/>
                <a:ext cx="2535374" cy="498791"/>
              </a:xfrm>
              <a:prstGeom prst="rect">
                <a:avLst/>
              </a:prstGeom>
              <a:blipFill rotWithShape="0">
                <a:blip r:embed="rId4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73862" y="18839350"/>
                <a:ext cx="556883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SupPr>
                        <m:e>
                          <m:r>
                            <a:rPr lang="en-US" sz="3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𝜇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𝐿</m:t>
                          </m:r>
                        </m:sub>
                        <m:sup>
                          <m:r>
                            <a:rPr lang="en-US" sz="3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en-US" sz="300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149" y="25119132"/>
                <a:ext cx="741998" cy="615553"/>
              </a:xfrm>
              <a:prstGeom prst="rect">
                <a:avLst/>
              </a:prstGeom>
              <a:blipFill rotWithShape="0"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3737691" y="21818281"/>
                <a:ext cx="4947765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e>
                      <m:sup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</m:sup>
                    </m:sSup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→ </m:t>
                    </m:r>
                    <m:sSubSup>
                      <m:sSubSupPr>
                        <m:ctrlP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𝑅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+</m:t>
                        </m:r>
                      </m:sup>
                    </m:sSubSup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𝑣</m:t>
                    </m:r>
                  </m:oMath>
                </a14:m>
                <a:r>
                  <a:rPr lang="en-US" sz="30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       </m:t>
                        </m:r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e>
                      <m:sup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+</m:t>
                        </m:r>
                      </m:sup>
                    </m:sSup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→ </m:t>
                    </m:r>
                    <m:sSubSup>
                      <m:sSubSupPr>
                        <m:ctrlP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𝑅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+</m:t>
                        </m:r>
                      </m:sup>
                    </m:sSubSup>
                    <m:r>
                      <a:rPr lang="en-US" sz="30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accPr>
                      <m:e>
                        <m:r>
                          <a:rPr lang="en-US" sz="30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𝑣</m:t>
                        </m:r>
                      </m:e>
                    </m:acc>
                    <m:r>
                      <a:rPr lang="en-US" sz="30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,</m:t>
                    </m:r>
                  </m:oMath>
                </a14:m>
                <a:r>
                  <a:rPr lang="en-US" sz="30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 </a:t>
                </a:r>
                <a:endParaRPr lang="en-US" sz="300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7691" y="21818281"/>
                <a:ext cx="4947765" cy="461665"/>
              </a:xfrm>
              <a:prstGeom prst="rect">
                <a:avLst/>
              </a:prstGeom>
              <a:blipFill rotWithShape="0">
                <a:blip r:embed="rId48"/>
                <a:stretch>
                  <a:fillRect t="-2631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264031" y="22237484"/>
                <a:ext cx="4947765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e>
                      <m:sup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</m:sup>
                    </m:sSup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→ </m:t>
                    </m:r>
                    <m:sSubSup>
                      <m:sSubSupPr>
                        <m:ctrlP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𝐿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−</m:t>
                        </m:r>
                      </m:sup>
                    </m:sSubSup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accPr>
                      <m:e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sz="30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       </m:t>
                        </m:r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e>
                      <m:sup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−</m:t>
                        </m:r>
                      </m:sup>
                    </m:sSup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→ </m:t>
                    </m:r>
                    <m:sSubSup>
                      <m:sSubSupPr>
                        <m:ctrlP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𝐿</m:t>
                        </m:r>
                      </m:sub>
                      <m:sup>
                        <m:r>
                          <a:rPr lang="en-US" sz="3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−</m:t>
                        </m:r>
                      </m:sup>
                    </m:sSubSup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𝑣</m:t>
                    </m:r>
                    <m:r>
                      <a:rPr lang="en-US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r>
                  <a:rPr lang="en-US" sz="30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</a:t>
                </a:r>
                <a:r>
                  <a:rPr lang="en-US" sz="30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031" y="22237484"/>
                <a:ext cx="4947765" cy="461665"/>
              </a:xfrm>
              <a:prstGeom prst="rect">
                <a:avLst/>
              </a:prstGeom>
              <a:blipFill rotWithShape="0">
                <a:blip r:embed="rId49"/>
                <a:stretch>
                  <a:fillRect t="-27632" b="-48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>
            <a:off x="785505" y="23474738"/>
            <a:ext cx="229520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2"/>
          <p:cNvSpPr txBox="1">
            <a:spLocks noChangeArrowheads="1"/>
          </p:cNvSpPr>
          <p:nvPr/>
        </p:nvSpPr>
        <p:spPr bwMode="auto">
          <a:xfrm>
            <a:off x="5704131" y="23606154"/>
            <a:ext cx="13228923" cy="83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defTabSz="68576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kern="0" dirty="0">
                <a:ea typeface="+mn-ea"/>
                <a:cs typeface="+mn-cs"/>
              </a:rPr>
              <a:t>Confrontation of Form 2,                   ,  with Experiment    </a:t>
            </a:r>
            <a:endParaRPr lang="en-US" sz="3600" kern="0" dirty="0">
              <a:ea typeface="宋体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1809288" y="23496861"/>
                <a:ext cx="2734186" cy="9391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𝜓</m:t>
                          </m:r>
                        </m:e>
                        <m: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</m:sSub>
                      <m:r>
                        <a:rPr lang="en-US" sz="3000" i="1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 </m:t>
                          </m:r>
                          <m:sSub>
                            <m:sSubPr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3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30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30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5716" y="31329147"/>
                <a:ext cx="3645582" cy="1252266"/>
              </a:xfrm>
              <a:prstGeom prst="rect">
                <a:avLst/>
              </a:prstGeom>
              <a:blipFill rotWithShape="0"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785505" y="24602233"/>
                <a:ext cx="22999956" cy="102080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Here, the supposed </a:t>
                </a:r>
                <a:r>
                  <a:rPr lang="en-US" sz="2700" dirty="0" err="1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Majorana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neutrino states are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Since the lefthanded antineutrino       does not participate in the </a:t>
                </a:r>
                <a:r>
                  <a:rPr lang="en-US" sz="27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 - A</a:t>
                </a: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weak interaction, there is no physical difference in single-neutrino interactions of a Dirac lefthanded neutrino      or the above </a:t>
                </a:r>
                <a:r>
                  <a:rPr lang="en-US" sz="2700" dirty="0" err="1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Majorana</a:t>
                </a: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state        except for the normalization factor 1/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7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lang="en-US" sz="27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  <m:r>
                      <a:rPr lang="en-US" sz="270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.</m:t>
                    </m:r>
                  </m:oMath>
                </a14:m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                      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For </a:t>
                </a:r>
                <a:r>
                  <a:rPr lang="en-US" sz="2700" dirty="0" err="1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Majorana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states normalized with the factor</a:t>
                </a: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1/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, rates of single-neutrino interactions with a single internal </a:t>
                </a:r>
                <a:r>
                  <a:rPr lang="en-US" sz="2700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W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would be down by ½ compared to those for Dirac neutrinos</a:t>
                </a: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.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Can fix this by multiplying the electroweak coupling constant    by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7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7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deg>
                      <m:e>
                        <m:r>
                          <a:rPr lang="en-US" sz="27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70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.    </a:t>
                </a:r>
              </a:p>
              <a:p>
                <a:pPr>
                  <a:spcBef>
                    <a:spcPct val="20000"/>
                  </a:spcBef>
                </a:pPr>
                <a:endParaRPr lang="en-US" sz="1575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But, then should also multiply </a:t>
                </a:r>
                <a:r>
                  <a:rPr lang="en-US" sz="2700" i="1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   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by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4</m:t>
                        </m:r>
                      </m:deg>
                      <m:e>
                        <m: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to keep the Weinberg angle                           the same, which would increase the predicted decay width of the     </a:t>
                </a:r>
                <a:r>
                  <a:rPr lang="en-US" sz="2700" baseline="300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 </a:t>
                </a:r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by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lang="en-US" sz="27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7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, in disagreement with experiment by           </a:t>
                </a:r>
              </a:p>
              <a:p>
                <a:pPr algn="ctr">
                  <a:spcBef>
                    <a:spcPct val="20000"/>
                  </a:spcBef>
                </a:pPr>
                <a:endParaRPr lang="en-US" sz="270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 algn="ctr">
                  <a:spcBef>
                    <a:spcPct val="20000"/>
                  </a:spcBef>
                </a:pPr>
                <a:r>
                  <a:rPr lang="en-US" sz="3600" dirty="0">
                    <a:solidFill>
                      <a:prstClr val="black"/>
                    </a:solidFill>
                    <a:latin typeface="Comic Sans MS" pitchFamily="66" charset="0"/>
                    <a:ea typeface="+mn-ea"/>
                    <a:cs typeface="+mn-cs"/>
                  </a:rPr>
                  <a:t>Existing data exclude both forms of light Majorana neutrino states!  But, Majorana mass terms can exist.   </a:t>
                </a:r>
              </a:p>
              <a:p>
                <a:pPr>
                  <a:spcBef>
                    <a:spcPct val="20000"/>
                  </a:spcBef>
                </a:pPr>
                <a:endParaRPr lang="en-US" sz="2700" dirty="0">
                  <a:solidFill>
                    <a:prstClr val="black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en-US" sz="2700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The see-saw mechanism</a:t>
                </a:r>
                <a:r>
                  <a:rPr lang="en-US" sz="2700" dirty="0">
                    <a:solidFill>
                      <a:srgbClr val="3333FF"/>
                    </a:solidFill>
                    <a:latin typeface="Comic Sans MS" pitchFamily="66" charset="0"/>
                  </a:rPr>
                  <a:t> to explain the low mass of observed neutrinos</a:t>
                </a:r>
                <a:r>
                  <a:rPr lang="en-US" sz="2700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 (and </a:t>
                </a:r>
                <a:r>
                  <a:rPr lang="en-US" sz="2700" dirty="0" err="1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neutrinoless</a:t>
                </a:r>
                <a:r>
                  <a:rPr lang="en-US" sz="2700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 double beta decay) requires Majorana mass terms not Majorana states.                                                                                               </a:t>
                </a:r>
                <a:r>
                  <a:rPr lang="en-US" sz="2400" i="1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H. </a:t>
                </a:r>
                <a:r>
                  <a:rPr lang="en-US" sz="2400" i="1" dirty="0" err="1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Fritzsch</a:t>
                </a:r>
                <a:r>
                  <a:rPr lang="en-US" sz="2400" i="1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, M. Gell-Mann and P. </a:t>
                </a:r>
                <a:r>
                  <a:rPr lang="en-US" sz="2400" i="1" dirty="0" err="1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Minkowski</a:t>
                </a:r>
                <a:r>
                  <a:rPr lang="en-US" sz="2400" i="1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</a:rPr>
                  <a:t>, </a:t>
                </a:r>
                <a:r>
                  <a:rPr lang="en-US" sz="2400" i="1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  <a:hlinkClick r:id="rId51"/>
                  </a:rPr>
                  <a:t>Phys. Lett. B </a:t>
                </a:r>
                <a:r>
                  <a:rPr lang="en-US" sz="2400" b="1" i="1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  <a:hlinkClick r:id="rId51"/>
                  </a:rPr>
                  <a:t>59</a:t>
                </a:r>
                <a:r>
                  <a:rPr lang="en-US" sz="2400" i="1" dirty="0">
                    <a:solidFill>
                      <a:srgbClr val="3333FF"/>
                    </a:solidFill>
                    <a:latin typeface="Comic Sans MS" pitchFamily="66" charset="0"/>
                    <a:ea typeface="+mn-ea"/>
                    <a:cs typeface="+mn-cs"/>
                    <a:hlinkClick r:id="rId51"/>
                  </a:rPr>
                  <a:t>, 256 (1975)</a:t>
                </a:r>
                <a:endParaRPr lang="en-US" sz="2400" i="1" dirty="0">
                  <a:solidFill>
                    <a:srgbClr val="3333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2700" dirty="0">
                  <a:solidFill>
                    <a:prstClr val="black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prstClr val="black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en-US" sz="1350" dirty="0">
                    <a:solidFill>
                      <a:srgbClr val="0000FF"/>
                    </a:solidFill>
                    <a:latin typeface="Comic Sans MS" pitchFamily="66" charset="0"/>
                    <a:ea typeface="+mn-ea"/>
                    <a:cs typeface="+mn-cs"/>
                  </a:rPr>
                  <a:t> </a:t>
                </a:r>
                <a:endParaRPr lang="en-US" sz="135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  <a:p>
                <a:pPr>
                  <a:spcBef>
                    <a:spcPct val="20000"/>
                  </a:spcBef>
                </a:pPr>
                <a:endParaRPr lang="en-US" sz="1350" dirty="0">
                  <a:solidFill>
                    <a:srgbClr val="FF0000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05" y="24602233"/>
                <a:ext cx="22999956" cy="10208051"/>
              </a:xfrm>
              <a:prstGeom prst="rect">
                <a:avLst/>
              </a:prstGeom>
              <a:blipFill>
                <a:blip r:embed="rId52"/>
                <a:stretch>
                  <a:fillRect l="-504" t="-597" r="-19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113359" y="24419997"/>
                <a:ext cx="5216941" cy="763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𝜓</m:t>
                        </m:r>
                      </m:e>
                      <m: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𝐿</m:t>
                        </m:r>
                      </m:sub>
                    </m:sSub>
                    <m:r>
                      <a:rPr lang="en-US" sz="3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f>
                      <m:f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𝐿</m:t>
                            </m:r>
                          </m:sub>
                        </m:s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(</m:t>
                            </m:r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𝐿</m:t>
                            </m:r>
                          </m:sub>
                        </m:sSub>
                        <m:sSup>
                          <m:sSup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)</m:t>
                            </m:r>
                          </m:e>
                          <m:sup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𝐶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𝐿</m:t>
                            </m:r>
                          </m:sub>
                        </m:s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 </m:t>
                        </m:r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3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accPr>
                              <m:e>
                                <m:r>
                                  <a:rPr lang="en-US" sz="3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𝑣</m:t>
                                </m:r>
                              </m:e>
                            </m:acc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𝜓</m:t>
                        </m:r>
                      </m:e>
                      <m: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𝐿</m:t>
                        </m:r>
                      </m:sub>
                    </m:sSub>
                    <m:sSup>
                      <m:sSup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e>
                      <m:sup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en-US" sz="30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,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1145" y="32559997"/>
                <a:ext cx="7084247" cy="1017394"/>
              </a:xfrm>
              <a:prstGeom prst="rect">
                <a:avLst/>
              </a:prstGeom>
              <a:blipFill rotWithShape="0">
                <a:blip r:embed="rId53"/>
                <a:stretch>
                  <a:fillRect r="-1635" b="-13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5373598" y="24419997"/>
                <a:ext cx="5385577" cy="763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𝜓</m:t>
                        </m:r>
                      </m:e>
                      <m: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</m:t>
                        </m:r>
                      </m:sub>
                    </m:sSub>
                    <m:r>
                      <a:rPr lang="en-US" sz="3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f>
                      <m:f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𝑅</m:t>
                            </m:r>
                          </m:sub>
                        </m:s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(</m:t>
                            </m:r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𝑅</m:t>
                            </m:r>
                          </m:sub>
                        </m:sSub>
                        <m:sSup>
                          <m:sSup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)</m:t>
                            </m:r>
                          </m:e>
                          <m:sup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𝐶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𝑅</m:t>
                            </m:r>
                          </m:sub>
                        </m:s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 </m:t>
                        </m:r>
                        <m:sSub>
                          <m:sSubPr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sz="3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accPr>
                              <m:e>
                                <m:r>
                                  <a:rPr lang="en-US" sz="3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𝑣</m:t>
                                </m:r>
                              </m:e>
                            </m:acc>
                          </m:e>
                          <m:sub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r>
                              <a:rPr lang="en-US" sz="3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3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𝜓</m:t>
                        </m:r>
                      </m:e>
                      <m:sub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</m:t>
                        </m:r>
                      </m:sub>
                    </m:sSub>
                    <m:sSup>
                      <m:sSupPr>
                        <m:ctrlP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e>
                      <m:sup>
                        <m:r>
                          <a:rPr lang="en-US" sz="3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en-US" sz="3000" dirty="0">
                    <a:solidFill>
                      <a:srgbClr val="FF0000"/>
                    </a:solidFill>
                    <a:latin typeface="Comic Sans MS" pitchFamily="66" charset="0"/>
                    <a:ea typeface="+mn-ea"/>
                    <a:cs typeface="+mn-cs"/>
                  </a:rPr>
                  <a:t>.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8130" y="32559997"/>
                <a:ext cx="7181390" cy="1017394"/>
              </a:xfrm>
              <a:prstGeom prst="rect">
                <a:avLst/>
              </a:prstGeom>
              <a:blipFill rotWithShape="0">
                <a:blip r:embed="rId54"/>
                <a:stretch>
                  <a:fillRect r="-3311" b="-13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445540" y="25422169"/>
                <a:ext cx="499046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lang="en-US" sz="30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30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540" y="25422169"/>
                <a:ext cx="499046" cy="461665"/>
              </a:xfrm>
              <a:prstGeom prst="rect">
                <a:avLst/>
              </a:prstGeom>
              <a:blipFill rotWithShape="0">
                <a:blip r:embed="rId5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880794" y="25861711"/>
                <a:ext cx="499046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𝑣</m:t>
                          </m:r>
                        </m:e>
                        <m: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30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0794" y="25861711"/>
                <a:ext cx="499046" cy="461665"/>
              </a:xfrm>
              <a:prstGeom prst="rect">
                <a:avLst/>
              </a:prstGeom>
              <a:blipFill rotWithShape="0">
                <a:blip r:embed="rId5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3076584" y="25854336"/>
                <a:ext cx="642292" cy="461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𝜓</m:t>
                          </m:r>
                        </m:e>
                        <m:sub>
                          <m:r>
                            <a:rPr lang="en-US" sz="30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</m:sSub>
                      <m:r>
                        <a:rPr lang="en-US" sz="3000" dirty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</m:oMath>
                  </m:oMathPara>
                </a14:m>
                <a:endParaRPr lang="en-US" sz="3000" dirty="0">
                  <a:solidFill>
                    <a:srgbClr val="0000FF"/>
                  </a:solidFill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5444" y="34472448"/>
                <a:ext cx="856901" cy="615553"/>
              </a:xfrm>
              <a:prstGeom prst="rect">
                <a:avLst/>
              </a:prstGeom>
              <a:blipFill rotWithShape="0"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230035"/>
              </p:ext>
            </p:extLst>
          </p:nvPr>
        </p:nvGraphicFramePr>
        <p:xfrm>
          <a:off x="5536504" y="28765097"/>
          <a:ext cx="469875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6" name="Equation" r:id="rId58" imgW="177480" imgH="203040" progId="Equation.DSMT4">
                  <p:embed/>
                </p:oleObj>
              </mc:Choice>
              <mc:Fallback>
                <p:oleObj name="Equation" r:id="rId58" imgW="177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5536504" y="28765097"/>
                        <a:ext cx="469875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068661"/>
              </p:ext>
            </p:extLst>
          </p:nvPr>
        </p:nvGraphicFramePr>
        <p:xfrm>
          <a:off x="11659485" y="28696782"/>
          <a:ext cx="2468880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7" name="Equation" r:id="rId60" imgW="990360" imgH="241200" progId="Equation.DSMT4">
                  <p:embed/>
                </p:oleObj>
              </mc:Choice>
              <mc:Fallback>
                <p:oleObj name="Equation" r:id="rId60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1"/>
                      <a:stretch>
                        <a:fillRect/>
                      </a:stretch>
                    </p:blipFill>
                    <p:spPr>
                      <a:xfrm>
                        <a:off x="11659485" y="28696782"/>
                        <a:ext cx="2468880" cy="617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18135"/>
              </p:ext>
            </p:extLst>
          </p:nvPr>
        </p:nvGraphicFramePr>
        <p:xfrm>
          <a:off x="10525586" y="28003990"/>
          <a:ext cx="397598" cy="48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" name="Equation" r:id="rId62" imgW="139680" imgH="164880" progId="Equation.DSMT4">
                  <p:embed/>
                </p:oleObj>
              </mc:Choice>
              <mc:Fallback>
                <p:oleObj name="Equation" r:id="rId62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10525586" y="28003990"/>
                        <a:ext cx="397598" cy="480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708283"/>
              </p:ext>
            </p:extLst>
          </p:nvPr>
        </p:nvGraphicFramePr>
        <p:xfrm>
          <a:off x="1937609" y="29174037"/>
          <a:ext cx="500379" cy="48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" name="Equation" r:id="rId64" imgW="203040" imgH="190440" progId="Equation.DSMT4">
                  <p:embed/>
                </p:oleObj>
              </mc:Choice>
              <mc:Fallback>
                <p:oleObj name="Equation" r:id="rId64" imgW="2030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5"/>
                      <a:stretch>
                        <a:fillRect/>
                      </a:stretch>
                    </p:blipFill>
                    <p:spPr>
                      <a:xfrm>
                        <a:off x="1937609" y="29174037"/>
                        <a:ext cx="500379" cy="480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370224"/>
              </p:ext>
            </p:extLst>
          </p:nvPr>
        </p:nvGraphicFramePr>
        <p:xfrm>
          <a:off x="9472975" y="29205835"/>
          <a:ext cx="1102713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0" name="Equation" r:id="rId66" imgW="419040" imgH="203040" progId="Equation.DSMT4">
                  <p:embed/>
                </p:oleObj>
              </mc:Choice>
              <mc:Fallback>
                <p:oleObj name="Equation" r:id="rId66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7"/>
                      <a:stretch>
                        <a:fillRect/>
                      </a:stretch>
                    </p:blipFill>
                    <p:spPr>
                      <a:xfrm>
                        <a:off x="9472975" y="29205835"/>
                        <a:ext cx="1102713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Straight Connector 76"/>
          <p:cNvCxnSpPr/>
          <p:nvPr/>
        </p:nvCxnSpPr>
        <p:spPr>
          <a:xfrm>
            <a:off x="716925" y="30126998"/>
            <a:ext cx="229520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39785" y="31247138"/>
            <a:ext cx="229520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</p:tagLst>
</file>

<file path=ppt/theme/theme1.xml><?xml version="1.0" encoding="utf-8"?>
<a:theme xmlns:a="http://schemas.openxmlformats.org/drawingml/2006/main" name="Default Design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11711</TotalTime>
  <Words>761</Words>
  <Application>Microsoft Office PowerPoint</Application>
  <PresentationFormat>Custom</PresentationFormat>
  <Paragraphs>84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Cambria Math</vt:lpstr>
      <vt:lpstr>Comic Sans MS</vt:lpstr>
      <vt:lpstr>Times New Roman</vt:lpstr>
      <vt:lpstr>Default Design</vt:lpstr>
      <vt:lpstr>AutoCAD Drawing</vt:lpstr>
      <vt:lpstr>Equation</vt:lpstr>
      <vt:lpstr>MathType 6.0 Equation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Sundeen</dc:creator>
  <cp:lastModifiedBy>Kirk T. McDonald</cp:lastModifiedBy>
  <cp:revision>734</cp:revision>
  <cp:lastPrinted>2021-03-04T22:37:14Z</cp:lastPrinted>
  <dcterms:created xsi:type="dcterms:W3CDTF">2010-05-18T13:58:47Z</dcterms:created>
  <dcterms:modified xsi:type="dcterms:W3CDTF">2021-03-04T23:10:15Z</dcterms:modified>
</cp:coreProperties>
</file>